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4"/>
  </p:notesMasterIdLst>
  <p:sldIdLst>
    <p:sldId id="284" r:id="rId2"/>
    <p:sldId id="286" r:id="rId3"/>
    <p:sldId id="287" r:id="rId4"/>
    <p:sldId id="290" r:id="rId5"/>
    <p:sldId id="292" r:id="rId6"/>
    <p:sldId id="319" r:id="rId7"/>
    <p:sldId id="320" r:id="rId8"/>
    <p:sldId id="295" r:id="rId9"/>
    <p:sldId id="318" r:id="rId10"/>
    <p:sldId id="297" r:id="rId11"/>
    <p:sldId id="298" r:id="rId12"/>
    <p:sldId id="300" r:id="rId13"/>
    <p:sldId id="299" r:id="rId14"/>
    <p:sldId id="301" r:id="rId15"/>
    <p:sldId id="302" r:id="rId16"/>
    <p:sldId id="321" r:id="rId17"/>
    <p:sldId id="303" r:id="rId18"/>
    <p:sldId id="296" r:id="rId19"/>
    <p:sldId id="293" r:id="rId20"/>
    <p:sldId id="305" r:id="rId21"/>
    <p:sldId id="306" r:id="rId22"/>
    <p:sldId id="304" r:id="rId23"/>
    <p:sldId id="307" r:id="rId24"/>
    <p:sldId id="308" r:id="rId25"/>
    <p:sldId id="309" r:id="rId26"/>
    <p:sldId id="310" r:id="rId27"/>
    <p:sldId id="311" r:id="rId28"/>
    <p:sldId id="312" r:id="rId29"/>
    <p:sldId id="314" r:id="rId30"/>
    <p:sldId id="316" r:id="rId31"/>
    <p:sldId id="315" r:id="rId32"/>
    <p:sldId id="291" r:id="rId33"/>
  </p:sldIdLst>
  <p:sldSz cx="9144000" cy="5143500" type="screen16x9"/>
  <p:notesSz cx="6858000" cy="9144000"/>
  <p:embeddedFontLst>
    <p:embeddedFont>
      <p:font typeface="Meiryo" panose="020B0604030504040204" pitchFamily="34" charset="-128"/>
      <p:regular r:id="rId35"/>
      <p:bold r:id="rId36"/>
      <p:italic r:id="rId37"/>
      <p:boldItalic r:id="rId38"/>
    </p:embeddedFont>
    <p:embeddedFont>
      <p:font typeface="Open Sans" panose="020B0606030504020204" pitchFamily="34" charset="0"/>
      <p:regular r:id="rId39"/>
      <p:bold r:id="rId40"/>
      <p: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Roboto Slab" pitchFamily="2" charset="0"/>
      <p:regular r:id="rId46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2981" userDrawn="1">
          <p15:clr>
            <a:srgbClr val="A4A3A4"/>
          </p15:clr>
        </p15:guide>
        <p15:guide id="4" pos="299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4740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23" userDrawn="1">
          <p15:clr>
            <a:srgbClr val="A4A3A4"/>
          </p15:clr>
        </p15:guide>
        <p15:guide id="11" pos="2245" userDrawn="1">
          <p15:clr>
            <a:srgbClr val="A4A3A4"/>
          </p15:clr>
        </p15:guide>
        <p15:guide id="12" orient="horz" pos="157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698"/>
    <a:srgbClr val="5300A6"/>
    <a:srgbClr val="333333"/>
    <a:srgbClr val="F8F8F8"/>
    <a:srgbClr val="F5F5F5"/>
    <a:srgbClr val="2A2A8C"/>
    <a:srgbClr val="0BE5C1"/>
    <a:srgbClr val="572001"/>
    <a:srgbClr val="6E2B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85765" autoAdjust="0"/>
  </p:normalViewPr>
  <p:slideViewPr>
    <p:cSldViewPr snapToGrid="0" showGuides="1">
      <p:cViewPr varScale="1">
        <p:scale>
          <a:sx n="95" d="100"/>
          <a:sy n="95" d="100"/>
        </p:scale>
        <p:origin x="606" y="84"/>
      </p:cViewPr>
      <p:guideLst>
        <p:guide orient="horz" pos="237"/>
        <p:guide pos="5534"/>
        <p:guide orient="horz" pos="2981"/>
        <p:guide pos="2993"/>
        <p:guide pos="2767"/>
        <p:guide pos="226"/>
        <p:guide pos="1837"/>
        <p:guide pos="4740"/>
        <p:guide pos="3674"/>
        <p:guide pos="3923"/>
        <p:guide pos="2245"/>
        <p:guide orient="horz" pos="15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A7A9C6-453B-4051-942C-5EE4241D813B}" type="datetimeFigureOut">
              <a:rPr lang="ru-RU" smtClean="0"/>
              <a:t>10.10.2016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160056-3C8D-45B2-B120-ABFEE66A46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864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638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2635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7675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4361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7890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0051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704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5869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6172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</a:t>
            </a:r>
            <a:r>
              <a:rPr lang="ru-RU" baseline="0" dirty="0" smtClean="0"/>
              <a:t> для определения. Можно сместить на колонку вправо и в левую колонку поместить изображение.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8388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15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7928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3971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6239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4923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9009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1391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710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1560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9589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9475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721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</a:t>
            </a:r>
            <a:r>
              <a:rPr lang="ru-RU" baseline="0" dirty="0" smtClean="0"/>
              <a:t> для определения. Можно сместить на колонку вправо и в левую колонку поместить изображение.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8198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9469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2197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</a:t>
            </a:r>
            <a:r>
              <a:rPr lang="ru-RU" baseline="0" dirty="0" smtClean="0"/>
              <a:t> для определения. Можно сместить на колонку вправо и в левую колонку поместить изображение.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6802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239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977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126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388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</a:t>
            </a:r>
            <a:r>
              <a:rPr lang="ru-RU" baseline="0" dirty="0" smtClean="0"/>
              <a:t> для определения. Можно сместить на колонку вправо и в левую колонку поместить изображение.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287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126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10.10.2016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0299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10.10.2016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5012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10.10.2016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5069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10.10.2016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141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10.10.2016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6820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10.10.2016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2668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10.10.2016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2317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10.10.2016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7522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10.10.2016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7855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10.10.2016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8004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10.10.2016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4193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10.10.2016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8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.pn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2" b="8451"/>
          <a:stretch/>
        </p:blipFill>
        <p:spPr>
          <a:xfrm>
            <a:off x="4953686" y="1491750"/>
            <a:ext cx="3809314" cy="2160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4371624"/>
            <a:ext cx="3066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solidFill>
                  <a:srgbClr val="00A698"/>
                </a:solidFill>
                <a:latin typeface="+mj-lt"/>
              </a:rPr>
              <a:t>Социальные отношения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8775" y="1879253"/>
            <a:ext cx="33073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333333"/>
                </a:solidFill>
                <a:latin typeface="+mj-lt"/>
              </a:rPr>
              <a:t>Отклоняющееся </a:t>
            </a:r>
          </a:p>
          <a:p>
            <a:r>
              <a:rPr lang="ru-RU" sz="2800" dirty="0" smtClean="0">
                <a:solidFill>
                  <a:srgbClr val="333333"/>
                </a:solidFill>
                <a:latin typeface="+mj-lt"/>
              </a:rPr>
              <a:t>поведение</a:t>
            </a:r>
            <a:endParaRPr lang="ru-RU" sz="2800" dirty="0">
              <a:solidFill>
                <a:srgbClr val="33333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90649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775" y="4490264"/>
            <a:ext cx="2174217" cy="27699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Мать Тереза Калькуттская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8225619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776" y="4490264"/>
            <a:ext cx="3382908" cy="27699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Александр Дейнека. Оборона Севастополя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4403393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3092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4490264"/>
            <a:ext cx="5569059" cy="27699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Пётр Леонидович Капица, гений физики, лауреат Нобелевской премии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5338041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3729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4726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866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775" y="4490264"/>
            <a:ext cx="6704177" cy="27699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Константин Эдуардович Циолковский, основоположник теоретической космонавтики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0136341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1835151" y="1398452"/>
            <a:ext cx="5473699" cy="833115"/>
            <a:chOff x="2044700" y="1690884"/>
            <a:chExt cx="5473699" cy="833115"/>
          </a:xfrm>
        </p:grpSpPr>
        <p:sp>
          <p:nvSpPr>
            <p:cNvPr id="28" name="TextBox 27"/>
            <p:cNvSpPr txBox="1"/>
            <p:nvPr/>
          </p:nvSpPr>
          <p:spPr>
            <a:xfrm>
              <a:off x="2044700" y="1690884"/>
              <a:ext cx="403383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2000" dirty="0" smtClean="0">
                  <a:solidFill>
                    <a:srgbClr val="00A698"/>
                  </a:solidFill>
                  <a:latin typeface="+mj-lt"/>
                  <a:ea typeface="Meiryo" pitchFamily="34" charset="-128"/>
                </a:rPr>
                <a:t>Девиантное поведение —</a:t>
              </a:r>
              <a:endParaRPr lang="ru-RU" sz="2000" dirty="0">
                <a:solidFill>
                  <a:srgbClr val="00A698"/>
                </a:solidFill>
                <a:latin typeface="+mj-lt"/>
                <a:ea typeface="Meiryo" pitchFamily="34" charset="-128"/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2044700" y="2093112"/>
              <a:ext cx="5473699" cy="4308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>
                  <a:ea typeface="Meiryo" pitchFamily="34" charset="-128"/>
                </a:rPr>
                <a:t>п</a:t>
              </a:r>
              <a:r>
                <a:rPr lang="ru-RU" sz="1400" dirty="0" smtClean="0">
                  <a:ea typeface="Meiryo" pitchFamily="34" charset="-128"/>
                </a:rPr>
                <a:t>оведение, которое отклоняется от принятых в данном обществе норм, ценностей, идеалов.</a:t>
              </a:r>
              <a:endParaRPr lang="ru-RU" sz="1400" dirty="0">
                <a:ea typeface="Meiryo" pitchFamily="34" charset="-128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1835150" y="2917201"/>
            <a:ext cx="5473699" cy="1264002"/>
            <a:chOff x="2044700" y="1690884"/>
            <a:chExt cx="5473699" cy="1264002"/>
          </a:xfrm>
        </p:grpSpPr>
        <p:sp>
          <p:nvSpPr>
            <p:cNvPr id="8" name="TextBox 7"/>
            <p:cNvSpPr txBox="1"/>
            <p:nvPr/>
          </p:nvSpPr>
          <p:spPr>
            <a:xfrm>
              <a:off x="2044700" y="1690884"/>
              <a:ext cx="403383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2000" dirty="0" smtClean="0">
                  <a:solidFill>
                    <a:srgbClr val="00A698"/>
                  </a:solidFill>
                  <a:latin typeface="+mj-lt"/>
                  <a:ea typeface="Meiryo" pitchFamily="34" charset="-128"/>
                </a:rPr>
                <a:t>Девиантное поведение —</a:t>
              </a:r>
              <a:endParaRPr lang="ru-RU" sz="2000" dirty="0">
                <a:solidFill>
                  <a:srgbClr val="00A698"/>
                </a:solidFill>
                <a:latin typeface="+mj-lt"/>
                <a:ea typeface="Meiryo" pitchFamily="34" charset="-128"/>
              </a:endParaRP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2044700" y="2093112"/>
              <a:ext cx="5473699" cy="861774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>
                  <a:ea typeface="Meiryo" pitchFamily="34" charset="-128"/>
                </a:rPr>
                <a:t>о</a:t>
              </a:r>
              <a:r>
                <a:rPr lang="ru-RU" sz="1400" dirty="0" smtClean="0">
                  <a:ea typeface="Meiryo" pitchFamily="34" charset="-128"/>
                </a:rPr>
                <a:t>тклоняющееся поведение, которое наносит реальный ущерб, </a:t>
              </a:r>
              <a:r>
                <a:rPr lang="ru-RU" sz="1400" dirty="0" smtClean="0">
                  <a:noFill/>
                  <a:ea typeface="Meiryo" pitchFamily="34" charset="-128"/>
                </a:rPr>
                <a:t>вызывает негативную оценку со стороны других людей, приводит к применению негативных социальных санкций. </a:t>
              </a:r>
              <a:endParaRPr lang="ru-RU" sz="1400" dirty="0">
                <a:noFill/>
                <a:ea typeface="Meiryo" pitchFamily="34" charset="-128"/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1835149" y="3319429"/>
            <a:ext cx="5473699" cy="861774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r>
              <a:rPr lang="ru-RU" sz="1400" dirty="0">
                <a:noFill/>
                <a:ea typeface="Meiryo" pitchFamily="34" charset="-128"/>
              </a:rPr>
              <a:t>о</a:t>
            </a:r>
            <a:r>
              <a:rPr lang="ru-RU" sz="1400" dirty="0" smtClean="0">
                <a:noFill/>
                <a:ea typeface="Meiryo" pitchFamily="34" charset="-128"/>
              </a:rPr>
              <a:t>тклоняющееся поведение, которое наносит реальный ущерб, </a:t>
            </a:r>
            <a:r>
              <a:rPr lang="ru-RU" sz="1400" dirty="0" smtClean="0">
                <a:ea typeface="Meiryo" pitchFamily="34" charset="-128"/>
              </a:rPr>
              <a:t>вызывает негативную оценку со стороны других людей, </a:t>
            </a:r>
            <a:r>
              <a:rPr lang="ru-RU" sz="1400" dirty="0" smtClean="0">
                <a:noFill/>
                <a:ea typeface="Meiryo" pitchFamily="34" charset="-128"/>
              </a:rPr>
              <a:t>приводит к применению негативных социальных санкций. </a:t>
            </a:r>
            <a:endParaRPr lang="ru-RU" sz="1400" dirty="0">
              <a:noFill/>
              <a:ea typeface="Meiryo" pitchFamily="34" charset="-128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35149" y="3319429"/>
            <a:ext cx="5473699" cy="861774"/>
          </a:xfrm>
          <a:prstGeom prst="rect">
            <a:avLst/>
          </a:prstGeom>
          <a:ln>
            <a:noFill/>
          </a:ln>
        </p:spPr>
        <p:txBody>
          <a:bodyPr wrap="square" lIns="0" tIns="0" rIns="0" bIns="0">
            <a:spAutoFit/>
          </a:bodyPr>
          <a:lstStyle/>
          <a:p>
            <a:r>
              <a:rPr lang="ru-RU" sz="1400" dirty="0">
                <a:noFill/>
                <a:ea typeface="Meiryo" pitchFamily="34" charset="-128"/>
              </a:rPr>
              <a:t>о</a:t>
            </a:r>
            <a:r>
              <a:rPr lang="ru-RU" sz="1400" dirty="0" smtClean="0">
                <a:noFill/>
                <a:ea typeface="Meiryo" pitchFamily="34" charset="-128"/>
              </a:rPr>
              <a:t>тклоняющееся поведение, которое наносит реальный ущерб, вызывает негативную оценку со стороны других людей, </a:t>
            </a:r>
            <a:r>
              <a:rPr lang="ru-RU" sz="1400" dirty="0" smtClean="0">
                <a:ea typeface="Meiryo" pitchFamily="34" charset="-128"/>
              </a:rPr>
              <a:t>приводит к применению негативных социальных санкций. </a:t>
            </a:r>
            <a:endParaRPr lang="ru-RU" sz="1400" dirty="0"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78155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7763" y="0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26831" y="864220"/>
            <a:ext cx="2517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Нарушение нормы может быть вызвано случайным </a:t>
            </a:r>
            <a:r>
              <a:rPr lang="ru-RU" sz="1600" dirty="0" err="1" smtClean="0">
                <a:solidFill>
                  <a:schemeClr val="bg1"/>
                </a:solidFill>
                <a:latin typeface="+mj-lt"/>
              </a:rPr>
              <a:t>стечени</a:t>
            </a:r>
            <a:r>
              <a:rPr lang="ru-RU" sz="1600" dirty="0" smtClean="0">
                <a:solidFill>
                  <a:schemeClr val="bg1"/>
                </a:solidFill>
                <a:latin typeface="+mj-lt"/>
              </a:rPr>
              <a:t>-ем обстоятельств.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26831" y="2571750"/>
            <a:ext cx="25171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Девиантное </a:t>
            </a:r>
            <a:r>
              <a:rPr lang="ru-RU" sz="1600" dirty="0" err="1" smtClean="0">
                <a:solidFill>
                  <a:schemeClr val="bg1"/>
                </a:solidFill>
                <a:latin typeface="+mj-lt"/>
              </a:rPr>
              <a:t>поведе-ние</a:t>
            </a:r>
            <a:r>
              <a:rPr lang="ru-RU" sz="1600" dirty="0" smtClean="0">
                <a:solidFill>
                  <a:schemeClr val="bg1"/>
                </a:solidFill>
                <a:latin typeface="+mj-lt"/>
              </a:rPr>
              <a:t> многократно 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или на протяжении длительного времени повторяется.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19"/>
          <a:stretch/>
        </p:blipFill>
        <p:spPr>
          <a:xfrm>
            <a:off x="0" y="0"/>
            <a:ext cx="6227762" cy="5234152"/>
          </a:xfrm>
          <a:prstGeom prst="rect">
            <a:avLst/>
          </a:prstGeom>
        </p:spPr>
      </p:pic>
      <p:sp>
        <p:nvSpPr>
          <p:cNvPr id="8" name="Выноска-облако 7"/>
          <p:cNvSpPr/>
          <p:nvPr/>
        </p:nvSpPr>
        <p:spPr>
          <a:xfrm>
            <a:off x="2916238" y="252249"/>
            <a:ext cx="1719536" cy="1387366"/>
          </a:xfrm>
          <a:prstGeom prst="cloudCallout">
            <a:avLst>
              <a:gd name="adj1" fmla="val -39170"/>
              <a:gd name="adj2" fmla="val 58712"/>
            </a:avLst>
          </a:prstGeom>
          <a:solidFill>
            <a:schemeClr val="bg1"/>
          </a:solidFill>
          <a:ln>
            <a:solidFill>
              <a:srgbClr val="00A6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Я случайно задел мяч рукой…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Выноска-облако 9"/>
          <p:cNvSpPr/>
          <p:nvPr/>
        </p:nvSpPr>
        <p:spPr>
          <a:xfrm>
            <a:off x="168220" y="252249"/>
            <a:ext cx="1996911" cy="1387366"/>
          </a:xfrm>
          <a:prstGeom prst="cloudCallout">
            <a:avLst>
              <a:gd name="adj1" fmla="val 39645"/>
              <a:gd name="adj2" fmla="val 56440"/>
            </a:avLst>
          </a:prstGeom>
          <a:solidFill>
            <a:schemeClr val="bg1"/>
          </a:solidFill>
          <a:ln>
            <a:solidFill>
              <a:srgbClr val="00A69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Конечно, я постараюсь не допустить повторения!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5477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 animBg="1"/>
      <p:bldP spid="8" grpId="1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486" y="376238"/>
            <a:ext cx="4391025" cy="4391025"/>
          </a:xfrm>
          <a:prstGeom prst="rect">
            <a:avLst/>
          </a:prstGeom>
          <a:ln w="12700">
            <a:solidFill>
              <a:srgbClr val="00A698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58775" y="1981459"/>
            <a:ext cx="1319300" cy="732848"/>
          </a:xfrm>
          <a:prstGeom prst="rect">
            <a:avLst/>
          </a:prstGeom>
          <a:solidFill>
            <a:srgbClr val="00A698"/>
          </a:solidFill>
        </p:spPr>
        <p:txBody>
          <a:bodyPr wrap="square" lIns="180000" tIns="180000" rIns="180000" bIns="180000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Нормальное поведение</a:t>
            </a:r>
            <a:endParaRPr lang="ru-RU" sz="1200" dirty="0">
              <a:solidFill>
                <a:schemeClr val="bg1"/>
              </a:solidFill>
            </a:endParaRPr>
          </a:p>
        </p:txBody>
      </p:sp>
      <p:cxnSp>
        <p:nvCxnSpPr>
          <p:cNvPr id="5" name="Соединительная линия уступом 4"/>
          <p:cNvCxnSpPr>
            <a:stCxn id="4" idx="3"/>
          </p:cNvCxnSpPr>
          <p:nvPr/>
        </p:nvCxnSpPr>
        <p:spPr>
          <a:xfrm>
            <a:off x="1678075" y="2347883"/>
            <a:ext cx="994787" cy="817348"/>
          </a:xfrm>
          <a:prstGeom prst="bentConnector3">
            <a:avLst>
              <a:gd name="adj1" fmla="val 33838"/>
            </a:avLst>
          </a:prstGeom>
          <a:ln w="1270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184571" y="638003"/>
            <a:ext cx="1600654" cy="732848"/>
          </a:xfrm>
          <a:prstGeom prst="rect">
            <a:avLst/>
          </a:prstGeom>
          <a:solidFill>
            <a:srgbClr val="00A698"/>
          </a:solidFill>
        </p:spPr>
        <p:txBody>
          <a:bodyPr wrap="square" lIns="180000" tIns="180000" rIns="180000" bIns="180000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Отклоняющееся поведение</a:t>
            </a:r>
            <a:endParaRPr lang="ru-RU" sz="1200" dirty="0">
              <a:solidFill>
                <a:schemeClr val="bg1"/>
              </a:solidFill>
            </a:endParaRPr>
          </a:p>
        </p:txBody>
      </p:sp>
      <p:cxnSp>
        <p:nvCxnSpPr>
          <p:cNvPr id="26" name="Соединительная линия уступом 25"/>
          <p:cNvCxnSpPr>
            <a:stCxn id="25" idx="1"/>
          </p:cNvCxnSpPr>
          <p:nvPr/>
        </p:nvCxnSpPr>
        <p:spPr>
          <a:xfrm rot="10800000" flipV="1">
            <a:off x="6380703" y="1004427"/>
            <a:ext cx="803868" cy="784180"/>
          </a:xfrm>
          <a:prstGeom prst="bentConnector3">
            <a:avLst>
              <a:gd name="adj1" fmla="val 35000"/>
            </a:avLst>
          </a:prstGeom>
          <a:ln w="1270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501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7763" y="0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26831" y="864220"/>
            <a:ext cx="25171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Дискуссионным является вопрос о </a:t>
            </a:r>
            <a:r>
              <a:rPr lang="ru-RU" sz="1600" dirty="0" err="1" smtClean="0">
                <a:solidFill>
                  <a:schemeClr val="bg1"/>
                </a:solidFill>
                <a:latin typeface="+mj-lt"/>
              </a:rPr>
              <a:t>девиантности</a:t>
            </a:r>
            <a:r>
              <a:rPr lang="ru-RU" sz="1600" dirty="0" smtClean="0">
                <a:solidFill>
                  <a:schemeClr val="bg1"/>
                </a:solidFill>
                <a:latin typeface="+mj-lt"/>
              </a:rPr>
              <a:t> психически нездоровых людей.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2" r="22747"/>
          <a:stretch/>
        </p:blipFill>
        <p:spPr>
          <a:xfrm>
            <a:off x="0" y="0"/>
            <a:ext cx="622776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9753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227763" y="0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26831" y="864220"/>
            <a:ext cx="2517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Девиантное поведение приводит к социальной </a:t>
            </a:r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дезадаптации</a:t>
            </a:r>
            <a:r>
              <a:rPr lang="ru-RU" sz="1600" dirty="0" smtClean="0">
                <a:solidFill>
                  <a:schemeClr val="bg1"/>
                </a:solidFill>
                <a:latin typeface="+mj-lt"/>
              </a:rPr>
              <a:t>.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8775" y="664429"/>
            <a:ext cx="5473700" cy="1102179"/>
          </a:xfrm>
          <a:prstGeom prst="rect">
            <a:avLst/>
          </a:prstGeom>
          <a:noFill/>
          <a:ln w="19050">
            <a:solidFill>
              <a:srgbClr val="00A698"/>
            </a:solidFill>
          </a:ln>
        </p:spPr>
        <p:txBody>
          <a:bodyPr wrap="square" lIns="180000" tIns="180000" rIns="180000" bIns="180000">
            <a:spAutoFit/>
          </a:bodyPr>
          <a:lstStyle/>
          <a:p>
            <a:r>
              <a:rPr lang="ru-RU" sz="16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Адаптация — </a:t>
            </a:r>
            <a:r>
              <a:rPr lang="ru-RU" sz="1600" dirty="0" smtClean="0">
                <a:latin typeface="+mj-lt"/>
                <a:ea typeface="Meiryo" pitchFamily="34" charset="-128"/>
              </a:rPr>
              <a:t>приспособление кого-либо или чего-либо к сложившимся условиям </a:t>
            </a:r>
            <a:r>
              <a:rPr lang="ru-RU" sz="1600" dirty="0" err="1" smtClean="0">
                <a:latin typeface="+mj-lt"/>
                <a:ea typeface="Meiryo" pitchFamily="34" charset="-128"/>
              </a:rPr>
              <a:t>сущест-вования</a:t>
            </a:r>
            <a:r>
              <a:rPr lang="ru-RU" sz="1600" dirty="0" smtClean="0">
                <a:latin typeface="+mj-lt"/>
                <a:ea typeface="Meiryo" pitchFamily="34" charset="-128"/>
              </a:rPr>
              <a:t>.</a:t>
            </a:r>
            <a:endParaRPr lang="ru-RU" sz="1600" dirty="0">
              <a:latin typeface="+mj-lt"/>
              <a:ea typeface="Meiryo" pitchFamily="34" charset="-128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8775" y="3496967"/>
            <a:ext cx="5473700" cy="855958"/>
          </a:xfrm>
          <a:prstGeom prst="rect">
            <a:avLst/>
          </a:prstGeom>
          <a:noFill/>
          <a:ln w="19050">
            <a:solidFill>
              <a:srgbClr val="00A698"/>
            </a:solidFill>
          </a:ln>
        </p:spPr>
        <p:txBody>
          <a:bodyPr wrap="square" lIns="180000" tIns="180000" rIns="180000" bIns="180000">
            <a:spAutoFit/>
          </a:bodyPr>
          <a:lstStyle/>
          <a:p>
            <a:r>
              <a:rPr lang="ru-RU" sz="16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Дезадаптация — </a:t>
            </a:r>
            <a:r>
              <a:rPr lang="ru-RU" sz="1600" dirty="0" smtClean="0">
                <a:latin typeface="+mj-lt"/>
                <a:ea typeface="Meiryo" pitchFamily="34" charset="-128"/>
              </a:rPr>
              <a:t>частичная или полная утрата способности приспосабливаться.</a:t>
            </a:r>
            <a:endParaRPr lang="ru-RU" sz="1600" dirty="0">
              <a:latin typeface="+mj-lt"/>
              <a:ea typeface="Meiryo" pitchFamily="34" charset="-128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rot="5400000">
            <a:off x="2954831" y="2168393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538577" y="2431732"/>
            <a:ext cx="111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+mj-lt"/>
              </a:rPr>
              <a:t>+ «</a:t>
            </a:r>
            <a:r>
              <a:rPr lang="en-US" sz="2000" dirty="0">
                <a:latin typeface="+mj-lt"/>
              </a:rPr>
              <a:t>d</a:t>
            </a:r>
            <a:r>
              <a:rPr lang="ru-RU" sz="2000" dirty="0" smtClean="0">
                <a:latin typeface="+mj-lt"/>
              </a:rPr>
              <a:t>е-»</a:t>
            </a:r>
            <a:endParaRPr lang="ru-RU" sz="2000" dirty="0">
              <a:latin typeface="+mj-lt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rot="5400000">
            <a:off x="2955159" y="3109068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08169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t="-11000" r="-2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1438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71091" y="0"/>
            <a:ext cx="3991166" cy="1157918"/>
          </a:xfrm>
          <a:prstGeom prst="rect">
            <a:avLst/>
          </a:prstGeom>
          <a:solidFill>
            <a:srgbClr val="00A698"/>
          </a:solidFill>
        </p:spPr>
        <p:txBody>
          <a:bodyPr wrap="square" lIns="360000" tIns="360000" rIns="360000" bIns="36000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Социальные нормы вырабатываются обществом и меняются вместе с ним.</a:t>
            </a:r>
            <a:endParaRPr lang="ru-RU" sz="1400" dirty="0">
              <a:solidFill>
                <a:schemeClr val="bg1"/>
              </a:solidFill>
              <a:ea typeface="Meiryo" pitchFamily="34" charset="-128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3" y="376238"/>
            <a:ext cx="4391025" cy="4391025"/>
          </a:xfrm>
          <a:prstGeom prst="rect">
            <a:avLst/>
          </a:prstGeom>
          <a:ln w="12700">
            <a:solidFill>
              <a:srgbClr val="00A698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427436" y="2557531"/>
            <a:ext cx="1600654" cy="732848"/>
          </a:xfrm>
          <a:prstGeom prst="rect">
            <a:avLst/>
          </a:prstGeom>
          <a:solidFill>
            <a:srgbClr val="00A698"/>
          </a:solidFill>
        </p:spPr>
        <p:txBody>
          <a:bodyPr wrap="square" lIns="180000" tIns="180000" rIns="180000" bIns="180000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Отклоняющееся поведение</a:t>
            </a:r>
            <a:endParaRPr lang="ru-RU" sz="1200" dirty="0">
              <a:solidFill>
                <a:schemeClr val="bg1"/>
              </a:solidFill>
            </a:endParaRPr>
          </a:p>
        </p:txBody>
      </p:sp>
      <p:cxnSp>
        <p:nvCxnSpPr>
          <p:cNvPr id="10" name="Соединительная линия уступом 9"/>
          <p:cNvCxnSpPr>
            <a:stCxn id="9" idx="1"/>
          </p:cNvCxnSpPr>
          <p:nvPr/>
        </p:nvCxnSpPr>
        <p:spPr>
          <a:xfrm rot="10800000">
            <a:off x="4455434" y="2144111"/>
            <a:ext cx="972003" cy="779845"/>
          </a:xfrm>
          <a:prstGeom prst="bentConnector3">
            <a:avLst>
              <a:gd name="adj1" fmla="val 43512"/>
            </a:avLst>
          </a:prstGeom>
          <a:ln w="1270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35604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71091" y="0"/>
            <a:ext cx="3991166" cy="1157918"/>
          </a:xfrm>
          <a:prstGeom prst="rect">
            <a:avLst/>
          </a:prstGeom>
          <a:solidFill>
            <a:srgbClr val="00A698"/>
          </a:solidFill>
        </p:spPr>
        <p:txBody>
          <a:bodyPr wrap="square" lIns="360000" tIns="360000" rIns="360000" bIns="36000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Социальные нормы вырабатываются обществом и меняются вместе с ним.</a:t>
            </a:r>
            <a:endParaRPr lang="ru-RU" sz="1400" dirty="0">
              <a:solidFill>
                <a:schemeClr val="bg1"/>
              </a:solidFill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5858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71091" y="0"/>
            <a:ext cx="3991166" cy="1157918"/>
          </a:xfrm>
          <a:prstGeom prst="rect">
            <a:avLst/>
          </a:prstGeom>
          <a:solidFill>
            <a:srgbClr val="00A698"/>
          </a:solidFill>
        </p:spPr>
        <p:txBody>
          <a:bodyPr wrap="square" lIns="360000" tIns="360000" rIns="360000" bIns="36000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Социальные нормы вырабатываются обществом и меняются вместе с ним.</a:t>
            </a:r>
            <a:endParaRPr lang="ru-RU" sz="1400" dirty="0">
              <a:solidFill>
                <a:schemeClr val="bg1"/>
              </a:solidFill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796493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t="-14000" r="-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71091" y="0"/>
            <a:ext cx="3991166" cy="1157918"/>
          </a:xfrm>
          <a:prstGeom prst="rect">
            <a:avLst/>
          </a:prstGeom>
          <a:solidFill>
            <a:srgbClr val="00A698"/>
          </a:solidFill>
        </p:spPr>
        <p:txBody>
          <a:bodyPr wrap="square" lIns="360000" tIns="360000" rIns="360000" bIns="36000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Социальные нормы вырабатываются обществом и меняются вместе с ним.</a:t>
            </a:r>
            <a:endParaRPr lang="ru-RU" sz="1400" dirty="0">
              <a:solidFill>
                <a:schemeClr val="bg1"/>
              </a:solidFill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07162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71091" y="0"/>
            <a:ext cx="3991166" cy="1157918"/>
          </a:xfrm>
          <a:prstGeom prst="rect">
            <a:avLst/>
          </a:prstGeom>
          <a:solidFill>
            <a:srgbClr val="00A698"/>
          </a:solidFill>
        </p:spPr>
        <p:txBody>
          <a:bodyPr wrap="square" lIns="360000" tIns="360000" rIns="360000" bIns="36000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Социальные нормы вырабатываются обществом и меняются вместе с ним.</a:t>
            </a:r>
            <a:endParaRPr lang="ru-RU" sz="1400" dirty="0">
              <a:solidFill>
                <a:schemeClr val="bg1"/>
              </a:solidFill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803798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r="-6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5436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4492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1835151" y="2155193"/>
            <a:ext cx="5473699" cy="833115"/>
            <a:chOff x="2044700" y="1690884"/>
            <a:chExt cx="5473699" cy="833115"/>
          </a:xfrm>
        </p:grpSpPr>
        <p:sp>
          <p:nvSpPr>
            <p:cNvPr id="28" name="TextBox 27"/>
            <p:cNvSpPr txBox="1"/>
            <p:nvPr/>
          </p:nvSpPr>
          <p:spPr>
            <a:xfrm>
              <a:off x="2044700" y="1690884"/>
              <a:ext cx="403383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2000" dirty="0" smtClean="0">
                  <a:solidFill>
                    <a:srgbClr val="00A698"/>
                  </a:solidFill>
                  <a:latin typeface="+mj-lt"/>
                  <a:ea typeface="Meiryo" pitchFamily="34" charset="-128"/>
                </a:rPr>
                <a:t>Конформное поведение —</a:t>
              </a:r>
              <a:endParaRPr lang="ru-RU" sz="2000" dirty="0">
                <a:solidFill>
                  <a:srgbClr val="00A698"/>
                </a:solidFill>
                <a:latin typeface="+mj-lt"/>
                <a:ea typeface="Meiryo" pitchFamily="34" charset="-128"/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2044700" y="2093112"/>
              <a:ext cx="5473699" cy="4308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>
                  <a:ea typeface="Meiryo" pitchFamily="34" charset="-128"/>
                </a:rPr>
                <a:t>п</a:t>
              </a:r>
              <a:r>
                <a:rPr lang="ru-RU" sz="1400" dirty="0" smtClean="0">
                  <a:ea typeface="Meiryo" pitchFamily="34" charset="-128"/>
                </a:rPr>
                <a:t>оведение, полностью соответствующее ожиданиям группы (окружающих).  </a:t>
              </a:r>
              <a:endParaRPr lang="ru-RU" sz="1400" dirty="0">
                <a:ea typeface="Meiryo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23381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171091" y="0"/>
            <a:ext cx="3991166" cy="1157918"/>
          </a:xfrm>
          <a:prstGeom prst="rect">
            <a:avLst/>
          </a:prstGeom>
          <a:solidFill>
            <a:srgbClr val="00A698"/>
          </a:solidFill>
        </p:spPr>
        <p:txBody>
          <a:bodyPr wrap="square" lIns="360000" tIns="360000" rIns="360000" bIns="36000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Социальные нормы вырабатываются обществом и меняются вместе с ним.</a:t>
            </a:r>
            <a:endParaRPr lang="ru-RU" sz="1400" dirty="0">
              <a:solidFill>
                <a:schemeClr val="bg1"/>
              </a:solidFill>
              <a:ea typeface="Meiryo" pitchFamily="34" charset="-128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63" y="376238"/>
            <a:ext cx="4391025" cy="4391025"/>
          </a:xfrm>
          <a:prstGeom prst="rect">
            <a:avLst/>
          </a:prstGeom>
          <a:ln w="12700">
            <a:solidFill>
              <a:srgbClr val="00A698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427436" y="2557531"/>
            <a:ext cx="1600654" cy="732848"/>
          </a:xfrm>
          <a:prstGeom prst="rect">
            <a:avLst/>
          </a:prstGeom>
          <a:solidFill>
            <a:srgbClr val="00A698"/>
          </a:solidFill>
        </p:spPr>
        <p:txBody>
          <a:bodyPr wrap="square" lIns="180000" tIns="180000" rIns="180000" bIns="180000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Отклоняющееся поведение</a:t>
            </a:r>
            <a:endParaRPr lang="ru-RU" sz="1200" dirty="0">
              <a:solidFill>
                <a:schemeClr val="bg1"/>
              </a:solidFill>
            </a:endParaRPr>
          </a:p>
        </p:txBody>
      </p:sp>
      <p:cxnSp>
        <p:nvCxnSpPr>
          <p:cNvPr id="10" name="Соединительная линия уступом 9"/>
          <p:cNvCxnSpPr>
            <a:stCxn id="9" idx="1"/>
          </p:cNvCxnSpPr>
          <p:nvPr/>
        </p:nvCxnSpPr>
        <p:spPr>
          <a:xfrm rot="10800000">
            <a:off x="4455434" y="2144111"/>
            <a:ext cx="972003" cy="779845"/>
          </a:xfrm>
          <a:prstGeom prst="bentConnector3">
            <a:avLst>
              <a:gd name="adj1" fmla="val 43512"/>
            </a:avLst>
          </a:prstGeom>
          <a:ln w="12700">
            <a:solidFill>
              <a:schemeClr val="tx1"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725214" y="2502504"/>
            <a:ext cx="252248" cy="545497"/>
          </a:xfrm>
          <a:prstGeom prst="line">
            <a:avLst/>
          </a:prstGeom>
          <a:ln w="28575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H="1">
            <a:off x="667407" y="2604808"/>
            <a:ext cx="367862" cy="340887"/>
          </a:xfrm>
          <a:prstGeom prst="line">
            <a:avLst/>
          </a:prstGeom>
          <a:ln w="28575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2960934" y="3790021"/>
            <a:ext cx="252248" cy="545497"/>
          </a:xfrm>
          <a:prstGeom prst="line">
            <a:avLst/>
          </a:prstGeom>
          <a:ln w="28575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>
            <a:off x="2903127" y="3892325"/>
            <a:ext cx="367862" cy="340887"/>
          </a:xfrm>
          <a:prstGeom prst="line">
            <a:avLst/>
          </a:prstGeom>
          <a:ln w="28575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427436" y="2557531"/>
            <a:ext cx="1600654" cy="732848"/>
          </a:xfrm>
          <a:prstGeom prst="rect">
            <a:avLst/>
          </a:prstGeom>
          <a:solidFill>
            <a:srgbClr val="00A698"/>
          </a:solidFill>
        </p:spPr>
        <p:txBody>
          <a:bodyPr wrap="square" lIns="180000" tIns="180000" rIns="180000" bIns="180000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Нормальное поведение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917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62257" cy="1157918"/>
          </a:xfrm>
          <a:prstGeom prst="rect">
            <a:avLst/>
          </a:prstGeom>
          <a:solidFill>
            <a:srgbClr val="00A698"/>
          </a:solidFill>
        </p:spPr>
        <p:txBody>
          <a:bodyPr wrap="square" lIns="360000" tIns="360000" rIns="360000" bIns="36000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ea typeface="Meiryo" pitchFamily="34" charset="-128"/>
              </a:rPr>
              <a:t>Антиутопия – </a:t>
            </a:r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литературное произведение </a:t>
            </a:r>
            <a:r>
              <a:rPr lang="ru-RU" sz="1400" dirty="0">
                <a:solidFill>
                  <a:schemeClr val="bg1"/>
                </a:solidFill>
                <a:ea typeface="Meiryo" pitchFamily="34" charset="-128"/>
              </a:rPr>
              <a:t>о воображаемом будущем с критическим к нему отношением; литературно-фантастический гротеск.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96" y="1849821"/>
            <a:ext cx="1866377" cy="29174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794" y="1849821"/>
            <a:ext cx="2265070" cy="29174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685" y="1849821"/>
            <a:ext cx="1863540" cy="29174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932" y="1340747"/>
            <a:ext cx="1265578" cy="1749281"/>
          </a:xfrm>
          <a:prstGeom prst="ellipse">
            <a:avLst/>
          </a:prstGeom>
          <a:ln w="12700">
            <a:solidFill>
              <a:srgbClr val="00A698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7" r="24139" b="40965"/>
          <a:stretch/>
        </p:blipFill>
        <p:spPr>
          <a:xfrm>
            <a:off x="3250617" y="1340747"/>
            <a:ext cx="1389968" cy="1749281"/>
          </a:xfrm>
          <a:prstGeom prst="ellipse">
            <a:avLst/>
          </a:prstGeom>
          <a:ln w="12700">
            <a:solidFill>
              <a:srgbClr val="00A698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" r="7558"/>
          <a:stretch/>
        </p:blipFill>
        <p:spPr>
          <a:xfrm>
            <a:off x="358775" y="1340746"/>
            <a:ext cx="1387366" cy="1749281"/>
          </a:xfrm>
          <a:prstGeom prst="ellipse">
            <a:avLst/>
          </a:prstGeom>
          <a:ln w="12700">
            <a:solidFill>
              <a:srgbClr val="00A698"/>
            </a:solidFill>
          </a:ln>
        </p:spPr>
      </p:pic>
    </p:spTree>
    <p:extLst>
      <p:ext uri="{BB962C8B-B14F-4D97-AF65-F5344CB8AC3E}">
        <p14:creationId xmlns:p14="http://schemas.microsoft.com/office/powerpoint/2010/main" val="36047486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41229" y="807162"/>
            <a:ext cx="7598266" cy="794403"/>
          </a:xfrm>
          <a:prstGeom prst="rect">
            <a:avLst/>
          </a:prstGeom>
          <a:noFill/>
          <a:ln w="19050">
            <a:solidFill>
              <a:srgbClr val="00A698"/>
            </a:solidFill>
          </a:ln>
        </p:spPr>
        <p:txBody>
          <a:bodyPr wrap="square" lIns="180000" tIns="180000" rIns="180000" bIns="180000">
            <a:spAutoFit/>
          </a:bodyPr>
          <a:lstStyle/>
          <a:p>
            <a:r>
              <a:rPr lang="ru-RU" sz="14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Отклоняющееся поведение — </a:t>
            </a:r>
            <a:r>
              <a:rPr lang="ru-RU" sz="1400" dirty="0" smtClean="0">
                <a:latin typeface="+mj-lt"/>
                <a:ea typeface="Meiryo" pitchFamily="34" charset="-128"/>
              </a:rPr>
              <a:t>поведение, не соответствующее общепринятым или официально установленным нормам.</a:t>
            </a:r>
            <a:endParaRPr lang="ru-RU" sz="1400" dirty="0">
              <a:latin typeface="+mj-lt"/>
              <a:ea typeface="Meiryo" pitchFamily="34" charset="-128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 rot="5400000">
            <a:off x="1736279" y="1978242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rot="5400000">
            <a:off x="3696922" y="1974137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rot="5400000">
            <a:off x="5663425" y="1955415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rot="5400000">
            <a:off x="7626362" y="1974137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041229" y="2249819"/>
            <a:ext cx="16613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Позитивное </a:t>
            </a:r>
            <a:endParaRPr lang="ru-RU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3006661" y="2249819"/>
            <a:ext cx="1666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Негативное</a:t>
            </a:r>
            <a:endParaRPr lang="ru-RU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4971381" y="2249818"/>
            <a:ext cx="1666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Характерное</a:t>
            </a:r>
            <a:endParaRPr lang="ru-RU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6936101" y="2254970"/>
            <a:ext cx="1666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Случайное</a:t>
            </a:r>
            <a:endParaRPr lang="ru-RU" sz="1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041229" y="3229792"/>
            <a:ext cx="7598266" cy="1225290"/>
          </a:xfrm>
          <a:prstGeom prst="rect">
            <a:avLst/>
          </a:prstGeom>
          <a:noFill/>
          <a:ln w="19050">
            <a:solidFill>
              <a:srgbClr val="00A698"/>
            </a:solidFill>
          </a:ln>
        </p:spPr>
        <p:txBody>
          <a:bodyPr wrap="square" lIns="180000" tIns="180000" rIns="180000" bIns="180000">
            <a:spAutoFit/>
          </a:bodyPr>
          <a:lstStyle/>
          <a:p>
            <a:r>
              <a:rPr lang="ru-RU" sz="1400" dirty="0" smtClean="0">
                <a:solidFill>
                  <a:srgbClr val="00A698"/>
                </a:solidFill>
                <a:latin typeface="+mj-lt"/>
                <a:ea typeface="Meiryo" pitchFamily="34" charset="-128"/>
              </a:rPr>
              <a:t>Девиантное поведение — </a:t>
            </a:r>
            <a:r>
              <a:rPr lang="ru-RU" sz="1400" dirty="0" smtClean="0">
                <a:latin typeface="+mj-lt"/>
                <a:ea typeface="Meiryo" pitchFamily="34" charset="-128"/>
              </a:rPr>
              <a:t>многократно или длительно повторяющееся отклоняющееся от наиболее важных социальных норм поведение личности, которое причиняет реальный ущерб обществу или самому человеку, сопровождающееся социальной дезадаптацией</a:t>
            </a:r>
            <a:r>
              <a:rPr lang="ru-RU" sz="1400" dirty="0">
                <a:latin typeface="+mj-lt"/>
                <a:ea typeface="Meiryo" pitchFamily="34" charset="-128"/>
              </a:rPr>
              <a:t>.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 rot="5400000">
            <a:off x="3696922" y="2833278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Скругленная соединительная линия 18"/>
          <p:cNvCxnSpPr>
            <a:stCxn id="6" idx="1"/>
            <a:endCxn id="15" idx="1"/>
          </p:cNvCxnSpPr>
          <p:nvPr/>
        </p:nvCxnSpPr>
        <p:spPr>
          <a:xfrm rot="10800000" flipV="1">
            <a:off x="1041229" y="1204363"/>
            <a:ext cx="12700" cy="2638073"/>
          </a:xfrm>
          <a:prstGeom prst="curvedConnector3">
            <a:avLst>
              <a:gd name="adj1" fmla="val 4944827"/>
            </a:avLst>
          </a:prstGeom>
          <a:ln>
            <a:solidFill>
              <a:srgbClr val="00A698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89099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12" grpId="0"/>
      <p:bldP spid="13" grpId="0"/>
      <p:bldP spid="14" grpId="0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0"/>
            <a:ext cx="6227763" cy="5143500"/>
            <a:chOff x="0" y="0"/>
            <a:chExt cx="6227763" cy="514350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EFFFF"/>
                </a:clrFrom>
                <a:clrTo>
                  <a:srgbClr val="FE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50"/>
            <a:stretch/>
          </p:blipFill>
          <p:spPr>
            <a:xfrm>
              <a:off x="0" y="987972"/>
              <a:ext cx="5894106" cy="3316835"/>
            </a:xfrm>
            <a:prstGeom prst="rect">
              <a:avLst/>
            </a:prstGeom>
          </p:spPr>
        </p:pic>
        <p:sp>
          <p:nvSpPr>
            <p:cNvPr id="5" name="Прямоугольник 4"/>
            <p:cNvSpPr/>
            <p:nvPr/>
          </p:nvSpPr>
          <p:spPr>
            <a:xfrm>
              <a:off x="0" y="0"/>
              <a:ext cx="6227763" cy="5143500"/>
            </a:xfrm>
            <a:prstGeom prst="rect">
              <a:avLst/>
            </a:prstGeom>
            <a:blipFill dpi="0" rotWithShape="1">
              <a:blip r:embed="rId4">
                <a:alphaModFix amt="44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6227763" y="0"/>
            <a:ext cx="2916236" cy="5143500"/>
          </a:xfrm>
          <a:prstGeom prst="rect">
            <a:avLst/>
          </a:prstGeom>
          <a:solidFill>
            <a:srgbClr val="00A698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58020" y="764127"/>
            <a:ext cx="1493368" cy="548182"/>
          </a:xfrm>
          <a:prstGeom prst="rect">
            <a:avLst/>
          </a:prstGeom>
          <a:solidFill>
            <a:srgbClr val="5300A6"/>
          </a:solidFill>
        </p:spPr>
        <p:txBody>
          <a:bodyPr wrap="square" lIns="180000" tIns="180000" rIns="180000" bIns="180000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Конформисты</a:t>
            </a:r>
            <a:endParaRPr lang="ru-RU" sz="1200" dirty="0">
              <a:solidFill>
                <a:schemeClr val="bg1"/>
              </a:solidFill>
            </a:endParaRPr>
          </a:p>
        </p:txBody>
      </p:sp>
      <p:cxnSp>
        <p:nvCxnSpPr>
          <p:cNvPr id="9" name="Соединительная линия уступом 8"/>
          <p:cNvCxnSpPr>
            <a:stCxn id="8" idx="1"/>
          </p:cNvCxnSpPr>
          <p:nvPr/>
        </p:nvCxnSpPr>
        <p:spPr>
          <a:xfrm rot="10800000" flipV="1">
            <a:off x="2115302" y="1038218"/>
            <a:ext cx="1142718" cy="1021810"/>
          </a:xfrm>
          <a:prstGeom prst="bentConnector3">
            <a:avLst>
              <a:gd name="adj1" fmla="val 50000"/>
            </a:avLst>
          </a:prstGeom>
          <a:ln w="12700">
            <a:solidFill>
              <a:srgbClr val="5300A6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622206" y="3756625"/>
            <a:ext cx="1005891" cy="548182"/>
          </a:xfrm>
          <a:prstGeom prst="rect">
            <a:avLst/>
          </a:prstGeom>
          <a:solidFill>
            <a:srgbClr val="5300A6"/>
          </a:solidFill>
        </p:spPr>
        <p:txBody>
          <a:bodyPr wrap="square" lIns="180000" tIns="180000" rIns="180000" bIns="180000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Девиант</a:t>
            </a:r>
            <a:endParaRPr lang="ru-RU" sz="1200" dirty="0">
              <a:solidFill>
                <a:schemeClr val="bg1"/>
              </a:solidFill>
            </a:endParaRPr>
          </a:p>
        </p:txBody>
      </p:sp>
      <p:cxnSp>
        <p:nvCxnSpPr>
          <p:cNvPr id="14" name="Соединительная линия уступом 13"/>
          <p:cNvCxnSpPr>
            <a:stCxn id="13" idx="3"/>
          </p:cNvCxnSpPr>
          <p:nvPr/>
        </p:nvCxnSpPr>
        <p:spPr>
          <a:xfrm flipV="1">
            <a:off x="4628097" y="3153103"/>
            <a:ext cx="333657" cy="877613"/>
          </a:xfrm>
          <a:prstGeom prst="bentConnector2">
            <a:avLst/>
          </a:prstGeom>
          <a:ln w="12700">
            <a:solidFill>
              <a:srgbClr val="5300A6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626831" y="864220"/>
            <a:ext cx="2517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Девиация – ?</a:t>
            </a:r>
            <a:endParaRPr lang="ru-RU" sz="18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6788536" y="1617137"/>
            <a:ext cx="2105785" cy="687044"/>
            <a:chOff x="6791635" y="1315986"/>
            <a:chExt cx="2105785" cy="687044"/>
          </a:xfrm>
        </p:grpSpPr>
        <p:sp>
          <p:nvSpPr>
            <p:cNvPr id="19" name="Половина рамки 18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7014808" y="1356699"/>
              <a:ext cx="1882612" cy="64633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400" dirty="0" err="1" smtClean="0">
                  <a:solidFill>
                    <a:schemeClr val="bg1"/>
                  </a:solidFill>
                  <a:ea typeface="Meiryo" pitchFamily="34" charset="-128"/>
                </a:rPr>
                <a:t>Devitio</a:t>
              </a:r>
              <a:r>
                <a:rPr lang="en-US" sz="1400" dirty="0" smtClean="0">
                  <a:solidFill>
                    <a:schemeClr val="bg1"/>
                  </a:solidFill>
                  <a:ea typeface="Meiryo" pitchFamily="34" charset="-128"/>
                </a:rPr>
                <a:t> </a:t>
              </a:r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(лат.) – отклонение, уклонение.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6788536" y="2501482"/>
            <a:ext cx="2105785" cy="471600"/>
            <a:chOff x="6791635" y="1315986"/>
            <a:chExt cx="2105785" cy="471600"/>
          </a:xfrm>
        </p:grpSpPr>
        <p:sp>
          <p:nvSpPr>
            <p:cNvPr id="22" name="Половина рамки 21"/>
            <p:cNvSpPr/>
            <p:nvPr/>
          </p:nvSpPr>
          <p:spPr>
            <a:xfrm rot="7740000" flipH="1">
              <a:off x="6722114" y="1385507"/>
              <a:ext cx="205997" cy="66956"/>
            </a:xfrm>
            <a:prstGeom prst="halfFrame">
              <a:avLst>
                <a:gd name="adj1" fmla="val 34278"/>
                <a:gd name="adj2" fmla="val 3425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7014808" y="1356699"/>
              <a:ext cx="1882612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US" sz="1400" dirty="0" err="1" smtClean="0">
                  <a:solidFill>
                    <a:schemeClr val="bg1"/>
                  </a:solidFill>
                  <a:ea typeface="Meiryo" pitchFamily="34" charset="-128"/>
                </a:rPr>
                <a:t>Deviare</a:t>
              </a:r>
              <a:r>
                <a:rPr lang="en-US" sz="1400" dirty="0" smtClean="0">
                  <a:solidFill>
                    <a:schemeClr val="bg1"/>
                  </a:solidFill>
                  <a:ea typeface="Meiryo" pitchFamily="34" charset="-128"/>
                </a:rPr>
                <a:t> </a:t>
              </a:r>
              <a:r>
                <a:rPr lang="ru-RU" sz="1400" dirty="0" smtClean="0">
                  <a:solidFill>
                    <a:schemeClr val="bg1"/>
                  </a:solidFill>
                  <a:ea typeface="Meiryo" pitchFamily="34" charset="-128"/>
                </a:rPr>
                <a:t>(лат.) – сбиваться с пути.</a:t>
              </a:r>
              <a:endParaRPr lang="ru-RU" sz="1400" dirty="0">
                <a:solidFill>
                  <a:schemeClr val="bg1"/>
                </a:solidFill>
                <a:ea typeface="Meiryo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80700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18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559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16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1835151" y="1398452"/>
            <a:ext cx="5473699" cy="833115"/>
            <a:chOff x="2044700" y="1690884"/>
            <a:chExt cx="5473699" cy="833115"/>
          </a:xfrm>
        </p:grpSpPr>
        <p:sp>
          <p:nvSpPr>
            <p:cNvPr id="28" name="TextBox 27"/>
            <p:cNvSpPr txBox="1"/>
            <p:nvPr/>
          </p:nvSpPr>
          <p:spPr>
            <a:xfrm>
              <a:off x="2044700" y="1690884"/>
              <a:ext cx="403383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ru-RU" sz="2000" dirty="0" smtClean="0">
                  <a:solidFill>
                    <a:srgbClr val="00A698"/>
                  </a:solidFill>
                  <a:latin typeface="+mj-lt"/>
                  <a:ea typeface="Meiryo" pitchFamily="34" charset="-128"/>
                </a:rPr>
                <a:t>Девиантное поведение —</a:t>
              </a:r>
              <a:endParaRPr lang="ru-RU" sz="2000" dirty="0">
                <a:solidFill>
                  <a:srgbClr val="00A698"/>
                </a:solidFill>
                <a:latin typeface="+mj-lt"/>
                <a:ea typeface="Meiryo" pitchFamily="34" charset="-128"/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2044700" y="2093112"/>
              <a:ext cx="5473699" cy="430887"/>
            </a:xfrm>
            <a:prstGeom prst="rect">
              <a:avLst/>
            </a:prstGeom>
            <a:ln>
              <a:noFill/>
            </a:ln>
          </p:spPr>
          <p:txBody>
            <a:bodyPr wrap="square" lIns="0" tIns="0" rIns="0" bIns="0">
              <a:spAutoFit/>
            </a:bodyPr>
            <a:lstStyle/>
            <a:p>
              <a:r>
                <a:rPr lang="ru-RU" sz="1400" dirty="0">
                  <a:ea typeface="Meiryo" pitchFamily="34" charset="-128"/>
                </a:rPr>
                <a:t>п</a:t>
              </a:r>
              <a:r>
                <a:rPr lang="ru-RU" sz="1400" dirty="0" smtClean="0">
                  <a:ea typeface="Meiryo" pitchFamily="34" charset="-128"/>
                </a:rPr>
                <a:t>оведение, которое отклоняется от принятых в данном обществе норм, ценностей, идеалов.</a:t>
              </a:r>
              <a:endParaRPr lang="ru-RU" sz="1400" dirty="0">
                <a:ea typeface="Meiryo" pitchFamily="34" charset="-128"/>
              </a:endParaRPr>
            </a:p>
          </p:txBody>
        </p:sp>
      </p:grpSp>
      <p:sp>
        <p:nvSpPr>
          <p:cNvPr id="2" name="Овал 1"/>
          <p:cNvSpPr/>
          <p:nvPr/>
        </p:nvSpPr>
        <p:spPr>
          <a:xfrm>
            <a:off x="2011637" y="2690341"/>
            <a:ext cx="2195332" cy="2076922"/>
          </a:xfrm>
          <a:prstGeom prst="ellipse">
            <a:avLst/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572000" y="2690645"/>
            <a:ext cx="2206696" cy="2076618"/>
          </a:xfrm>
          <a:prstGeom prst="ellipse">
            <a:avLst/>
          </a:prstGeom>
          <a:solidFill>
            <a:srgbClr val="5300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2758" y="2585545"/>
            <a:ext cx="1860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>
                <a:solidFill>
                  <a:srgbClr val="00A698"/>
                </a:solidFill>
              </a:rPr>
              <a:t>Отклоняющееся поведение</a:t>
            </a:r>
            <a:endParaRPr lang="ru-RU" sz="1600" dirty="0">
              <a:solidFill>
                <a:srgbClr val="00A698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64878" y="2585545"/>
            <a:ext cx="1860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5300A6"/>
                </a:solidFill>
              </a:rPr>
              <a:t>Девиантное поведение</a:t>
            </a:r>
            <a:endParaRPr lang="ru-RU" sz="1600" dirty="0">
              <a:solidFill>
                <a:srgbClr val="5300A6"/>
              </a:solidFill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rot="5400000">
            <a:off x="1146128" y="3343339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62758" y="3560866"/>
            <a:ext cx="1748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200" dirty="0" smtClean="0"/>
              <a:t>Бывает позитивным и негативным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3279966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11022E-16 L 0.14045 -0.00031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4" y="-3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11022E-16 L -0.14028 -0.00031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14" y="-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1" grpId="0" animBg="1"/>
      <p:bldP spid="11" grpId="1" animBg="1"/>
      <p:bldP spid="11" grpId="2" animBg="1"/>
      <p:bldP spid="3" grpId="0"/>
      <p:bldP spid="13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11000" r="-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775" y="4490264"/>
            <a:ext cx="2174217" cy="276999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Мать Тереза Калькуттская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0242799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Социальные отношения" id="{62960AC7-35AA-4139-9266-A945857FF7EF}" vid="{7325A840-46F7-4784-8D85-BFE93411642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Социальные отношения</Template>
  <TotalTime>578</TotalTime>
  <Words>485</Words>
  <Application>Microsoft Office PowerPoint</Application>
  <PresentationFormat>Экран (16:9)</PresentationFormat>
  <Paragraphs>90</Paragraphs>
  <Slides>32</Slides>
  <Notes>32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8" baseType="lpstr">
      <vt:lpstr>Meiryo</vt:lpstr>
      <vt:lpstr>Open Sans</vt:lpstr>
      <vt:lpstr>Calibri</vt:lpstr>
      <vt:lpstr>Arial</vt:lpstr>
      <vt:lpstr>Roboto Slab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abook</dc:creator>
  <cp:lastModifiedBy>abook</cp:lastModifiedBy>
  <cp:revision>29</cp:revision>
  <dcterms:created xsi:type="dcterms:W3CDTF">2016-09-16T07:36:47Z</dcterms:created>
  <dcterms:modified xsi:type="dcterms:W3CDTF">2016-10-10T06:54:20Z</dcterms:modified>
</cp:coreProperties>
</file>