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1"/>
  </p:notesMasterIdLst>
  <p:sldIdLst>
    <p:sldId id="284" r:id="rId2"/>
    <p:sldId id="287" r:id="rId3"/>
    <p:sldId id="286" r:id="rId4"/>
    <p:sldId id="290" r:id="rId5"/>
    <p:sldId id="294" r:id="rId6"/>
    <p:sldId id="295" r:id="rId7"/>
    <p:sldId id="296" r:id="rId8"/>
    <p:sldId id="297" r:id="rId9"/>
    <p:sldId id="298" r:id="rId10"/>
    <p:sldId id="327" r:id="rId11"/>
    <p:sldId id="328" r:id="rId12"/>
    <p:sldId id="291" r:id="rId13"/>
    <p:sldId id="299" r:id="rId14"/>
    <p:sldId id="303" r:id="rId15"/>
    <p:sldId id="302" r:id="rId16"/>
    <p:sldId id="305" r:id="rId17"/>
    <p:sldId id="306" r:id="rId18"/>
    <p:sldId id="307" r:id="rId19"/>
    <p:sldId id="308" r:id="rId20"/>
    <p:sldId id="309" r:id="rId21"/>
    <p:sldId id="310" r:id="rId22"/>
    <p:sldId id="304" r:id="rId23"/>
    <p:sldId id="311" r:id="rId24"/>
    <p:sldId id="313" r:id="rId25"/>
    <p:sldId id="312" r:id="rId26"/>
    <p:sldId id="314" r:id="rId27"/>
    <p:sldId id="315" r:id="rId28"/>
    <p:sldId id="316" r:id="rId29"/>
    <p:sldId id="301" r:id="rId30"/>
    <p:sldId id="300" r:id="rId31"/>
    <p:sldId id="320" r:id="rId32"/>
    <p:sldId id="321" r:id="rId33"/>
    <p:sldId id="292" r:id="rId34"/>
    <p:sldId id="318" r:id="rId35"/>
    <p:sldId id="322" r:id="rId36"/>
    <p:sldId id="323" r:id="rId37"/>
    <p:sldId id="324" r:id="rId38"/>
    <p:sldId id="319" r:id="rId39"/>
    <p:sldId id="326" r:id="rId40"/>
  </p:sldIdLst>
  <p:sldSz cx="9144000" cy="5143500" type="screen16x9"/>
  <p:notesSz cx="6858000" cy="9144000"/>
  <p:embeddedFontLst>
    <p:embeddedFont>
      <p:font typeface="Roboto Slab" pitchFamily="2" charset="0"/>
      <p:regular r:id="rId42"/>
    </p:embeddedFont>
    <p:embeddedFont>
      <p:font typeface="Meiryo" panose="020B0604030504040204" pitchFamily="34" charset="-128"/>
      <p:regular r:id="rId43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00BCAA"/>
    <a:srgbClr val="00EAD4"/>
    <a:srgbClr val="00F6DF"/>
    <a:srgbClr val="43FFED"/>
    <a:srgbClr val="E7FFFD"/>
    <a:srgbClr val="D1FFFB"/>
    <a:srgbClr val="97FFF5"/>
    <a:srgbClr val="0BE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100" d="100"/>
          <a:sy n="100" d="100"/>
        </p:scale>
        <p:origin x="540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02562370023556"/>
          <c:y val="2.2008306035220943E-2"/>
          <c:w val="0.58929283134364563"/>
          <c:h val="0.9704447072026934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A698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5300A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2.4956860059537258E-2"/>
                  <c:y val="-0.695211640838219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A69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466324847692984E-2"/>
                  <c:y val="-4.0491466227467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rgbClr val="5300A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64556269168888"/>
                      <c:h val="0.1029645932247238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самоконтроль</c:v>
                </c:pt>
                <c:pt idx="1">
                  <c:v>внешний контроль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02562370023556"/>
          <c:y val="2.2008306035220943E-2"/>
          <c:w val="0.58929283134364563"/>
          <c:h val="0.9704447072026934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A698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5300A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самоконтроль</c:v>
                </c:pt>
                <c:pt idx="1">
                  <c:v>внешний контроль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1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6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69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12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03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36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62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24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24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0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45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03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65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2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96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94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8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9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46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59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86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1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258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774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550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70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643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480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732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35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8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1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2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75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9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0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1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1" b="4451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26260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Социальный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контроль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-102" y="-10274"/>
            <a:ext cx="9144103" cy="5153774"/>
            <a:chOff x="-102" y="-10274"/>
            <a:chExt cx="9144103" cy="515377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58"/>
            <a:stretch/>
          </p:blipFill>
          <p:spPr>
            <a:xfrm>
              <a:off x="4583894" y="2563896"/>
              <a:ext cx="4560106" cy="257960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71"/>
            <a:stretch/>
          </p:blipFill>
          <p:spPr>
            <a:xfrm>
              <a:off x="0" y="2563896"/>
              <a:ext cx="4583893" cy="2579604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102" y="-10274"/>
              <a:ext cx="9144103" cy="2574170"/>
              <a:chOff x="-102" y="-10274"/>
              <a:chExt cx="9144103" cy="2574170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3895" y="0"/>
                <a:ext cx="4560106" cy="2563896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89" b="16460"/>
              <a:stretch/>
            </p:blipFill>
            <p:spPr>
              <a:xfrm>
                <a:off x="-102" y="-10274"/>
                <a:ext cx="4583996" cy="25741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77018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5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0" y="2155193"/>
            <a:ext cx="5473700" cy="833115"/>
            <a:chOff x="2044699" y="1690884"/>
            <a:chExt cx="5473700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699" y="1690884"/>
              <a:ext cx="45861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Агенты социального контроля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л</a:t>
              </a:r>
              <a:r>
                <a:rPr lang="ru-RU" sz="1400" dirty="0" smtClean="0">
                  <a:ea typeface="Meiryo" pitchFamily="34" charset="-128"/>
                </a:rPr>
                <a:t>юди и организации, которые осуществляют формальный и неформальный социальный контроль. 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449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739847" y="376238"/>
              <a:ext cx="2404153" cy="2490574"/>
              <a:chOff x="6739847" y="376238"/>
              <a:chExt cx="2404153" cy="249057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739847" y="2497480"/>
                <a:ext cx="20241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Питер </a:t>
                </a:r>
                <a:r>
                  <a:rPr lang="ru-RU" sz="1200" dirty="0" err="1" smtClean="0">
                    <a:solidFill>
                      <a:schemeClr val="bg1"/>
                    </a:solidFill>
                  </a:rPr>
                  <a:t>Бергер</a:t>
                </a:r>
                <a:endParaRPr lang="ru-RU" sz="1200" dirty="0" smtClean="0">
                  <a:solidFill>
                    <a:schemeClr val="bg1"/>
                  </a:solidFill>
                </a:endParaRPr>
              </a:p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Род. в 1929 г.</a:t>
                </a:r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6" r="5038"/>
              <a:stretch/>
            </p:blipFill>
            <p:spPr>
              <a:xfrm>
                <a:off x="6739848" y="376238"/>
                <a:ext cx="2404152" cy="1966270"/>
              </a:xfrm>
              <a:prstGeom prst="rect">
                <a:avLst/>
              </a:prstGeom>
            </p:spPr>
          </p:pic>
        </p:grp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1" y="3134449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Концепция социального контроля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4228" y="385750"/>
            <a:ext cx="1439862" cy="578959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Государство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358776" y="1047964"/>
            <a:ext cx="3740614" cy="3719299"/>
          </a:xfrm>
          <a:prstGeom prst="ellipse">
            <a:avLst/>
          </a:prstGeom>
          <a:solidFill>
            <a:srgbClr val="00B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08479" y="1397285"/>
            <a:ext cx="3341588" cy="3330621"/>
          </a:xfrm>
          <a:prstGeom prst="ellipse">
            <a:avLst/>
          </a:prstGeom>
          <a:solidFill>
            <a:srgbClr val="00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458362" y="1746607"/>
            <a:ext cx="2901287" cy="2902276"/>
          </a:xfrm>
          <a:prstGeom prst="ellipse">
            <a:avLst/>
          </a:prstGeom>
          <a:solidFill>
            <a:srgbClr val="43F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479753" y="2065106"/>
            <a:ext cx="2520302" cy="2466544"/>
          </a:xfrm>
          <a:prstGeom prst="ellipse">
            <a:avLst/>
          </a:prstGeom>
          <a:solidFill>
            <a:srgbClr val="9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553136" y="2414426"/>
            <a:ext cx="2005130" cy="2021973"/>
          </a:xfrm>
          <a:prstGeom prst="ellipse">
            <a:avLst/>
          </a:prstGeom>
          <a:solidFill>
            <a:srgbClr val="E7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5185" r="22963" b="27408"/>
          <a:stretch/>
        </p:blipFill>
        <p:spPr>
          <a:xfrm>
            <a:off x="1017751" y="2639011"/>
            <a:ext cx="1075900" cy="1572801"/>
          </a:xfrm>
          <a:prstGeom prst="rect">
            <a:avLst/>
          </a:prstGeom>
        </p:spPr>
      </p:pic>
      <p:cxnSp>
        <p:nvCxnSpPr>
          <p:cNvPr id="23" name="Соединительная линия уступом 22"/>
          <p:cNvCxnSpPr>
            <a:stCxn id="22" idx="3"/>
          </p:cNvCxnSpPr>
          <p:nvPr/>
        </p:nvCxnSpPr>
        <p:spPr>
          <a:xfrm>
            <a:off x="1804090" y="675230"/>
            <a:ext cx="512085" cy="514064"/>
          </a:xfrm>
          <a:prstGeom prst="bentConnector2">
            <a:avLst/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194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8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739847" y="376238"/>
              <a:ext cx="2404153" cy="2490574"/>
              <a:chOff x="6739847" y="376238"/>
              <a:chExt cx="2404153" cy="249057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739847" y="2497480"/>
                <a:ext cx="20241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Питер </a:t>
                </a:r>
                <a:r>
                  <a:rPr lang="ru-RU" sz="1200" dirty="0" err="1" smtClean="0">
                    <a:solidFill>
                      <a:schemeClr val="bg1"/>
                    </a:solidFill>
                  </a:rPr>
                  <a:t>Бергер</a:t>
                </a:r>
                <a:endParaRPr lang="ru-RU" sz="1200" dirty="0" smtClean="0">
                  <a:solidFill>
                    <a:schemeClr val="bg1"/>
                  </a:solidFill>
                </a:endParaRPr>
              </a:p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Род. в 1929 г.</a:t>
                </a:r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6" r="5038"/>
              <a:stretch/>
            </p:blipFill>
            <p:spPr>
              <a:xfrm>
                <a:off x="6739848" y="376238"/>
                <a:ext cx="2404152" cy="1966270"/>
              </a:xfrm>
              <a:prstGeom prst="rect">
                <a:avLst/>
              </a:prstGeom>
            </p:spPr>
          </p:pic>
        </p:grp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1" y="3134449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Концепция социального контроля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04175" y="376238"/>
            <a:ext cx="1439862" cy="794403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Мораль, обычаи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58776" y="1047964"/>
            <a:ext cx="3740614" cy="3719299"/>
          </a:xfrm>
          <a:prstGeom prst="ellipse">
            <a:avLst/>
          </a:prstGeom>
          <a:solidFill>
            <a:srgbClr val="00B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08479" y="1397285"/>
            <a:ext cx="3341588" cy="3330621"/>
          </a:xfrm>
          <a:prstGeom prst="ellipse">
            <a:avLst/>
          </a:prstGeom>
          <a:solidFill>
            <a:srgbClr val="00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58362" y="1746607"/>
            <a:ext cx="2901287" cy="2902276"/>
          </a:xfrm>
          <a:prstGeom prst="ellipse">
            <a:avLst/>
          </a:prstGeom>
          <a:solidFill>
            <a:srgbClr val="43F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79753" y="2065106"/>
            <a:ext cx="2520302" cy="2466544"/>
          </a:xfrm>
          <a:prstGeom prst="ellipse">
            <a:avLst/>
          </a:prstGeom>
          <a:solidFill>
            <a:srgbClr val="9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53136" y="2414426"/>
            <a:ext cx="2005130" cy="2021973"/>
          </a:xfrm>
          <a:prstGeom prst="ellipse">
            <a:avLst/>
          </a:prstGeom>
          <a:solidFill>
            <a:srgbClr val="E7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5185" r="22963" b="27408"/>
          <a:stretch/>
        </p:blipFill>
        <p:spPr>
          <a:xfrm>
            <a:off x="1017751" y="2639011"/>
            <a:ext cx="1075900" cy="1572801"/>
          </a:xfrm>
          <a:prstGeom prst="rect">
            <a:avLst/>
          </a:prstGeom>
        </p:spPr>
      </p:pic>
      <p:cxnSp>
        <p:nvCxnSpPr>
          <p:cNvPr id="30" name="Соединительная линия уступом 29"/>
          <p:cNvCxnSpPr>
            <a:stCxn id="29" idx="1"/>
          </p:cNvCxnSpPr>
          <p:nvPr/>
        </p:nvCxnSpPr>
        <p:spPr>
          <a:xfrm rot="10800000" flipV="1">
            <a:off x="2828261" y="773439"/>
            <a:ext cx="1575915" cy="946255"/>
          </a:xfrm>
          <a:prstGeom prst="bentConnector3">
            <a:avLst>
              <a:gd name="adj1" fmla="val 35005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874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4490264"/>
            <a:ext cx="6319427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Комитет по </a:t>
            </a:r>
            <a:r>
              <a:rPr lang="ru-RU" sz="1200" dirty="0"/>
              <a:t>поощрению добродетели и удержанию от </a:t>
            </a:r>
            <a:r>
              <a:rPr lang="ru-RU" sz="1200" dirty="0" smtClean="0"/>
              <a:t>порока, Саудовская Аравия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32078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0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89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739847" y="376238"/>
              <a:ext cx="2404153" cy="2490574"/>
              <a:chOff x="6739847" y="376238"/>
              <a:chExt cx="2404153" cy="249057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739847" y="2497480"/>
                <a:ext cx="20241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Питер </a:t>
                </a:r>
                <a:r>
                  <a:rPr lang="ru-RU" sz="1200" dirty="0" err="1" smtClean="0">
                    <a:solidFill>
                      <a:schemeClr val="bg1"/>
                    </a:solidFill>
                  </a:rPr>
                  <a:t>Бергер</a:t>
                </a:r>
                <a:endParaRPr lang="ru-RU" sz="1200" dirty="0" smtClean="0">
                  <a:solidFill>
                    <a:schemeClr val="bg1"/>
                  </a:solidFill>
                </a:endParaRPr>
              </a:p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Род. в 1929 г.</a:t>
                </a:r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6" r="5038"/>
              <a:stretch/>
            </p:blipFill>
            <p:spPr>
              <a:xfrm>
                <a:off x="6739848" y="376238"/>
                <a:ext cx="2404152" cy="1966270"/>
              </a:xfrm>
              <a:prstGeom prst="rect">
                <a:avLst/>
              </a:prstGeom>
            </p:spPr>
          </p:pic>
        </p:grp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1" y="3134449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Концепция социального контроля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5185" r="22963" b="27408"/>
          <a:stretch/>
        </p:blipFill>
        <p:spPr>
          <a:xfrm>
            <a:off x="1017751" y="2639011"/>
            <a:ext cx="1075900" cy="157280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404175" y="1481338"/>
            <a:ext cx="1439862" cy="1009846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</a:rPr>
              <a:t>Профес-сиональная</a:t>
            </a:r>
            <a:r>
              <a:rPr lang="ru-RU" sz="1400" dirty="0" smtClean="0">
                <a:solidFill>
                  <a:schemeClr val="bg1"/>
                </a:solidFill>
              </a:rPr>
              <a:t> система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11176" y="1200364"/>
            <a:ext cx="3740614" cy="3719299"/>
          </a:xfrm>
          <a:prstGeom prst="ellipse">
            <a:avLst/>
          </a:prstGeom>
          <a:solidFill>
            <a:srgbClr val="00B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60879" y="1549685"/>
            <a:ext cx="3341588" cy="3330621"/>
          </a:xfrm>
          <a:prstGeom prst="ellipse">
            <a:avLst/>
          </a:prstGeom>
          <a:solidFill>
            <a:srgbClr val="00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10762" y="1899007"/>
            <a:ext cx="2901287" cy="2902276"/>
          </a:xfrm>
          <a:prstGeom prst="ellipse">
            <a:avLst/>
          </a:prstGeom>
          <a:solidFill>
            <a:srgbClr val="43F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632153" y="2217506"/>
            <a:ext cx="2520302" cy="2466544"/>
          </a:xfrm>
          <a:prstGeom prst="ellipse">
            <a:avLst/>
          </a:prstGeom>
          <a:solidFill>
            <a:srgbClr val="9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05536" y="2566826"/>
            <a:ext cx="2005130" cy="2021973"/>
          </a:xfrm>
          <a:prstGeom prst="ellipse">
            <a:avLst/>
          </a:prstGeom>
          <a:solidFill>
            <a:srgbClr val="E7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5185" r="22963" b="27408"/>
          <a:stretch/>
        </p:blipFill>
        <p:spPr>
          <a:xfrm>
            <a:off x="1170151" y="2791411"/>
            <a:ext cx="1075900" cy="1572801"/>
          </a:xfrm>
          <a:prstGeom prst="rect">
            <a:avLst/>
          </a:prstGeom>
        </p:spPr>
      </p:pic>
      <p:cxnSp>
        <p:nvCxnSpPr>
          <p:cNvPr id="34" name="Соединительная линия уступом 33"/>
          <p:cNvCxnSpPr>
            <a:stCxn id="33" idx="1"/>
          </p:cNvCxnSpPr>
          <p:nvPr/>
        </p:nvCxnSpPr>
        <p:spPr>
          <a:xfrm rot="10800000" flipV="1">
            <a:off x="3122241" y="1986260"/>
            <a:ext cx="1281935" cy="820501"/>
          </a:xfrm>
          <a:prstGeom prst="bentConnector3">
            <a:avLst>
              <a:gd name="adj1" fmla="val 42787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321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059943"/>
            <a:ext cx="5473699" cy="1264002"/>
            <a:chOff x="2044700" y="1690884"/>
            <a:chExt cx="5473699" cy="1264002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Социальные нормы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861774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общепризнанные правила и образцы поведения, которые сложились в обществе в результате длительной практической </a:t>
              </a:r>
              <a:r>
                <a:rPr lang="ru-RU" sz="1400" dirty="0" smtClean="0">
                  <a:ea typeface="Meiryo" pitchFamily="34" charset="-128"/>
                </a:rPr>
                <a:t>деятельности </a:t>
              </a:r>
              <a:r>
                <a:rPr lang="ru-RU" sz="1400" dirty="0">
                  <a:ea typeface="Meiryo" pitchFamily="34" charset="-128"/>
                </a:rPr>
                <a:t>людей и призваны обеспечивать стабильность взаимодействий </a:t>
              </a:r>
              <a:r>
                <a:rPr lang="ru-RU" sz="1400" dirty="0" smtClean="0">
                  <a:ea typeface="Meiryo" pitchFamily="34" charset="-128"/>
                </a:rPr>
                <a:t>отдельных </a:t>
              </a:r>
              <a:r>
                <a:rPr lang="ru-RU" sz="1400" dirty="0">
                  <a:ea typeface="Meiryo" pitchFamily="34" charset="-128"/>
                </a:rPr>
                <a:t>индивидов и социальных групп.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60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7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739847" y="376238"/>
              <a:ext cx="2404153" cy="2490574"/>
              <a:chOff x="6739847" y="376238"/>
              <a:chExt cx="2404153" cy="249057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739847" y="2497480"/>
                <a:ext cx="20241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Питер </a:t>
                </a:r>
                <a:r>
                  <a:rPr lang="ru-RU" sz="1200" dirty="0" err="1" smtClean="0">
                    <a:solidFill>
                      <a:schemeClr val="bg1"/>
                    </a:solidFill>
                  </a:rPr>
                  <a:t>Бергер</a:t>
                </a:r>
                <a:endParaRPr lang="ru-RU" sz="1200" dirty="0" smtClean="0">
                  <a:solidFill>
                    <a:schemeClr val="bg1"/>
                  </a:solidFill>
                </a:endParaRPr>
              </a:p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Род. в 1929 г.</a:t>
                </a:r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6" r="5038"/>
              <a:stretch/>
            </p:blipFill>
            <p:spPr>
              <a:xfrm>
                <a:off x="6739848" y="376238"/>
                <a:ext cx="2404152" cy="1966270"/>
              </a:xfrm>
              <a:prstGeom prst="rect">
                <a:avLst/>
              </a:prstGeom>
            </p:spPr>
          </p:pic>
        </p:grp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1" y="3134449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Концепция социального контроля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04175" y="2796004"/>
            <a:ext cx="1431520" cy="794403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Социальная среда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58776" y="1047964"/>
            <a:ext cx="3740614" cy="3719299"/>
          </a:xfrm>
          <a:prstGeom prst="ellipse">
            <a:avLst/>
          </a:prstGeom>
          <a:solidFill>
            <a:srgbClr val="00B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08479" y="1397285"/>
            <a:ext cx="3341588" cy="3330621"/>
          </a:xfrm>
          <a:prstGeom prst="ellipse">
            <a:avLst/>
          </a:prstGeom>
          <a:solidFill>
            <a:srgbClr val="00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58362" y="1746607"/>
            <a:ext cx="2901287" cy="2902276"/>
          </a:xfrm>
          <a:prstGeom prst="ellipse">
            <a:avLst/>
          </a:prstGeom>
          <a:solidFill>
            <a:srgbClr val="43F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79753" y="2065106"/>
            <a:ext cx="2520302" cy="2466544"/>
          </a:xfrm>
          <a:prstGeom prst="ellipse">
            <a:avLst/>
          </a:prstGeom>
          <a:solidFill>
            <a:srgbClr val="9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53136" y="2414426"/>
            <a:ext cx="2005130" cy="2021973"/>
          </a:xfrm>
          <a:prstGeom prst="ellipse">
            <a:avLst/>
          </a:prstGeom>
          <a:solidFill>
            <a:srgbClr val="E7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5185" r="22963" b="27408"/>
          <a:stretch/>
        </p:blipFill>
        <p:spPr>
          <a:xfrm>
            <a:off x="1017751" y="2639011"/>
            <a:ext cx="1075900" cy="1572801"/>
          </a:xfrm>
          <a:prstGeom prst="rect">
            <a:avLst/>
          </a:prstGeom>
        </p:spPr>
      </p:pic>
      <p:cxnSp>
        <p:nvCxnSpPr>
          <p:cNvPr id="42" name="Соединительная линия уступом 41"/>
          <p:cNvCxnSpPr>
            <a:stCxn id="41" idx="1"/>
          </p:cNvCxnSpPr>
          <p:nvPr/>
        </p:nvCxnSpPr>
        <p:spPr>
          <a:xfrm rot="10800000" flipV="1">
            <a:off x="2742239" y="3193206"/>
            <a:ext cx="1661936" cy="341858"/>
          </a:xfrm>
          <a:prstGeom prst="bentConnector3">
            <a:avLst>
              <a:gd name="adj1" fmla="val 33309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201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0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3000" r="-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28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739847" y="376238"/>
              <a:ext cx="2404153" cy="2490574"/>
              <a:chOff x="6739847" y="376238"/>
              <a:chExt cx="2404153" cy="249057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739847" y="2497480"/>
                <a:ext cx="20241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Питер </a:t>
                </a:r>
                <a:r>
                  <a:rPr lang="ru-RU" sz="1200" dirty="0" err="1" smtClean="0">
                    <a:solidFill>
                      <a:schemeClr val="bg1"/>
                    </a:solidFill>
                  </a:rPr>
                  <a:t>Бергер</a:t>
                </a:r>
                <a:endParaRPr lang="ru-RU" sz="1200" dirty="0" smtClean="0">
                  <a:solidFill>
                    <a:schemeClr val="bg1"/>
                  </a:solidFill>
                </a:endParaRPr>
              </a:p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Род. в 1929 г.</a:t>
                </a:r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6" r="5038"/>
              <a:stretch/>
            </p:blipFill>
            <p:spPr>
              <a:xfrm>
                <a:off x="6739848" y="376238"/>
                <a:ext cx="2404152" cy="1966270"/>
              </a:xfrm>
              <a:prstGeom prst="rect">
                <a:avLst/>
              </a:prstGeom>
            </p:spPr>
          </p:pic>
        </p:grp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1" y="3134449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Концепция социального контроля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04174" y="3908326"/>
            <a:ext cx="1431520" cy="794403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Частная жизнь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58776" y="1047964"/>
            <a:ext cx="3740614" cy="3719299"/>
          </a:xfrm>
          <a:prstGeom prst="ellipse">
            <a:avLst/>
          </a:prstGeom>
          <a:solidFill>
            <a:srgbClr val="00B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08479" y="1397285"/>
            <a:ext cx="3341588" cy="3330621"/>
          </a:xfrm>
          <a:prstGeom prst="ellipse">
            <a:avLst/>
          </a:prstGeom>
          <a:solidFill>
            <a:srgbClr val="00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58362" y="1746607"/>
            <a:ext cx="2901287" cy="2902276"/>
          </a:xfrm>
          <a:prstGeom prst="ellipse">
            <a:avLst/>
          </a:prstGeom>
          <a:solidFill>
            <a:srgbClr val="43F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79753" y="2065106"/>
            <a:ext cx="2520302" cy="2466544"/>
          </a:xfrm>
          <a:prstGeom prst="ellipse">
            <a:avLst/>
          </a:prstGeom>
          <a:solidFill>
            <a:srgbClr val="9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53136" y="2414426"/>
            <a:ext cx="2005130" cy="2021973"/>
          </a:xfrm>
          <a:prstGeom prst="ellipse">
            <a:avLst/>
          </a:prstGeom>
          <a:solidFill>
            <a:srgbClr val="E7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5185" r="22963" b="27408"/>
          <a:stretch/>
        </p:blipFill>
        <p:spPr>
          <a:xfrm>
            <a:off x="1017751" y="2639011"/>
            <a:ext cx="1075900" cy="1572801"/>
          </a:xfrm>
          <a:prstGeom prst="rect">
            <a:avLst/>
          </a:prstGeom>
        </p:spPr>
      </p:pic>
      <p:cxnSp>
        <p:nvCxnSpPr>
          <p:cNvPr id="49" name="Соединительная линия уступом 48"/>
          <p:cNvCxnSpPr>
            <a:stCxn id="48" idx="1"/>
          </p:cNvCxnSpPr>
          <p:nvPr/>
        </p:nvCxnSpPr>
        <p:spPr>
          <a:xfrm rot="10800000">
            <a:off x="2231146" y="3908326"/>
            <a:ext cx="2173028" cy="397202"/>
          </a:xfrm>
          <a:prstGeom prst="bentConnector3">
            <a:avLst>
              <a:gd name="adj1" fmla="val 25414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728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9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54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358776" y="1047964"/>
            <a:ext cx="3740614" cy="3719299"/>
          </a:xfrm>
          <a:prstGeom prst="ellipse">
            <a:avLst/>
          </a:prstGeom>
          <a:solidFill>
            <a:srgbClr val="00B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08479" y="1397285"/>
            <a:ext cx="3341588" cy="3330621"/>
          </a:xfrm>
          <a:prstGeom prst="ellipse">
            <a:avLst/>
          </a:prstGeom>
          <a:solidFill>
            <a:srgbClr val="00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58362" y="1746607"/>
            <a:ext cx="2901287" cy="2902276"/>
          </a:xfrm>
          <a:prstGeom prst="ellipse">
            <a:avLst/>
          </a:prstGeom>
          <a:solidFill>
            <a:srgbClr val="43F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79753" y="2065106"/>
            <a:ext cx="2520302" cy="2466544"/>
          </a:xfrm>
          <a:prstGeom prst="ellipse">
            <a:avLst/>
          </a:prstGeom>
          <a:solidFill>
            <a:srgbClr val="9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53136" y="2414426"/>
            <a:ext cx="2005130" cy="2021973"/>
          </a:xfrm>
          <a:prstGeom prst="ellipse">
            <a:avLst/>
          </a:prstGeom>
          <a:solidFill>
            <a:srgbClr val="E7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5185" r="22963" b="27408"/>
          <a:stretch/>
        </p:blipFill>
        <p:spPr>
          <a:xfrm>
            <a:off x="1017751" y="2639011"/>
            <a:ext cx="1075900" cy="1572801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739847" y="376238"/>
              <a:ext cx="2404153" cy="2490574"/>
              <a:chOff x="6739847" y="376238"/>
              <a:chExt cx="2404153" cy="249057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739847" y="2497480"/>
                <a:ext cx="20241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Питер </a:t>
                </a:r>
                <a:r>
                  <a:rPr lang="ru-RU" sz="1200" dirty="0" err="1" smtClean="0">
                    <a:solidFill>
                      <a:schemeClr val="bg1"/>
                    </a:solidFill>
                  </a:rPr>
                  <a:t>Бергер</a:t>
                </a:r>
                <a:endParaRPr lang="ru-RU" sz="1200" dirty="0" smtClean="0">
                  <a:solidFill>
                    <a:schemeClr val="bg1"/>
                  </a:solidFill>
                </a:endParaRPr>
              </a:p>
              <a:p>
                <a:r>
                  <a:rPr lang="ru-RU" sz="1200" dirty="0" smtClean="0">
                    <a:solidFill>
                      <a:schemeClr val="bg1"/>
                    </a:solidFill>
                  </a:rPr>
                  <a:t>Род. в 1929 г.</a:t>
                </a:r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6" r="5038"/>
              <a:stretch/>
            </p:blipFill>
            <p:spPr>
              <a:xfrm>
                <a:off x="6739848" y="376238"/>
                <a:ext cx="2404152" cy="1966270"/>
              </a:xfrm>
              <a:prstGeom prst="rect">
                <a:avLst/>
              </a:prstGeom>
            </p:spPr>
          </p:pic>
        </p:grp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1" y="3134449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Концепция социального контроля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4228" y="385750"/>
            <a:ext cx="1439862" cy="578959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Государство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23" name="Соединительная линия уступом 22"/>
          <p:cNvCxnSpPr>
            <a:stCxn id="22" idx="3"/>
          </p:cNvCxnSpPr>
          <p:nvPr/>
        </p:nvCxnSpPr>
        <p:spPr>
          <a:xfrm>
            <a:off x="1804090" y="675230"/>
            <a:ext cx="512085" cy="514064"/>
          </a:xfrm>
          <a:prstGeom prst="bentConnector2">
            <a:avLst/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404175" y="376238"/>
            <a:ext cx="1439862" cy="794403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Мораль, обычаи 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</p:cNvCxnSpPr>
          <p:nvPr/>
        </p:nvCxnSpPr>
        <p:spPr>
          <a:xfrm rot="10800000" flipV="1">
            <a:off x="2828261" y="773439"/>
            <a:ext cx="1575915" cy="946255"/>
          </a:xfrm>
          <a:prstGeom prst="bentConnector3">
            <a:avLst>
              <a:gd name="adj1" fmla="val 35005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404175" y="1481338"/>
            <a:ext cx="1439862" cy="1009846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</a:rPr>
              <a:t>Профес-сиональная</a:t>
            </a:r>
            <a:r>
              <a:rPr lang="ru-RU" sz="1400" dirty="0" smtClean="0">
                <a:solidFill>
                  <a:schemeClr val="bg1"/>
                </a:solidFill>
              </a:rPr>
              <a:t> система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34" name="Соединительная линия уступом 33"/>
          <p:cNvCxnSpPr>
            <a:stCxn id="33" idx="1"/>
          </p:cNvCxnSpPr>
          <p:nvPr/>
        </p:nvCxnSpPr>
        <p:spPr>
          <a:xfrm rot="10800000" flipV="1">
            <a:off x="3122241" y="1986260"/>
            <a:ext cx="1281935" cy="820501"/>
          </a:xfrm>
          <a:prstGeom prst="bentConnector3">
            <a:avLst>
              <a:gd name="adj1" fmla="val 42787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04175" y="2796004"/>
            <a:ext cx="1431520" cy="794403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Социальная среда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42" name="Соединительная линия уступом 41"/>
          <p:cNvCxnSpPr>
            <a:stCxn id="41" idx="1"/>
          </p:cNvCxnSpPr>
          <p:nvPr/>
        </p:nvCxnSpPr>
        <p:spPr>
          <a:xfrm rot="10800000" flipV="1">
            <a:off x="2742239" y="3193206"/>
            <a:ext cx="1661936" cy="341858"/>
          </a:xfrm>
          <a:prstGeom prst="bentConnector3">
            <a:avLst>
              <a:gd name="adj1" fmla="val 33309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04174" y="3908326"/>
            <a:ext cx="1431520" cy="794403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Частная жизнь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49" name="Соединительная линия уступом 48"/>
          <p:cNvCxnSpPr>
            <a:stCxn id="48" idx="1"/>
          </p:cNvCxnSpPr>
          <p:nvPr/>
        </p:nvCxnSpPr>
        <p:spPr>
          <a:xfrm rot="10800000">
            <a:off x="2231146" y="3908326"/>
            <a:ext cx="2173028" cy="397202"/>
          </a:xfrm>
          <a:prstGeom prst="bentConnector3">
            <a:avLst>
              <a:gd name="adj1" fmla="val 25414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886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55193"/>
            <a:ext cx="5473699" cy="833115"/>
            <a:chOff x="2044700" y="1690884"/>
            <a:chExt cx="547369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Социальный контроль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с</a:t>
              </a:r>
              <a:r>
                <a:rPr lang="ru-RU" sz="1400" dirty="0" smtClean="0">
                  <a:ea typeface="Meiryo" pitchFamily="34" charset="-128"/>
                </a:rPr>
                <a:t>пособ саморегуляции общества; способ влияния на поведение людей и поддержания общественного порядка.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007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2171700"/>
            <a:ext cx="255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Социальный контроль</a:t>
            </a:r>
            <a:endParaRPr lang="ru-RU" sz="24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>
            <a:stCxn id="2" idx="3"/>
          </p:cNvCxnSpPr>
          <p:nvPr/>
        </p:nvCxnSpPr>
        <p:spPr>
          <a:xfrm>
            <a:off x="2916238" y="2587199"/>
            <a:ext cx="360362" cy="5276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36963" y="1103699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latin typeface="+mj-lt"/>
              </a:rPr>
              <a:t>Социальные нормы</a:t>
            </a:r>
            <a:endParaRPr lang="ru-RU" sz="1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6963" y="3404783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noFill/>
                <a:latin typeface="+mj-lt"/>
              </a:rPr>
              <a:t>Социальные санкции</a:t>
            </a:r>
            <a:endParaRPr lang="ru-RU" sz="1800" dirty="0">
              <a:noFill/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7621" y="542666"/>
            <a:ext cx="182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Общественные ожидания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197621" y="1830529"/>
            <a:ext cx="182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Общественные требования</a:t>
            </a:r>
            <a:endParaRPr lang="ru-RU" sz="1400" dirty="0"/>
          </a:p>
        </p:txBody>
      </p:sp>
      <p:cxnSp>
        <p:nvCxnSpPr>
          <p:cNvPr id="23" name="Прямая соединительная линия 22"/>
          <p:cNvCxnSpPr>
            <a:stCxn id="9" idx="3"/>
          </p:cNvCxnSpPr>
          <p:nvPr/>
        </p:nvCxnSpPr>
        <p:spPr>
          <a:xfrm>
            <a:off x="5457005" y="1426865"/>
            <a:ext cx="375470" cy="0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stCxn id="20" idx="1"/>
            <a:endCxn id="21" idx="1"/>
          </p:cNvCxnSpPr>
          <p:nvPr/>
        </p:nvCxnSpPr>
        <p:spPr>
          <a:xfrm rot="10800000" flipV="1">
            <a:off x="6197621" y="804275"/>
            <a:ext cx="12700" cy="1287863"/>
          </a:xfrm>
          <a:prstGeom prst="bentConnector3">
            <a:avLst>
              <a:gd name="adj1" fmla="val 2982220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/>
          <p:cNvCxnSpPr>
            <a:stCxn id="9" idx="1"/>
            <a:endCxn id="10" idx="1"/>
          </p:cNvCxnSpPr>
          <p:nvPr/>
        </p:nvCxnSpPr>
        <p:spPr>
          <a:xfrm rot="10800000" flipV="1">
            <a:off x="3636963" y="1426865"/>
            <a:ext cx="12700" cy="2301084"/>
          </a:xfrm>
          <a:prstGeom prst="bentConnector3">
            <a:avLst>
              <a:gd name="adj1" fmla="val 2907693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965505" y="3366218"/>
            <a:ext cx="391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?</a:t>
            </a:r>
            <a:endParaRPr lang="ru-RU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0" grpId="0"/>
      <p:bldP spid="21" grpId="0"/>
      <p:bldP spid="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61312" y="919765"/>
              <a:ext cx="2332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Функции 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</a:rPr>
                <a:t>социаль-ного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 контроля: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88536" y="18378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стабилизирующая;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21433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98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61312" y="919765"/>
            <a:ext cx="2332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Функции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социаль-ного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контроля: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788536" y="1837853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стабилизирующая;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7847" y="513957"/>
            <a:ext cx="360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Внедрение в сознание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ценности социальных норм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822" y="1419390"/>
            <a:ext cx="3629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Через социализацию</a:t>
            </a:r>
            <a:endParaRPr lang="ru-RU" sz="1600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7052" y="1807091"/>
            <a:ext cx="353070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Приучаясь к жизни в обществе, человек принимает его нормы, ценности, обычаи.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822" y="2436444"/>
            <a:ext cx="3614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Через групповое давление</a:t>
            </a:r>
            <a:endParaRPr lang="ru-RU" sz="1600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8478" y="2826368"/>
            <a:ext cx="352785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Чтобы оставаться членом группы, нужно вести себя подобающим образом.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822" y="3453498"/>
            <a:ext cx="3467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Через принуждение</a:t>
            </a:r>
            <a:endParaRPr lang="ru-RU" sz="1600" dirty="0"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7052" y="3845645"/>
            <a:ext cx="352927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Человек, нарушивший нормы, подвергается наказанию.</a:t>
            </a:r>
          </a:p>
          <a:p>
            <a:r>
              <a:rPr lang="ru-RU" sz="1200" dirty="0" smtClean="0">
                <a:ea typeface="Meiryo" pitchFamily="34" charset="-128"/>
              </a:rPr>
              <a:t>К нему применяются социальные санкции.</a:t>
            </a:r>
            <a:endParaRPr lang="ru-RU" sz="1200" dirty="0">
              <a:ea typeface="Meiryo" pitchFamily="34" charset="-128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7" t="4394" r="28487" b="2722"/>
          <a:stretch/>
        </p:blipFill>
        <p:spPr>
          <a:xfrm>
            <a:off x="4242845" y="376238"/>
            <a:ext cx="1603300" cy="4235992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6774536" y="2235968"/>
            <a:ext cx="2105785" cy="256157"/>
            <a:chOff x="6791635" y="1315986"/>
            <a:chExt cx="2105785" cy="256157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о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хранительная.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272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  <p:bldP spid="12" grpId="0"/>
      <p:bldP spid="13" grpId="0"/>
      <p:bldP spid="14" grpId="0"/>
      <p:bldP spid="15" grpId="0"/>
      <p:bldP spid="1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55193"/>
            <a:ext cx="5473699" cy="1264002"/>
            <a:chOff x="2044700" y="1690884"/>
            <a:chExt cx="5473699" cy="1264002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Социальные санкции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861774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реакции </a:t>
              </a:r>
              <a:r>
                <a:rPr lang="ru-RU" sz="1400" dirty="0">
                  <a:ea typeface="Meiryo" pitchFamily="34" charset="-128"/>
                </a:rPr>
                <a:t>социальной группы (</a:t>
              </a:r>
              <a:r>
                <a:rPr lang="ru-RU" sz="1400" dirty="0" smtClean="0">
                  <a:ea typeface="Meiryo" pitchFamily="34" charset="-128"/>
                </a:rPr>
                <a:t>общества) </a:t>
              </a:r>
              <a:r>
                <a:rPr lang="ru-RU" sz="1400" dirty="0">
                  <a:ea typeface="Meiryo" pitchFamily="34" charset="-128"/>
                </a:rPr>
                <a:t>на поведение индивида, отклоняющееся (как в позитивном, так и в негативном смысле) от социальных ожиданий, норм и ценностей.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735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2171700"/>
            <a:ext cx="255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Социальный контроль</a:t>
            </a:r>
            <a:endParaRPr lang="ru-RU" sz="24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>
            <a:stCxn id="2" idx="3"/>
          </p:cNvCxnSpPr>
          <p:nvPr/>
        </p:nvCxnSpPr>
        <p:spPr>
          <a:xfrm>
            <a:off x="2916238" y="2587199"/>
            <a:ext cx="360362" cy="5276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36963" y="1103699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latin typeface="+mj-lt"/>
              </a:rPr>
              <a:t>Социальные нормы</a:t>
            </a:r>
            <a:endParaRPr lang="ru-RU" sz="1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6963" y="3404783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latin typeface="+mj-lt"/>
              </a:rPr>
              <a:t>Социальные санкции</a:t>
            </a:r>
            <a:endParaRPr lang="ru-RU" sz="18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7621" y="542666"/>
            <a:ext cx="182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Общественные ожидания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197621" y="1830529"/>
            <a:ext cx="182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Общественные требования</a:t>
            </a:r>
            <a:endParaRPr lang="ru-RU" sz="1400" dirty="0"/>
          </a:p>
        </p:txBody>
      </p:sp>
      <p:cxnSp>
        <p:nvCxnSpPr>
          <p:cNvPr id="23" name="Прямая соединительная линия 22"/>
          <p:cNvCxnSpPr>
            <a:stCxn id="9" idx="3"/>
          </p:cNvCxnSpPr>
          <p:nvPr/>
        </p:nvCxnSpPr>
        <p:spPr>
          <a:xfrm>
            <a:off x="5457005" y="1426865"/>
            <a:ext cx="375470" cy="0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182513" y="2781536"/>
            <a:ext cx="1820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Позитивные</a:t>
            </a:r>
          </a:p>
          <a:p>
            <a:pPr marL="90488"/>
            <a:r>
              <a:rPr lang="ru-RU" sz="1400" dirty="0" smtClean="0"/>
              <a:t>(формальные и неформальные)</a:t>
            </a:r>
            <a:endParaRPr lang="ru-RU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227763" y="3946491"/>
            <a:ext cx="1820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Негативные </a:t>
            </a:r>
          </a:p>
          <a:p>
            <a:pPr marL="90488"/>
            <a:r>
              <a:rPr lang="ru-RU" sz="1400" dirty="0" smtClean="0"/>
              <a:t>(формальные и неформальные)</a:t>
            </a:r>
            <a:endParaRPr lang="ru-RU" sz="1400" dirty="0"/>
          </a:p>
        </p:txBody>
      </p:sp>
      <p:cxnSp>
        <p:nvCxnSpPr>
          <p:cNvPr id="42" name="Прямая соединительная линия 41"/>
          <p:cNvCxnSpPr>
            <a:stCxn id="10" idx="3"/>
          </p:cNvCxnSpPr>
          <p:nvPr/>
        </p:nvCxnSpPr>
        <p:spPr>
          <a:xfrm flipV="1">
            <a:off x="5457005" y="3727948"/>
            <a:ext cx="375470" cy="1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>
            <a:stCxn id="39" idx="1"/>
            <a:endCxn id="40" idx="1"/>
          </p:cNvCxnSpPr>
          <p:nvPr/>
        </p:nvCxnSpPr>
        <p:spPr>
          <a:xfrm rot="10800000" flipH="1" flipV="1">
            <a:off x="6182513" y="3150867"/>
            <a:ext cx="45250" cy="1164955"/>
          </a:xfrm>
          <a:prstGeom prst="bentConnector3">
            <a:avLst>
              <a:gd name="adj1" fmla="val -771669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stCxn id="20" idx="1"/>
            <a:endCxn id="21" idx="1"/>
          </p:cNvCxnSpPr>
          <p:nvPr/>
        </p:nvCxnSpPr>
        <p:spPr>
          <a:xfrm rot="10800000" flipV="1">
            <a:off x="6197621" y="804275"/>
            <a:ext cx="12700" cy="1287863"/>
          </a:xfrm>
          <a:prstGeom prst="bentConnector3">
            <a:avLst>
              <a:gd name="adj1" fmla="val 2982220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/>
          <p:cNvCxnSpPr>
            <a:stCxn id="9" idx="1"/>
            <a:endCxn id="10" idx="1"/>
          </p:cNvCxnSpPr>
          <p:nvPr/>
        </p:nvCxnSpPr>
        <p:spPr>
          <a:xfrm rot="10800000" flipV="1">
            <a:off x="3636963" y="1426865"/>
            <a:ext cx="12700" cy="2301084"/>
          </a:xfrm>
          <a:prstGeom prst="bentConnector3">
            <a:avLst>
              <a:gd name="adj1" fmla="val 2907693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448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20" grpId="0"/>
      <p:bldP spid="21" grpId="0"/>
      <p:bldP spid="39" grpId="0" uiExpand="1" build="p"/>
      <p:bldP spid="40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72000" y="904126"/>
            <a:ext cx="0" cy="3349375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037690" y="2568539"/>
            <a:ext cx="7078894" cy="0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76600" y="376238"/>
            <a:ext cx="255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ФОРМАЛЬНЫЕ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76599" y="4422287"/>
            <a:ext cx="255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НЕФОРМАЛЬНЫЕ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65394" y="636970"/>
            <a:ext cx="510653" cy="388368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1600" dirty="0" smtClean="0"/>
              <a:t>НЕГАТИВНЫЕ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174123" y="626696"/>
            <a:ext cx="510653" cy="388368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1600" dirty="0" smtClean="0"/>
              <a:t>ПОЗИТИВНЫЕ</a:t>
            </a:r>
            <a:endParaRPr lang="ru-RU" sz="1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022115" y="1252223"/>
            <a:ext cx="2701893" cy="902486"/>
            <a:chOff x="6791635" y="1315986"/>
            <a:chExt cx="2701893" cy="902486"/>
          </a:xfrm>
        </p:grpSpPr>
        <p:sp>
          <p:nvSpPr>
            <p:cNvPr id="13" name="Половина рамки 12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rgbClr val="00A698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014807" y="1356698"/>
              <a:ext cx="2478721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Медали и ордена, </a:t>
              </a:r>
              <a:r>
                <a:rPr lang="ru-RU" sz="1400" dirty="0" smtClean="0">
                  <a:ea typeface="Meiryo" pitchFamily="34" charset="-128"/>
                </a:rPr>
                <a:t>звания, степени </a:t>
              </a:r>
              <a:r>
                <a:rPr lang="ru-RU" sz="1400" dirty="0">
                  <a:ea typeface="Meiryo" pitchFamily="34" charset="-128"/>
                </a:rPr>
                <a:t>и дипломы, стипендии и премии, титулы, </a:t>
              </a:r>
              <a:r>
                <a:rPr lang="ru-RU" sz="1400" dirty="0" smtClean="0">
                  <a:ea typeface="Meiryo" pitchFamily="34" charset="-128"/>
                </a:rPr>
                <a:t>грамоты и т. п. 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419993" y="1252223"/>
            <a:ext cx="2701893" cy="902486"/>
            <a:chOff x="6791635" y="1315986"/>
            <a:chExt cx="2701893" cy="902486"/>
          </a:xfrm>
        </p:grpSpPr>
        <p:sp>
          <p:nvSpPr>
            <p:cNvPr id="17" name="Половина рамки 16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rgbClr val="00A698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014807" y="1356698"/>
              <a:ext cx="2478721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Выговоры, увольнение, разжалование, штрафы</a:t>
              </a:r>
              <a:r>
                <a:rPr lang="ru-RU" sz="1400" dirty="0">
                  <a:ea typeface="Meiryo" pitchFamily="34" charset="-128"/>
                </a:rPr>
                <a:t>, арест, </a:t>
              </a:r>
              <a:r>
                <a:rPr lang="ru-RU" sz="1400" dirty="0" smtClean="0">
                  <a:ea typeface="Meiryo" pitchFamily="34" charset="-128"/>
                </a:rPr>
                <a:t>конфискация, лишение свободы и т. п.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022115" y="2984165"/>
            <a:ext cx="2701893" cy="902486"/>
            <a:chOff x="6791635" y="1315986"/>
            <a:chExt cx="2701893" cy="902486"/>
          </a:xfrm>
        </p:grpSpPr>
        <p:sp>
          <p:nvSpPr>
            <p:cNvPr id="20" name="Половина рамки 1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rgbClr val="00A698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014807" y="1356698"/>
              <a:ext cx="2478721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Похвала, </a:t>
              </a:r>
              <a:r>
                <a:rPr lang="ru-RU" sz="1400" dirty="0" smtClean="0">
                  <a:ea typeface="Meiryo" pitchFamily="34" charset="-128"/>
                </a:rPr>
                <a:t>улыбка, одобрение</a:t>
              </a:r>
              <a:r>
                <a:rPr lang="ru-RU" sz="1400" dirty="0">
                  <a:ea typeface="Meiryo" pitchFamily="34" charset="-128"/>
                </a:rPr>
                <a:t>, комплименты, слава, хорошие отзывы, </a:t>
              </a:r>
              <a:r>
                <a:rPr lang="ru-RU" sz="1400" dirty="0" smtClean="0">
                  <a:ea typeface="Meiryo" pitchFamily="34" charset="-128"/>
                </a:rPr>
                <a:t>аплодисменты и т. п.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419992" y="2984165"/>
            <a:ext cx="2701893" cy="902486"/>
            <a:chOff x="6791635" y="1315986"/>
            <a:chExt cx="2701893" cy="902486"/>
          </a:xfrm>
        </p:grpSpPr>
        <p:sp>
          <p:nvSpPr>
            <p:cNvPr id="23" name="Половина рамки 22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rgbClr val="00A698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014807" y="1356698"/>
              <a:ext cx="2478721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Насмешка</a:t>
              </a:r>
              <a:r>
                <a:rPr lang="ru-RU" sz="1400" dirty="0">
                  <a:ea typeface="Meiryo" pitchFamily="34" charset="-128"/>
                </a:rPr>
                <a:t>, ругательства, </a:t>
              </a:r>
              <a:r>
                <a:rPr lang="ru-RU" sz="1400" dirty="0" smtClean="0">
                  <a:ea typeface="Meiryo" pitchFamily="34" charset="-128"/>
                </a:rPr>
                <a:t>оскорбительный тон, </a:t>
              </a:r>
              <a:r>
                <a:rPr lang="ru-RU" sz="1400" dirty="0">
                  <a:ea typeface="Meiryo" pitchFamily="34" charset="-128"/>
                </a:rPr>
                <a:t>демонстративное </a:t>
              </a:r>
              <a:r>
                <a:rPr lang="ru-RU" sz="1400" dirty="0" err="1" smtClean="0">
                  <a:ea typeface="Meiryo" pitchFamily="34" charset="-128"/>
                </a:rPr>
                <a:t>игнори-рование</a:t>
              </a:r>
              <a:r>
                <a:rPr lang="ru-RU" sz="1400" dirty="0">
                  <a:ea typeface="Meiryo" pitchFamily="34" charset="-128"/>
                </a:rPr>
                <a:t>, </a:t>
              </a:r>
              <a:r>
                <a:rPr lang="ru-RU" sz="1400" dirty="0" smtClean="0">
                  <a:ea typeface="Meiryo" pitchFamily="34" charset="-128"/>
                </a:rPr>
                <a:t>бойкот и т. п.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79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2171700"/>
            <a:ext cx="255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Социальный контроль</a:t>
            </a:r>
            <a:endParaRPr lang="ru-RU" sz="24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>
            <a:stCxn id="2" idx="3"/>
          </p:cNvCxnSpPr>
          <p:nvPr/>
        </p:nvCxnSpPr>
        <p:spPr>
          <a:xfrm>
            <a:off x="2916238" y="2587199"/>
            <a:ext cx="360362" cy="5276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36963" y="1103699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latin typeface="+mj-lt"/>
              </a:rPr>
              <a:t>Социальные нормы</a:t>
            </a:r>
            <a:endParaRPr lang="ru-RU" sz="1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6963" y="3404783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latin typeface="+mj-lt"/>
              </a:rPr>
              <a:t>Социальные санкции</a:t>
            </a:r>
            <a:endParaRPr lang="ru-RU" sz="18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7621" y="542666"/>
            <a:ext cx="182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Общественные ожидания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197621" y="1830529"/>
            <a:ext cx="182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Общественные требования</a:t>
            </a:r>
            <a:endParaRPr lang="ru-RU" sz="1400" dirty="0"/>
          </a:p>
        </p:txBody>
      </p:sp>
      <p:cxnSp>
        <p:nvCxnSpPr>
          <p:cNvPr id="23" name="Прямая соединительная линия 22"/>
          <p:cNvCxnSpPr>
            <a:stCxn id="9" idx="3"/>
          </p:cNvCxnSpPr>
          <p:nvPr/>
        </p:nvCxnSpPr>
        <p:spPr>
          <a:xfrm>
            <a:off x="5457005" y="1426865"/>
            <a:ext cx="375470" cy="0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182513" y="2781536"/>
            <a:ext cx="1820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Позитивные</a:t>
            </a:r>
          </a:p>
          <a:p>
            <a:pPr marL="90488"/>
            <a:r>
              <a:rPr lang="ru-RU" sz="1400" dirty="0" smtClean="0"/>
              <a:t>(формальные и неформальные)</a:t>
            </a:r>
            <a:endParaRPr lang="ru-RU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227763" y="3946491"/>
            <a:ext cx="1820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Негативные (формальные и неформальные)</a:t>
            </a:r>
            <a:endParaRPr lang="ru-RU" sz="1400" dirty="0"/>
          </a:p>
        </p:txBody>
      </p:sp>
      <p:cxnSp>
        <p:nvCxnSpPr>
          <p:cNvPr id="42" name="Прямая соединительная линия 41"/>
          <p:cNvCxnSpPr>
            <a:stCxn id="10" idx="3"/>
          </p:cNvCxnSpPr>
          <p:nvPr/>
        </p:nvCxnSpPr>
        <p:spPr>
          <a:xfrm flipV="1">
            <a:off x="5457005" y="3727948"/>
            <a:ext cx="375470" cy="1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>
            <a:stCxn id="39" idx="1"/>
            <a:endCxn id="40" idx="1"/>
          </p:cNvCxnSpPr>
          <p:nvPr/>
        </p:nvCxnSpPr>
        <p:spPr>
          <a:xfrm rot="10800000" flipH="1" flipV="1">
            <a:off x="6182513" y="3150867"/>
            <a:ext cx="45250" cy="1164955"/>
          </a:xfrm>
          <a:prstGeom prst="bentConnector3">
            <a:avLst>
              <a:gd name="adj1" fmla="val -771669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stCxn id="20" idx="1"/>
            <a:endCxn id="21" idx="1"/>
          </p:cNvCxnSpPr>
          <p:nvPr/>
        </p:nvCxnSpPr>
        <p:spPr>
          <a:xfrm rot="10800000" flipV="1">
            <a:off x="6197621" y="804275"/>
            <a:ext cx="12700" cy="1287863"/>
          </a:xfrm>
          <a:prstGeom prst="bentConnector3">
            <a:avLst>
              <a:gd name="adj1" fmla="val 2982220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/>
          <p:cNvCxnSpPr>
            <a:stCxn id="9" idx="1"/>
            <a:endCxn id="10" idx="1"/>
          </p:cNvCxnSpPr>
          <p:nvPr/>
        </p:nvCxnSpPr>
        <p:spPr>
          <a:xfrm rot="10800000" flipV="1">
            <a:off x="3636963" y="1426865"/>
            <a:ext cx="12700" cy="2301084"/>
          </a:xfrm>
          <a:prstGeom prst="bentConnector3">
            <a:avLst>
              <a:gd name="adj1" fmla="val 2907693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" y="-18011"/>
            <a:ext cx="2916237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Если нет санкции, исчезает норма.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4215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20" grpId="0"/>
      <p:bldP spid="21" grpId="0"/>
      <p:bldP spid="39" grpId="0"/>
      <p:bldP spid="40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2171700"/>
            <a:ext cx="255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Социальный контроль</a:t>
            </a:r>
            <a:endParaRPr lang="ru-RU" sz="24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>
            <a:stCxn id="2" idx="3"/>
          </p:cNvCxnSpPr>
          <p:nvPr/>
        </p:nvCxnSpPr>
        <p:spPr>
          <a:xfrm>
            <a:off x="2916238" y="2587199"/>
            <a:ext cx="360362" cy="5276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36963" y="1103699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latin typeface="+mj-lt"/>
              </a:rPr>
              <a:t>Социальные нормы</a:t>
            </a:r>
            <a:endParaRPr lang="ru-RU" sz="1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6963" y="3404783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latin typeface="+mj-lt"/>
              </a:rPr>
              <a:t>Социальные санкции</a:t>
            </a:r>
            <a:endParaRPr lang="ru-RU" sz="1800" dirty="0">
              <a:latin typeface="+mj-lt"/>
            </a:endParaRPr>
          </a:p>
        </p:txBody>
      </p:sp>
      <p:cxnSp>
        <p:nvCxnSpPr>
          <p:cNvPr id="64" name="Соединительная линия уступом 63"/>
          <p:cNvCxnSpPr>
            <a:stCxn id="9" idx="1"/>
            <a:endCxn id="10" idx="1"/>
          </p:cNvCxnSpPr>
          <p:nvPr/>
        </p:nvCxnSpPr>
        <p:spPr>
          <a:xfrm rot="10800000" flipV="1">
            <a:off x="3636963" y="1426865"/>
            <a:ext cx="12700" cy="2301084"/>
          </a:xfrm>
          <a:prstGeom prst="bentConnector3">
            <a:avLst>
              <a:gd name="adj1" fmla="val 2907693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" y="-18011"/>
            <a:ext cx="2916237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Если нет санкции, исчезает норма.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71" y="1791693"/>
            <a:ext cx="1571426" cy="1571426"/>
          </a:xfrm>
          <a:prstGeom prst="ellipse">
            <a:avLst/>
          </a:prstGeom>
          <a:ln>
            <a:solidFill>
              <a:srgbClr val="00A698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227763" y="1165254"/>
            <a:ext cx="255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/>
            <a:r>
              <a:rPr lang="ru-RU" sz="1400" dirty="0" smtClean="0"/>
              <a:t>Дети должны рождаться в законном браке.</a:t>
            </a:r>
            <a:endParaRPr lang="ru-RU" sz="1400" dirty="0"/>
          </a:p>
        </p:txBody>
      </p:sp>
      <p:cxnSp>
        <p:nvCxnSpPr>
          <p:cNvPr id="19" name="Прямая со стрелкой 18"/>
          <p:cNvCxnSpPr>
            <a:stCxn id="9" idx="3"/>
            <a:endCxn id="4" idx="1"/>
          </p:cNvCxnSpPr>
          <p:nvPr/>
        </p:nvCxnSpPr>
        <p:spPr>
          <a:xfrm flipV="1">
            <a:off x="5457005" y="1426864"/>
            <a:ext cx="770758" cy="1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27763" y="3143172"/>
            <a:ext cx="25574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/>
            <a:r>
              <a:rPr lang="ru-RU" sz="1400" dirty="0" smtClean="0"/>
              <a:t>Незаконнорождённые не наследуют имущество родителей, ощущают пренебрежительное отношение окружающих.</a:t>
            </a:r>
            <a:endParaRPr lang="ru-RU" sz="1400" dirty="0"/>
          </a:p>
        </p:txBody>
      </p:sp>
      <p:cxnSp>
        <p:nvCxnSpPr>
          <p:cNvPr id="24" name="Прямая со стрелкой 23"/>
          <p:cNvCxnSpPr>
            <a:stCxn id="10" idx="3"/>
            <a:endCxn id="22" idx="1"/>
          </p:cNvCxnSpPr>
          <p:nvPr/>
        </p:nvCxnSpPr>
        <p:spPr>
          <a:xfrm flipV="1">
            <a:off x="5457005" y="3727948"/>
            <a:ext cx="770758" cy="1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27763" y="3466337"/>
            <a:ext cx="255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/>
            <a:r>
              <a:rPr lang="ru-RU" sz="1400" dirty="0" smtClean="0"/>
              <a:t>Все дети равны в своих правах.</a:t>
            </a:r>
            <a:endParaRPr lang="ru-R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227763" y="1272975"/>
            <a:ext cx="2557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/>
            <a:r>
              <a:rPr lang="ru-RU" sz="1400" dirty="0" smtClean="0"/>
              <a:t>Дети должны рождаться.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74276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2" grpId="0"/>
      <p:bldP spid="22" grpId="1"/>
      <p:bldP spid="27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1944993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Самоконтроль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2347221"/>
            <a:ext cx="5585152" cy="116955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осознание и оценка субъектом собственных </a:t>
            </a:r>
            <a:r>
              <a:rPr lang="ru-RU" sz="1400" dirty="0" smtClean="0">
                <a:ea typeface="Meiryo" pitchFamily="34" charset="-128"/>
              </a:rPr>
              <a:t>действий относительно требований социальных норм.</a:t>
            </a:r>
          </a:p>
          <a:p>
            <a:endParaRPr lang="ru-RU" sz="600" dirty="0" smtClean="0">
              <a:ea typeface="Meiryo" pitchFamily="34" charset="-128"/>
            </a:endParaRPr>
          </a:p>
          <a:p>
            <a:r>
              <a:rPr lang="ru-RU" sz="1400" dirty="0" smtClean="0">
                <a:ea typeface="Meiryo" pitchFamily="34" charset="-128"/>
              </a:rPr>
              <a:t>Человек настолько глубоко проникается идеей необходимости соблюдать общественные нормы, что чувствует неловкость или вину, нарушая их.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0202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127337238"/>
              </p:ext>
            </p:extLst>
          </p:nvPr>
        </p:nvGraphicFramePr>
        <p:xfrm>
          <a:off x="1030014" y="374104"/>
          <a:ext cx="7231118" cy="439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16368" y="3621832"/>
            <a:ext cx="1906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Нормально </a:t>
            </a:r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развивающееся </a:t>
            </a:r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общество</a:t>
            </a:r>
            <a:endParaRPr lang="ru-RU" sz="16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7213" y="3621833"/>
            <a:ext cx="2421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5300A6"/>
                </a:solidFill>
                <a:latin typeface="+mj-lt"/>
              </a:rPr>
              <a:t>Атрофируется чувство социальной ответственности</a:t>
            </a:r>
            <a:endParaRPr lang="ru-RU" sz="1600" dirty="0">
              <a:solidFill>
                <a:srgbClr val="5300A6"/>
              </a:solidFill>
              <a:latin typeface="+mj-lt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133044"/>
              </p:ext>
            </p:extLst>
          </p:nvPr>
        </p:nvGraphicFramePr>
        <p:xfrm>
          <a:off x="1030014" y="376239"/>
          <a:ext cx="7231118" cy="439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27757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/>
      <p:bldP spid="14" grpId="1"/>
      <p:bldP spid="17" grpId="0"/>
      <p:bldGraphic spid="6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2560585"/>
            <a:ext cx="255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Социальный контроль</a:t>
            </a:r>
            <a:endParaRPr lang="ru-RU" sz="24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>
            <a:stCxn id="2" idx="3"/>
          </p:cNvCxnSpPr>
          <p:nvPr/>
        </p:nvCxnSpPr>
        <p:spPr>
          <a:xfrm>
            <a:off x="2916238" y="2976084"/>
            <a:ext cx="360362" cy="5276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36963" y="1650219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latin typeface="+mj-lt"/>
              </a:rPr>
              <a:t>Социальные нормы</a:t>
            </a:r>
            <a:endParaRPr lang="ru-RU" sz="1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6963" y="3688553"/>
            <a:ext cx="182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800" dirty="0" smtClean="0">
                <a:latin typeface="+mj-lt"/>
              </a:rPr>
              <a:t>Социальные санкции</a:t>
            </a:r>
            <a:endParaRPr lang="ru-RU" sz="18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7621" y="1236326"/>
            <a:ext cx="182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Общественные ожидания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197621" y="2208889"/>
            <a:ext cx="182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Общественные требования</a:t>
            </a:r>
            <a:endParaRPr lang="ru-RU" sz="1400" dirty="0"/>
          </a:p>
        </p:txBody>
      </p:sp>
      <p:cxnSp>
        <p:nvCxnSpPr>
          <p:cNvPr id="23" name="Прямая соединительная линия 22"/>
          <p:cNvCxnSpPr>
            <a:stCxn id="9" idx="3"/>
          </p:cNvCxnSpPr>
          <p:nvPr/>
        </p:nvCxnSpPr>
        <p:spPr>
          <a:xfrm>
            <a:off x="5457005" y="1973385"/>
            <a:ext cx="375470" cy="0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182513" y="3159896"/>
            <a:ext cx="1820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Позитивные</a:t>
            </a:r>
          </a:p>
          <a:p>
            <a:pPr marL="90488"/>
            <a:r>
              <a:rPr lang="ru-RU" sz="1400" dirty="0" smtClean="0"/>
              <a:t>(формальные и неформальные)</a:t>
            </a:r>
            <a:endParaRPr lang="ru-RU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227763" y="4114651"/>
            <a:ext cx="1820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/>
            <a:r>
              <a:rPr lang="ru-RU" sz="1400" dirty="0" smtClean="0"/>
              <a:t>Негативные </a:t>
            </a:r>
          </a:p>
          <a:p>
            <a:pPr marL="90488"/>
            <a:r>
              <a:rPr lang="ru-RU" sz="1400" dirty="0" smtClean="0"/>
              <a:t>(формальные и неформальные)</a:t>
            </a:r>
            <a:endParaRPr lang="ru-RU" sz="1400" dirty="0"/>
          </a:p>
        </p:txBody>
      </p:sp>
      <p:cxnSp>
        <p:nvCxnSpPr>
          <p:cNvPr id="42" name="Прямая соединительная линия 41"/>
          <p:cNvCxnSpPr>
            <a:stCxn id="10" idx="3"/>
          </p:cNvCxnSpPr>
          <p:nvPr/>
        </p:nvCxnSpPr>
        <p:spPr>
          <a:xfrm flipV="1">
            <a:off x="5457005" y="4011718"/>
            <a:ext cx="375470" cy="1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>
            <a:stCxn id="39" idx="1"/>
            <a:endCxn id="40" idx="1"/>
          </p:cNvCxnSpPr>
          <p:nvPr/>
        </p:nvCxnSpPr>
        <p:spPr>
          <a:xfrm rot="10800000" flipH="1" flipV="1">
            <a:off x="6182513" y="3529227"/>
            <a:ext cx="45250" cy="954755"/>
          </a:xfrm>
          <a:prstGeom prst="bentConnector3">
            <a:avLst>
              <a:gd name="adj1" fmla="val -760692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stCxn id="20" idx="1"/>
            <a:endCxn id="21" idx="1"/>
          </p:cNvCxnSpPr>
          <p:nvPr/>
        </p:nvCxnSpPr>
        <p:spPr>
          <a:xfrm rot="10800000" flipV="1">
            <a:off x="6197621" y="1497935"/>
            <a:ext cx="12700" cy="972563"/>
          </a:xfrm>
          <a:prstGeom prst="bentConnector3">
            <a:avLst>
              <a:gd name="adj1" fmla="val 2958622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/>
          <p:cNvCxnSpPr>
            <a:stCxn id="9" idx="1"/>
            <a:endCxn id="10" idx="1"/>
          </p:cNvCxnSpPr>
          <p:nvPr/>
        </p:nvCxnSpPr>
        <p:spPr>
          <a:xfrm rot="10800000" flipV="1">
            <a:off x="3636963" y="1973385"/>
            <a:ext cx="12700" cy="2038334"/>
          </a:xfrm>
          <a:prstGeom prst="bentConnector3">
            <a:avLst>
              <a:gd name="adj1" fmla="val 2875866"/>
            </a:avLst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626625" y="376238"/>
            <a:ext cx="7840717" cy="794403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Социальный контроль — </a:t>
            </a:r>
            <a:r>
              <a:rPr lang="ru-RU" sz="1400" dirty="0" smtClean="0">
                <a:latin typeface="+mj-lt"/>
                <a:ea typeface="Meiryo" pitchFamily="34" charset="-128"/>
              </a:rPr>
              <a:t>система социальной регуляции поведения людей и поддержания общественного порядка.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4739" y="1685976"/>
            <a:ext cx="2289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</a:rPr>
              <a:t>Внутренний контроль (самоконтроль)</a:t>
            </a:r>
            <a:endParaRPr lang="ru-RU" sz="1400" dirty="0">
              <a:solidFill>
                <a:srgbClr val="00A698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4150" y="3811664"/>
            <a:ext cx="228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</a:rPr>
              <a:t>Внешний контроль </a:t>
            </a:r>
            <a:endParaRPr lang="ru-RU" sz="1400" dirty="0">
              <a:solidFill>
                <a:srgbClr val="00A698"/>
              </a:solidFill>
            </a:endParaRPr>
          </a:p>
        </p:txBody>
      </p:sp>
      <p:cxnSp>
        <p:nvCxnSpPr>
          <p:cNvPr id="29" name="Прямая со стрелкой 28"/>
          <p:cNvCxnSpPr>
            <a:stCxn id="2" idx="0"/>
          </p:cNvCxnSpPr>
          <p:nvPr/>
        </p:nvCxnSpPr>
        <p:spPr>
          <a:xfrm flipH="1" flipV="1">
            <a:off x="1637506" y="2208889"/>
            <a:ext cx="1" cy="351696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" idx="2"/>
          </p:cNvCxnSpPr>
          <p:nvPr/>
        </p:nvCxnSpPr>
        <p:spPr>
          <a:xfrm flipH="1">
            <a:off x="1637208" y="3391582"/>
            <a:ext cx="299" cy="351389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553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20" grpId="0"/>
      <p:bldP spid="21" grpId="0"/>
      <p:bldP spid="39" grpId="0" uiExpand="1" build="p"/>
      <p:bldP spid="40" grpId="0" uiExpand="1" build="p"/>
      <p:bldP spid="26" grpId="0" animBg="1"/>
      <p:bldP spid="15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50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00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86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31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49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92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511</TotalTime>
  <Words>650</Words>
  <Application>Microsoft Office PowerPoint</Application>
  <PresentationFormat>Экран (16:9)</PresentationFormat>
  <Paragraphs>158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Roboto Slab</vt:lpstr>
      <vt:lpstr>Meiryo</vt:lpstr>
      <vt:lpstr>Open Sans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34</cp:revision>
  <dcterms:created xsi:type="dcterms:W3CDTF">2016-09-15T13:29:29Z</dcterms:created>
  <dcterms:modified xsi:type="dcterms:W3CDTF">2016-09-19T09:30:09Z</dcterms:modified>
</cp:coreProperties>
</file>