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4"/>
  </p:notesMasterIdLst>
  <p:sldIdLst>
    <p:sldId id="284" r:id="rId2"/>
    <p:sldId id="286" r:id="rId3"/>
    <p:sldId id="290" r:id="rId4"/>
    <p:sldId id="293" r:id="rId5"/>
    <p:sldId id="296" r:id="rId6"/>
    <p:sldId id="295" r:id="rId7"/>
    <p:sldId id="294" r:id="rId8"/>
    <p:sldId id="297" r:id="rId9"/>
    <p:sldId id="299" r:id="rId10"/>
    <p:sldId id="292" r:id="rId11"/>
    <p:sldId id="291" r:id="rId12"/>
    <p:sldId id="298" r:id="rId13"/>
  </p:sldIdLst>
  <p:sldSz cx="9144000" cy="5143500" type="screen16x9"/>
  <p:notesSz cx="6858000" cy="9144000"/>
  <p:embeddedFontLst>
    <p:embeddedFont>
      <p:font typeface="Meiryo" panose="020B0604030504040204" pitchFamily="34" charset="-128"/>
      <p:regular r:id="rId15"/>
      <p:bold r:id="rId16"/>
      <p:italic r:id="rId17"/>
      <p:boldItalic r:id="rId18"/>
    </p:embeddedFont>
    <p:embeddedFont>
      <p:font typeface="Open Sans" panose="020B0606030504020204" pitchFamily="34" charset="0"/>
      <p:regular r:id="rId19"/>
      <p:bold r:id="rId20"/>
      <p:italic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Roboto Slab" pitchFamily="2" charset="0"/>
      <p:regular r:id="rId2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34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93" userDrawn="1">
          <p15:clr>
            <a:srgbClr val="A4A3A4"/>
          </p15:clr>
        </p15:guide>
        <p15:guide id="5" pos="2767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59" userDrawn="1">
          <p15:clr>
            <a:srgbClr val="A4A3A4"/>
          </p15:clr>
        </p15:guide>
        <p15:guide id="8" pos="2086" userDrawn="1">
          <p15:clr>
            <a:srgbClr val="A4A3A4"/>
          </p15:clr>
        </p15:guide>
        <p15:guide id="9" pos="3674" userDrawn="1">
          <p15:clr>
            <a:srgbClr val="A4A3A4"/>
          </p15:clr>
        </p15:guide>
        <p15:guide id="10" pos="3901" userDrawn="1">
          <p15:clr>
            <a:srgbClr val="A4A3A4"/>
          </p15:clr>
        </p15:guide>
        <p15:guide id="11" pos="455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A698"/>
    <a:srgbClr val="F8F8F8"/>
    <a:srgbClr val="F5F5F5"/>
    <a:srgbClr val="5300A6"/>
    <a:srgbClr val="333333"/>
    <a:srgbClr val="2A2A8C"/>
    <a:srgbClr val="0BE5C1"/>
    <a:srgbClr val="572001"/>
    <a:srgbClr val="6E2B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28" autoAdjust="0"/>
    <p:restoredTop sz="85765" autoAdjust="0"/>
  </p:normalViewPr>
  <p:slideViewPr>
    <p:cSldViewPr snapToGrid="0" showGuides="1">
      <p:cViewPr varScale="1">
        <p:scale>
          <a:sx n="95" d="100"/>
          <a:sy n="95" d="100"/>
        </p:scale>
        <p:origin x="654" y="84"/>
      </p:cViewPr>
      <p:guideLst>
        <p:guide orient="horz" pos="237"/>
        <p:guide pos="5534"/>
        <p:guide orient="horz" pos="3003"/>
        <p:guide pos="2993"/>
        <p:guide pos="2767"/>
        <p:guide pos="226"/>
        <p:guide pos="1859"/>
        <p:guide pos="2086"/>
        <p:guide pos="3674"/>
        <p:guide pos="3901"/>
        <p:guide pos="455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A7A9C6-453B-4051-942C-5EE4241D813B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160056-3C8D-45B2-B120-ABFEE66A461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8648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763840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2932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870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4782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37928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514792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2323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984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2574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09816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D160056-3C8D-45B2-B120-ABFEE66A4619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42540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25.08.2016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fade/>
  </p:transition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b="-157"/>
          <a:stretch/>
        </p:blipFill>
        <p:spPr>
          <a:xfrm>
            <a:off x="4953685" y="1491750"/>
            <a:ext cx="3831539" cy="21600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58775" y="4371624"/>
            <a:ext cx="3066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800" dirty="0">
                <a:solidFill>
                  <a:srgbClr val="00A698"/>
                </a:solidFill>
                <a:latin typeface="+mj-lt"/>
              </a:rPr>
              <a:t>Социальные отношения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58775" y="1879253"/>
            <a:ext cx="403383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Пути разрешения</a:t>
            </a:r>
          </a:p>
          <a:p>
            <a:r>
              <a:rPr lang="ru-RU" sz="2800" dirty="0">
                <a:solidFill>
                  <a:srgbClr val="333333"/>
                </a:solidFill>
                <a:latin typeface="+mj-lt"/>
              </a:rPr>
              <a:t>с</a:t>
            </a:r>
            <a:r>
              <a:rPr lang="ru-RU" sz="2800" dirty="0" smtClean="0">
                <a:solidFill>
                  <a:srgbClr val="333333"/>
                </a:solidFill>
                <a:latin typeface="+mj-lt"/>
              </a:rPr>
              <a:t>оциальных конфликтов</a:t>
            </a:r>
            <a:endParaRPr lang="ru-RU" sz="2800" dirty="0">
              <a:solidFill>
                <a:srgbClr val="333333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590649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>
          <a:xfrm>
            <a:off x="5293895" y="0"/>
            <a:ext cx="3850104" cy="5143500"/>
            <a:chOff x="5293895" y="0"/>
            <a:chExt cx="3850104" cy="5143500"/>
          </a:xfrm>
        </p:grpSpPr>
        <p:sp>
          <p:nvSpPr>
            <p:cNvPr id="33" name="Прямоугольник 32"/>
            <p:cNvSpPr/>
            <p:nvPr/>
          </p:nvSpPr>
          <p:spPr>
            <a:xfrm>
              <a:off x="5293895" y="0"/>
              <a:ext cx="3850104" cy="5143500"/>
            </a:xfrm>
            <a:prstGeom prst="rect">
              <a:avLst/>
            </a:prstGeom>
            <a:solidFill>
              <a:srgbClr val="00A698">
                <a:alpha val="77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 dirty="0">
                <a:solidFill>
                  <a:prstClr val="white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5652668" y="277915"/>
              <a:ext cx="313255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2000" dirty="0" smtClean="0">
                  <a:solidFill>
                    <a:schemeClr val="bg1"/>
                  </a:solidFill>
                  <a:latin typeface="+mj-lt"/>
                </a:rPr>
                <a:t>Этапы конфликта</a:t>
              </a:r>
              <a:endParaRPr lang="ru-RU" sz="2000" dirty="0">
                <a:solidFill>
                  <a:schemeClr val="bg1"/>
                </a:solidFill>
                <a:latin typeface="+mj-lt"/>
              </a:endParaRPr>
            </a:p>
          </p:txBody>
        </p:sp>
      </p:grp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277915"/>
            <a:ext cx="4213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+mj-lt"/>
              </a:rPr>
              <a:t>Структура конфликта</a:t>
            </a:r>
            <a:endParaRPr lang="ru-RU" sz="2000" dirty="0">
              <a:latin typeface="+mj-lt"/>
            </a:endParaRPr>
          </a:p>
        </p:txBody>
      </p:sp>
      <p:cxnSp>
        <p:nvCxnSpPr>
          <p:cNvPr id="9" name="Прямая со стрелкой 8"/>
          <p:cNvCxnSpPr>
            <a:stCxn id="5" idx="2"/>
            <a:endCxn id="14" idx="1"/>
          </p:cNvCxnSpPr>
          <p:nvPr/>
        </p:nvCxnSpPr>
        <p:spPr>
          <a:xfrm>
            <a:off x="1319981" y="1830129"/>
            <a:ext cx="1054501" cy="830231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2"/>
            <a:endCxn id="14" idx="7"/>
          </p:cNvCxnSpPr>
          <p:nvPr/>
        </p:nvCxnSpPr>
        <p:spPr>
          <a:xfrm flipH="1">
            <a:off x="2556291" y="1830129"/>
            <a:ext cx="1054503" cy="830231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2336828" y="2618736"/>
            <a:ext cx="257117" cy="284225"/>
          </a:xfrm>
          <a:prstGeom prst="ellipse">
            <a:avLst/>
          </a:prstGeom>
          <a:solidFill>
            <a:srgbClr val="F8F8F8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>
            <a:stCxn id="14" idx="5"/>
            <a:endCxn id="8" idx="0"/>
          </p:cNvCxnSpPr>
          <p:nvPr/>
        </p:nvCxnSpPr>
        <p:spPr>
          <a:xfrm>
            <a:off x="2556291" y="2861337"/>
            <a:ext cx="1054503" cy="830232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4" idx="3"/>
            <a:endCxn id="7" idx="0"/>
          </p:cNvCxnSpPr>
          <p:nvPr/>
        </p:nvCxnSpPr>
        <p:spPr>
          <a:xfrm flipH="1">
            <a:off x="1319981" y="2861337"/>
            <a:ext cx="1054501" cy="830232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/>
          <p:cNvSpPr/>
          <p:nvPr/>
        </p:nvSpPr>
        <p:spPr>
          <a:xfrm>
            <a:off x="358775" y="1137110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ПРЕДМЕТ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9588" y="1137110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ОБЪЕКТ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8775" y="3691569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ЦЕЛИ СУБЪЕКТОВ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49588" y="3691569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ОКРУЖАЮЩАЯ СРЕДА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5652668" y="1071206"/>
            <a:ext cx="3132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КОНФЛИКТНАЯ СИТУАЦИЯ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5652668" y="1693660"/>
            <a:ext cx="31325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ОСОЗНАНИЕ КОНФЛИКТНОЙ СИТУАЦИИ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652668" y="2531557"/>
            <a:ext cx="3132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ИНЦИДЕНТ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5652668" y="3154011"/>
            <a:ext cx="3132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ОТКРЫТЫЙ КОНФЛИКТ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652668" y="3776465"/>
            <a:ext cx="3132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РАЗРЕШЕНИЕ КОНФЛИКТА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33154" y="2414340"/>
            <a:ext cx="2502568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СУБЪЕКТЫ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652668" y="4398919"/>
            <a:ext cx="31325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ПОСЛЕКОНФЛИКТНАЯ СТАДИЯ</a:t>
            </a:r>
            <a:endParaRPr lang="ru-RU" sz="1400" dirty="0">
              <a:solidFill>
                <a:schemeClr val="bg1"/>
              </a:solidFill>
            </a:endParaRPr>
          </a:p>
        </p:txBody>
      </p:sp>
      <p:cxnSp>
        <p:nvCxnSpPr>
          <p:cNvPr id="41" name="Прямая со стрелкой 40"/>
          <p:cNvCxnSpPr/>
          <p:nvPr/>
        </p:nvCxnSpPr>
        <p:spPr>
          <a:xfrm>
            <a:off x="7218947" y="1416819"/>
            <a:ext cx="0" cy="2366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 стрелкой 29"/>
          <p:cNvCxnSpPr/>
          <p:nvPr/>
        </p:nvCxnSpPr>
        <p:spPr>
          <a:xfrm>
            <a:off x="7218947" y="2236976"/>
            <a:ext cx="0" cy="2366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7214804" y="2861337"/>
            <a:ext cx="0" cy="2366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Прямая со стрелкой 31"/>
          <p:cNvCxnSpPr/>
          <p:nvPr/>
        </p:nvCxnSpPr>
        <p:spPr>
          <a:xfrm>
            <a:off x="7210661" y="3481884"/>
            <a:ext cx="0" cy="2366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Прямая со стрелкой 41"/>
          <p:cNvCxnSpPr/>
          <p:nvPr/>
        </p:nvCxnSpPr>
        <p:spPr>
          <a:xfrm>
            <a:off x="7216566" y="4114386"/>
            <a:ext cx="0" cy="236649"/>
          </a:xfrm>
          <a:prstGeom prst="straightConnector1">
            <a:avLst/>
          </a:prstGeom>
          <a:ln w="28575"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313858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6" grpId="0"/>
      <p:bldP spid="37" grpId="0"/>
      <p:bldP spid="38" grpId="0"/>
      <p:bldP spid="3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20686" y="277915"/>
            <a:ext cx="47026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solidFill>
                  <a:srgbClr val="00A698"/>
                </a:solidFill>
                <a:latin typeface="+mj-lt"/>
              </a:rPr>
              <a:t>Методы разрешения конфликта</a:t>
            </a:r>
            <a:endParaRPr lang="ru-RU" sz="2000" dirty="0">
              <a:solidFill>
                <a:srgbClr val="00A698"/>
              </a:solidFill>
              <a:latin typeface="+mj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78375" y="1024935"/>
            <a:ext cx="30591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Уклонение от конфликта</a:t>
            </a:r>
            <a:endParaRPr lang="ru-RU" sz="1600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78375" y="2897279"/>
            <a:ext cx="3059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Переговоры</a:t>
            </a:r>
            <a:endParaRPr lang="ru-RU" sz="1600" dirty="0">
              <a:latin typeface="+mj-lt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8374" y="1961107"/>
            <a:ext cx="3059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Откладывание конфликта</a:t>
            </a:r>
            <a:endParaRPr lang="ru-RU" sz="1600" dirty="0">
              <a:latin typeface="+mj-lt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78375" y="3839312"/>
            <a:ext cx="30591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+mj-lt"/>
              </a:rPr>
              <a:t>Арбитраж</a:t>
            </a:r>
            <a:endParaRPr lang="ru-RU" sz="1600" dirty="0">
              <a:latin typeface="+mj-lt"/>
            </a:endParaRPr>
          </a:p>
        </p:txBody>
      </p:sp>
      <p:cxnSp>
        <p:nvCxnSpPr>
          <p:cNvPr id="8" name="Соединительная линия уступом 7"/>
          <p:cNvCxnSpPr>
            <a:stCxn id="3" idx="1"/>
            <a:endCxn id="2" idx="1"/>
          </p:cNvCxnSpPr>
          <p:nvPr/>
        </p:nvCxnSpPr>
        <p:spPr>
          <a:xfrm rot="10800000" flipV="1">
            <a:off x="578376" y="477970"/>
            <a:ext cx="1642311" cy="716242"/>
          </a:xfrm>
          <a:prstGeom prst="bentConnector3">
            <a:avLst>
              <a:gd name="adj1" fmla="val 113307"/>
            </a:avLst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Соединительная линия уступом 10"/>
          <p:cNvCxnSpPr>
            <a:endCxn id="6" idx="1"/>
          </p:cNvCxnSpPr>
          <p:nvPr/>
        </p:nvCxnSpPr>
        <p:spPr>
          <a:xfrm rot="16200000" flipH="1">
            <a:off x="488" y="1552498"/>
            <a:ext cx="936172" cy="219600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Соединительная линия уступом 14"/>
          <p:cNvCxnSpPr>
            <a:endCxn id="5" idx="1"/>
          </p:cNvCxnSpPr>
          <p:nvPr/>
        </p:nvCxnSpPr>
        <p:spPr>
          <a:xfrm rot="16200000" flipH="1">
            <a:off x="489" y="2488670"/>
            <a:ext cx="936172" cy="219600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Соединительная линия уступом 17"/>
          <p:cNvCxnSpPr>
            <a:endCxn id="7" idx="1"/>
          </p:cNvCxnSpPr>
          <p:nvPr/>
        </p:nvCxnSpPr>
        <p:spPr>
          <a:xfrm rot="16200000" flipH="1">
            <a:off x="-2442" y="3427772"/>
            <a:ext cx="942034" cy="219600"/>
          </a:xfrm>
          <a:prstGeom prst="bentConnector2">
            <a:avLst/>
          </a:prstGeom>
          <a:ln w="12700" cap="rnd">
            <a:solidFill>
              <a:srgbClr val="00A698"/>
            </a:solidFill>
            <a:prstDash val="solid"/>
            <a:round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Прямоугольник 20"/>
          <p:cNvSpPr/>
          <p:nvPr/>
        </p:nvSpPr>
        <p:spPr>
          <a:xfrm>
            <a:off x="682624" y="1357628"/>
            <a:ext cx="322618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Попытка избежать конфликта, не вступая в него.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682624" y="2293800"/>
            <a:ext cx="322618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Временная сдача позиций из-за явного перевеса оппонента.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682623" y="3229972"/>
            <a:ext cx="3226185" cy="36933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Ненасильственный путь решения при возможном участии посредника.</a:t>
            </a:r>
            <a:endParaRPr lang="ru-RU" sz="1200" dirty="0">
              <a:ea typeface="Meiryo" pitchFamily="34" charset="-128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682623" y="4166144"/>
            <a:ext cx="3226185" cy="5539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r>
              <a:rPr lang="ru-RU" sz="1200" dirty="0" smtClean="0">
                <a:ea typeface="Meiryo" pitchFamily="34" charset="-128"/>
              </a:rPr>
              <a:t>Решение конфликта с помощью третейского судьи, имеющего право предлагать варианты решения.</a:t>
            </a:r>
            <a:endParaRPr lang="ru-RU" sz="1200" dirty="0">
              <a:ea typeface="Meiryo" pitchFamily="34" charset="-128"/>
            </a:endParaRP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4935"/>
            <a:ext cx="3805360" cy="3805360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4935"/>
            <a:ext cx="3805360" cy="3805360"/>
          </a:xfrm>
          <a:prstGeom prst="ellipse">
            <a:avLst/>
          </a:prstGeom>
          <a:ln>
            <a:solidFill>
              <a:srgbClr val="00A698"/>
            </a:solidFill>
          </a:ln>
        </p:spPr>
      </p:pic>
      <p:pic>
        <p:nvPicPr>
          <p:cNvPr id="34" name="Рисунок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024935"/>
            <a:ext cx="3805360" cy="3805360"/>
          </a:xfrm>
          <a:prstGeom prst="ellipse">
            <a:avLst/>
          </a:prstGeom>
          <a:ln>
            <a:solidFill>
              <a:srgbClr val="00A698"/>
            </a:solidFill>
          </a:ln>
        </p:spPr>
      </p:pic>
      <p:grpSp>
        <p:nvGrpSpPr>
          <p:cNvPr id="38" name="Группа 37"/>
          <p:cNvGrpSpPr/>
          <p:nvPr/>
        </p:nvGrpSpPr>
        <p:grpSpPr>
          <a:xfrm>
            <a:off x="4571999" y="1024935"/>
            <a:ext cx="3805362" cy="3805359"/>
            <a:chOff x="4571999" y="1024935"/>
            <a:chExt cx="3805362" cy="3805359"/>
          </a:xfrm>
        </p:grpSpPr>
        <p:sp>
          <p:nvSpPr>
            <p:cNvPr id="36" name="Овал 35"/>
            <p:cNvSpPr/>
            <p:nvPr/>
          </p:nvSpPr>
          <p:spPr>
            <a:xfrm>
              <a:off x="4571999" y="1024935"/>
              <a:ext cx="3805362" cy="3805359"/>
            </a:xfrm>
            <a:prstGeom prst="ellipse">
              <a:avLst/>
            </a:prstGeom>
            <a:solidFill>
              <a:schemeClr val="bg1"/>
            </a:solidFill>
            <a:ln>
              <a:solidFill>
                <a:srgbClr val="00A69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922" y="1576109"/>
              <a:ext cx="2947516" cy="276329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16612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5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42" dur="1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6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3" dur="1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6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85" dur="1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9" dur="1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  <p:bldP spid="5" grpId="0"/>
      <p:bldP spid="6" grpId="0"/>
      <p:bldP spid="7" grpId="0"/>
      <p:bldP spid="21" grpId="0"/>
      <p:bldP spid="27" grpId="0"/>
      <p:bldP spid="29" grpId="0"/>
      <p:bldP spid="3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r="-1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269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51435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486400" y="1455172"/>
            <a:ext cx="3298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+mj-lt"/>
              </a:rPr>
              <a:t>Выделяют разные виды конфликтов.</a:t>
            </a:r>
            <a:endParaRPr lang="ru-RU" sz="1800" dirty="0">
              <a:latin typeface="+mj-lt"/>
            </a:endParaRPr>
          </a:p>
        </p:txBody>
      </p:sp>
      <p:cxnSp>
        <p:nvCxnSpPr>
          <p:cNvPr id="6" name="Прямая со стрелкой 5"/>
          <p:cNvCxnSpPr/>
          <p:nvPr/>
        </p:nvCxnSpPr>
        <p:spPr>
          <a:xfrm rot="5400000">
            <a:off x="6995550" y="2471889"/>
            <a:ext cx="285750" cy="0"/>
          </a:xfrm>
          <a:prstGeom prst="straightConnector1">
            <a:avLst/>
          </a:prstGeom>
          <a:ln w="38100">
            <a:solidFill>
              <a:srgbClr val="00A698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5486400" y="2779391"/>
            <a:ext cx="3298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800" dirty="0" smtClean="0">
                <a:latin typeface="+mj-lt"/>
              </a:rPr>
              <a:t>Что в них общего?</a:t>
            </a:r>
            <a:endParaRPr lang="ru-RU" sz="1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83250197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5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4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Прямоугольник 58"/>
          <p:cNvSpPr/>
          <p:nvPr/>
        </p:nvSpPr>
        <p:spPr>
          <a:xfrm>
            <a:off x="5271499" y="1538758"/>
            <a:ext cx="3872501" cy="3604742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Другие участники конфликта:</a:t>
            </a:r>
          </a:p>
          <a:p>
            <a:endParaRPr lang="ru-RU" sz="1100" dirty="0" smtClean="0">
              <a:solidFill>
                <a:schemeClr val="bg1"/>
              </a:solidFill>
              <a:ea typeface="Meiryo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noFill/>
                <a:ea typeface="Meiryo" pitchFamily="34" charset="-128"/>
              </a:rPr>
              <a:t>сторонники каждого из оппонентов;</a:t>
            </a:r>
          </a:p>
          <a:p>
            <a:endParaRPr lang="ru-RU" sz="600" dirty="0" smtClean="0">
              <a:noFill/>
              <a:ea typeface="Meiryo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noFill/>
                <a:ea typeface="Meiryo" pitchFamily="34" charset="-128"/>
              </a:rPr>
              <a:t>сочувствующие;</a:t>
            </a:r>
          </a:p>
          <a:p>
            <a:endParaRPr lang="ru-RU" sz="600" dirty="0" smtClean="0">
              <a:noFill/>
              <a:ea typeface="Meiryo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noFill/>
                <a:ea typeface="Meiryo" pitchFamily="34" charset="-128"/>
              </a:rPr>
              <a:t>подстрекатели (подталкивают оппонентов к конфликту);</a:t>
            </a:r>
          </a:p>
          <a:p>
            <a:endParaRPr lang="ru-RU" sz="600" dirty="0" smtClean="0">
              <a:noFill/>
              <a:ea typeface="Meiryo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noFill/>
                <a:ea typeface="Meiryo" pitchFamily="34" charset="-128"/>
              </a:rPr>
              <a:t>пособники (способствуют продолжению конфликта, оказывая помощь оппонентам);</a:t>
            </a:r>
          </a:p>
          <a:p>
            <a:endParaRPr lang="ru-RU" sz="600" dirty="0" smtClean="0">
              <a:noFill/>
              <a:ea typeface="Meiryo" pitchFamily="34" charset="-128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sz="1400" dirty="0" smtClean="0">
                <a:noFill/>
                <a:ea typeface="Meiryo" pitchFamily="34" charset="-128"/>
              </a:rPr>
              <a:t>посредники (содействуют урегулированию конфликта).</a:t>
            </a:r>
            <a:endParaRPr lang="ru-RU" sz="1400" dirty="0">
              <a:noFill/>
              <a:ea typeface="Meiryo" pitchFamily="34" charset="-128"/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5535561" y="2231923"/>
            <a:ext cx="3480619" cy="2823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white"/>
                </a:solidFill>
                <a:ea typeface="Meiryo" pitchFamily="34" charset="-128"/>
              </a:rPr>
              <a:t>сторонники каждого из </a:t>
            </a:r>
            <a:endParaRPr lang="ru-RU" sz="1400" dirty="0" smtClean="0">
              <a:solidFill>
                <a:prstClr val="white"/>
              </a:solidFill>
              <a:ea typeface="Meiryo" pitchFamily="34" charset="-128"/>
            </a:endParaRPr>
          </a:p>
          <a:p>
            <a:pPr marL="271463" lvl="0"/>
            <a:r>
              <a:rPr lang="ru-RU" sz="1400" dirty="0" smtClean="0">
                <a:solidFill>
                  <a:prstClr val="white"/>
                </a:solidFill>
                <a:ea typeface="Meiryo" pitchFamily="34" charset="-128"/>
              </a:rPr>
              <a:t>оппонентов</a:t>
            </a:r>
            <a:r>
              <a:rPr lang="ru-RU" sz="1400" dirty="0">
                <a:solidFill>
                  <a:prstClr val="white"/>
                </a:solidFill>
                <a:ea typeface="Meiryo" pitchFamily="34" charset="-128"/>
              </a:rPr>
              <a:t>;</a:t>
            </a:r>
          </a:p>
          <a:p>
            <a:pPr lvl="0"/>
            <a:endParaRPr lang="ru-RU" sz="600" dirty="0">
              <a:solidFill>
                <a:prstClr val="white"/>
              </a:solidFill>
              <a:ea typeface="Meiryo" pitchFamily="34" charset="-12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white"/>
                </a:solidFill>
                <a:ea typeface="Meiryo" pitchFamily="34" charset="-128"/>
              </a:rPr>
              <a:t>сочувствующие;</a:t>
            </a:r>
          </a:p>
          <a:p>
            <a:pPr lvl="0"/>
            <a:endParaRPr lang="ru-RU" sz="600" dirty="0">
              <a:solidFill>
                <a:prstClr val="white"/>
              </a:solidFill>
              <a:ea typeface="Meiryo" pitchFamily="34" charset="-12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white"/>
                </a:solidFill>
                <a:ea typeface="Meiryo" pitchFamily="34" charset="-128"/>
              </a:rPr>
              <a:t>подстрекатели (подталкивают </a:t>
            </a:r>
            <a:endParaRPr lang="ru-RU" sz="1400" dirty="0" smtClean="0">
              <a:solidFill>
                <a:prstClr val="white"/>
              </a:solidFill>
              <a:ea typeface="Meiryo" pitchFamily="34" charset="-128"/>
            </a:endParaRPr>
          </a:p>
          <a:p>
            <a:pPr marL="271463" lvl="0"/>
            <a:r>
              <a:rPr lang="ru-RU" sz="1400" dirty="0" smtClean="0">
                <a:solidFill>
                  <a:prstClr val="white"/>
                </a:solidFill>
                <a:ea typeface="Meiryo" pitchFamily="34" charset="-128"/>
              </a:rPr>
              <a:t>оппонентов </a:t>
            </a:r>
            <a:r>
              <a:rPr lang="ru-RU" sz="1400" dirty="0">
                <a:solidFill>
                  <a:prstClr val="white"/>
                </a:solidFill>
                <a:ea typeface="Meiryo" pitchFamily="34" charset="-128"/>
              </a:rPr>
              <a:t>к конфликту);</a:t>
            </a:r>
          </a:p>
          <a:p>
            <a:pPr lvl="0"/>
            <a:endParaRPr lang="ru-RU" sz="600" dirty="0">
              <a:solidFill>
                <a:prstClr val="white"/>
              </a:solidFill>
              <a:ea typeface="Meiryo" pitchFamily="34" charset="-12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white"/>
                </a:solidFill>
                <a:ea typeface="Meiryo" pitchFamily="34" charset="-128"/>
              </a:rPr>
              <a:t>пособники (способствуют </a:t>
            </a:r>
            <a:endParaRPr lang="ru-RU" sz="1400" dirty="0" smtClean="0">
              <a:solidFill>
                <a:prstClr val="white"/>
              </a:solidFill>
              <a:ea typeface="Meiryo" pitchFamily="34" charset="-128"/>
            </a:endParaRPr>
          </a:p>
          <a:p>
            <a:pPr marL="271463" lvl="0"/>
            <a:r>
              <a:rPr lang="ru-RU" sz="1400" dirty="0" smtClean="0">
                <a:solidFill>
                  <a:prstClr val="white"/>
                </a:solidFill>
                <a:ea typeface="Meiryo" pitchFamily="34" charset="-128"/>
              </a:rPr>
              <a:t>продолжению </a:t>
            </a:r>
            <a:r>
              <a:rPr lang="ru-RU" sz="1400" dirty="0">
                <a:solidFill>
                  <a:prstClr val="white"/>
                </a:solidFill>
                <a:ea typeface="Meiryo" pitchFamily="34" charset="-128"/>
              </a:rPr>
              <a:t>конфликта, </a:t>
            </a:r>
            <a:endParaRPr lang="ru-RU" sz="1400" dirty="0" smtClean="0">
              <a:solidFill>
                <a:prstClr val="white"/>
              </a:solidFill>
              <a:ea typeface="Meiryo" pitchFamily="34" charset="-128"/>
            </a:endParaRPr>
          </a:p>
          <a:p>
            <a:pPr marL="271463" lvl="0"/>
            <a:r>
              <a:rPr lang="ru-RU" sz="1400" dirty="0" smtClean="0">
                <a:solidFill>
                  <a:prstClr val="white"/>
                </a:solidFill>
                <a:ea typeface="Meiryo" pitchFamily="34" charset="-128"/>
              </a:rPr>
              <a:t>оказывая </a:t>
            </a:r>
            <a:r>
              <a:rPr lang="ru-RU" sz="1400" dirty="0">
                <a:solidFill>
                  <a:prstClr val="white"/>
                </a:solidFill>
                <a:ea typeface="Meiryo" pitchFamily="34" charset="-128"/>
              </a:rPr>
              <a:t>помощь оппонентам);</a:t>
            </a:r>
          </a:p>
          <a:p>
            <a:pPr lvl="0"/>
            <a:endParaRPr lang="ru-RU" sz="600" dirty="0">
              <a:solidFill>
                <a:prstClr val="white"/>
              </a:solidFill>
              <a:ea typeface="Meiryo" pitchFamily="34" charset="-128"/>
            </a:endParaRP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sz="1400" dirty="0">
                <a:solidFill>
                  <a:prstClr val="white"/>
                </a:solidFill>
                <a:ea typeface="Meiryo" pitchFamily="34" charset="-128"/>
              </a:rPr>
              <a:t>посредники (содействуют </a:t>
            </a:r>
            <a:endParaRPr lang="ru-RU" sz="1400" dirty="0" smtClean="0">
              <a:solidFill>
                <a:prstClr val="white"/>
              </a:solidFill>
              <a:ea typeface="Meiryo" pitchFamily="34" charset="-128"/>
            </a:endParaRPr>
          </a:p>
          <a:p>
            <a:pPr marL="271463" lvl="0"/>
            <a:r>
              <a:rPr lang="ru-RU" sz="1400" dirty="0" smtClean="0">
                <a:solidFill>
                  <a:prstClr val="white"/>
                </a:solidFill>
                <a:ea typeface="Meiryo" pitchFamily="34" charset="-128"/>
              </a:rPr>
              <a:t>урегулированию </a:t>
            </a:r>
            <a:r>
              <a:rPr lang="ru-RU" sz="1400" dirty="0">
                <a:solidFill>
                  <a:prstClr val="white"/>
                </a:solidFill>
                <a:ea typeface="Meiryo" pitchFamily="34" charset="-128"/>
              </a:rPr>
              <a:t>конфликта).</a:t>
            </a:r>
          </a:p>
          <a:p>
            <a:endParaRPr lang="ru-RU" dirty="0"/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277915"/>
            <a:ext cx="4213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+mj-lt"/>
              </a:rPr>
              <a:t>Структура конфликта</a:t>
            </a:r>
            <a:endParaRPr lang="ru-RU" sz="2000" dirty="0">
              <a:latin typeface="+mj-lt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2336828" y="2618736"/>
            <a:ext cx="257117" cy="284225"/>
          </a:xfrm>
          <a:prstGeom prst="ellipse">
            <a:avLst/>
          </a:prstGeom>
          <a:solidFill>
            <a:srgbClr val="F8F8F8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33154" y="2414340"/>
            <a:ext cx="2502568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СУБЪЕКТЫ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58" name="Прямоугольник 57"/>
          <p:cNvSpPr/>
          <p:nvPr/>
        </p:nvSpPr>
        <p:spPr>
          <a:xfrm>
            <a:off x="5289755" y="0"/>
            <a:ext cx="3872501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Оппоненты – непосредственные участники конфликта.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3484539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000"/>
                                        <p:tgtEl>
                                          <p:spTgt spid="6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6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6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6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6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1000"/>
                                        <p:tgtEl>
                                          <p:spTgt spid="6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2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6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1000"/>
                                        <p:tgtEl>
                                          <p:spTgt spid="60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1000"/>
                                        <p:tgtEl>
                                          <p:spTgt spid="60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" grpId="0" animBg="1"/>
      <p:bldP spid="60" grpId="0" uiExpand="1" build="p"/>
      <p:bldP spid="3" grpId="0"/>
      <p:bldP spid="2" grpId="0" animBg="1"/>
      <p:bldP spid="5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277915"/>
            <a:ext cx="4213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+mj-lt"/>
              </a:rPr>
              <a:t>Структура конфликта</a:t>
            </a:r>
            <a:endParaRPr lang="ru-RU" sz="2000" dirty="0">
              <a:latin typeface="+mj-lt"/>
            </a:endParaRPr>
          </a:p>
        </p:txBody>
      </p:sp>
      <p:cxnSp>
        <p:nvCxnSpPr>
          <p:cNvPr id="9" name="Прямая со стрелкой 8"/>
          <p:cNvCxnSpPr>
            <a:stCxn id="5" idx="2"/>
            <a:endCxn id="14" idx="1"/>
          </p:cNvCxnSpPr>
          <p:nvPr/>
        </p:nvCxnSpPr>
        <p:spPr>
          <a:xfrm>
            <a:off x="1319981" y="1830129"/>
            <a:ext cx="1054501" cy="830231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2"/>
            <a:endCxn id="14" idx="7"/>
          </p:cNvCxnSpPr>
          <p:nvPr/>
        </p:nvCxnSpPr>
        <p:spPr>
          <a:xfrm flipH="1">
            <a:off x="2556291" y="1830129"/>
            <a:ext cx="1054503" cy="830231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2336828" y="2618736"/>
            <a:ext cx="257117" cy="284225"/>
          </a:xfrm>
          <a:prstGeom prst="ellipse">
            <a:avLst/>
          </a:prstGeom>
          <a:solidFill>
            <a:srgbClr val="F8F8F8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8775" y="1137110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ПРЕДМЕТ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9588" y="1137110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ОБЪЕКТ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33154" y="2414340"/>
            <a:ext cx="2502568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СУБЪЕКТЫ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89755" y="0"/>
            <a:ext cx="3872501" cy="158880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Предмет конфликта – проблема, противоречие, ради разрешения которых оппоненты вступают в конфликт.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71497" y="1885069"/>
            <a:ext cx="3872501" cy="1804249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Объект конфликта – настоящая причина конфликта: некая ценность (материальные ресурсы, власть, идея), за обладание которой идёт борьба.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11844513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15" grpId="0" animBg="1"/>
      <p:bldP spid="1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28000" r="-28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58775" y="4496844"/>
            <a:ext cx="2592388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err="1" smtClean="0"/>
              <a:t>Сандро</a:t>
            </a:r>
            <a:r>
              <a:rPr lang="ru-RU" sz="1200" dirty="0" smtClean="0"/>
              <a:t> Боттичелли. Суд Париса</a:t>
            </a:r>
            <a:endParaRPr lang="ru-RU" sz="1200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435" y="1583140"/>
            <a:ext cx="1757669" cy="18755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8" name="Группа 7"/>
          <p:cNvGrpSpPr/>
          <p:nvPr/>
        </p:nvGrpSpPr>
        <p:grpSpPr>
          <a:xfrm>
            <a:off x="4580583" y="2102443"/>
            <a:ext cx="2173458" cy="1356238"/>
            <a:chOff x="3436904" y="3085523"/>
            <a:chExt cx="2173458" cy="1356238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36904" y="3085523"/>
              <a:ext cx="2173458" cy="13562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0" name="TextBox 9"/>
            <p:cNvSpPr txBox="1"/>
            <p:nvPr/>
          </p:nvSpPr>
          <p:spPr>
            <a:xfrm>
              <a:off x="3692572" y="3962400"/>
              <a:ext cx="1736853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ru-RU" sz="1200" b="1" dirty="0" smtClean="0">
                  <a:solidFill>
                    <a:schemeClr val="bg1"/>
                  </a:solidFill>
                </a:rPr>
                <a:t>ПРЕКРАСНЕЙШЕЙ</a:t>
              </a:r>
              <a:endParaRPr lang="ru-RU" sz="1200" b="1" dirty="0">
                <a:solidFill>
                  <a:schemeClr val="bg1"/>
                </a:solidFill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658894" y="280262"/>
            <a:ext cx="43609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FF00"/>
                </a:solidFill>
                <a:effectLst>
                  <a:glow rad="127000">
                    <a:schemeClr val="tx1">
                      <a:lumMod val="85000"/>
                      <a:lumOff val="15000"/>
                    </a:schemeClr>
                  </a:glow>
                </a:effectLst>
              </a:rPr>
              <a:t>СОЦИАЛЬНЫЙ ПРЕСТИЖ</a:t>
            </a:r>
            <a:endParaRPr lang="ru-RU" sz="2400" b="1" dirty="0">
              <a:solidFill>
                <a:srgbClr val="FFFF00"/>
              </a:solidFill>
              <a:effectLst>
                <a:glow rad="127000">
                  <a:schemeClr val="tx1">
                    <a:lumMod val="85000"/>
                    <a:lumOff val="1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0202239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271498" y="3985582"/>
            <a:ext cx="3872501" cy="1157918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Чтобы стать объектом конфликта ценность должна быть неделимой.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277915"/>
            <a:ext cx="4213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+mj-lt"/>
              </a:rPr>
              <a:t>Структура конфликта</a:t>
            </a:r>
            <a:endParaRPr lang="ru-RU" sz="2000" dirty="0">
              <a:latin typeface="+mj-lt"/>
            </a:endParaRPr>
          </a:p>
        </p:txBody>
      </p:sp>
      <p:cxnSp>
        <p:nvCxnSpPr>
          <p:cNvPr id="9" name="Прямая со стрелкой 8"/>
          <p:cNvCxnSpPr>
            <a:stCxn id="5" idx="2"/>
            <a:endCxn id="14" idx="1"/>
          </p:cNvCxnSpPr>
          <p:nvPr/>
        </p:nvCxnSpPr>
        <p:spPr>
          <a:xfrm>
            <a:off x="1319981" y="1830129"/>
            <a:ext cx="1054501" cy="830231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2"/>
            <a:endCxn id="14" idx="7"/>
          </p:cNvCxnSpPr>
          <p:nvPr/>
        </p:nvCxnSpPr>
        <p:spPr>
          <a:xfrm flipH="1">
            <a:off x="2556291" y="1830129"/>
            <a:ext cx="1054503" cy="830231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2336828" y="2618736"/>
            <a:ext cx="257117" cy="284225"/>
          </a:xfrm>
          <a:prstGeom prst="ellipse">
            <a:avLst/>
          </a:prstGeom>
          <a:solidFill>
            <a:srgbClr val="F8F8F8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358775" y="1137110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ПРЕДМЕТ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9588" y="1137110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ОБЪЕКТ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33154" y="2414340"/>
            <a:ext cx="2502568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СУБЪЕКТЫ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89755" y="0"/>
            <a:ext cx="3872501" cy="158880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Предмет конфликта – проблема, противоречие, ради разрешения которых оппоненты вступают в конфликт.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5271497" y="1885069"/>
            <a:ext cx="3872501" cy="1804249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Объект конфликта – настоящая причина конфликта: некая ценность (материальные ресурсы, власть, идея), за обладание которой идёт борьба.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2703072" y="3235432"/>
            <a:ext cx="1884855" cy="1630305"/>
            <a:chOff x="1319981" y="3107357"/>
            <a:chExt cx="2173458" cy="1875541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833" y="3107357"/>
              <a:ext cx="1757669" cy="18755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8" name="Группа 17"/>
            <p:cNvGrpSpPr/>
            <p:nvPr/>
          </p:nvGrpSpPr>
          <p:grpSpPr>
            <a:xfrm>
              <a:off x="1319981" y="3626660"/>
              <a:ext cx="2173458" cy="1356238"/>
              <a:chOff x="3436904" y="3085523"/>
              <a:chExt cx="2173458" cy="1356238"/>
            </a:xfrm>
          </p:grpSpPr>
          <p:pic>
            <p:nvPicPr>
              <p:cNvPr id="20" name="Рисунок 19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6904" y="3085523"/>
                <a:ext cx="2173458" cy="13562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1" name="TextBox 20"/>
              <p:cNvSpPr txBox="1"/>
              <p:nvPr/>
            </p:nvSpPr>
            <p:spPr>
              <a:xfrm>
                <a:off x="3604305" y="3828517"/>
                <a:ext cx="1861827" cy="531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smtClean="0">
                    <a:solidFill>
                      <a:schemeClr val="bg1"/>
                    </a:solidFill>
                  </a:rPr>
                  <a:t>ОДНОЙ ИЗ ТРЁХ ПРЕКРАСНЕЙШИХ</a:t>
                </a:r>
                <a:endParaRPr lang="ru-RU" sz="12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22" name="Группа 21"/>
          <p:cNvGrpSpPr/>
          <p:nvPr/>
        </p:nvGrpSpPr>
        <p:grpSpPr>
          <a:xfrm>
            <a:off x="325073" y="3225195"/>
            <a:ext cx="1884855" cy="1630305"/>
            <a:chOff x="1319981" y="3107357"/>
            <a:chExt cx="2173458" cy="1875541"/>
          </a:xfrm>
        </p:grpSpPr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54833" y="3107357"/>
              <a:ext cx="1757669" cy="187554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24" name="Группа 23"/>
            <p:cNvGrpSpPr/>
            <p:nvPr/>
          </p:nvGrpSpPr>
          <p:grpSpPr>
            <a:xfrm>
              <a:off x="1319981" y="3626660"/>
              <a:ext cx="2173458" cy="1356238"/>
              <a:chOff x="3436904" y="3085523"/>
              <a:chExt cx="2173458" cy="1356238"/>
            </a:xfrm>
          </p:grpSpPr>
          <p:pic>
            <p:nvPicPr>
              <p:cNvPr id="25" name="Рисунок 2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36904" y="3085523"/>
                <a:ext cx="2173458" cy="135623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sp>
            <p:nvSpPr>
              <p:cNvPr id="26" name="TextBox 25"/>
              <p:cNvSpPr txBox="1"/>
              <p:nvPr/>
            </p:nvSpPr>
            <p:spPr>
              <a:xfrm>
                <a:off x="3592719" y="3946515"/>
                <a:ext cx="1861827" cy="3186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200" b="1" dirty="0" smtClean="0">
                    <a:solidFill>
                      <a:schemeClr val="bg1"/>
                    </a:solidFill>
                  </a:rPr>
                  <a:t>ПРЕКРАСНЕЙШЕЙ</a:t>
                </a:r>
                <a:endParaRPr lang="ru-RU" sz="1200" b="1" dirty="0">
                  <a:solidFill>
                    <a:schemeClr val="bg1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78935978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271498" y="3554694"/>
            <a:ext cx="3872501" cy="158880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Среда конфликта – совокупность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условий и обстоятельств, в которых зарождается и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развивается конфликт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. 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277915"/>
            <a:ext cx="42132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 smtClean="0">
                <a:latin typeface="+mj-lt"/>
              </a:rPr>
              <a:t>Структура конфликта</a:t>
            </a:r>
            <a:endParaRPr lang="ru-RU" sz="2000" dirty="0">
              <a:latin typeface="+mj-lt"/>
            </a:endParaRPr>
          </a:p>
        </p:txBody>
      </p:sp>
      <p:cxnSp>
        <p:nvCxnSpPr>
          <p:cNvPr id="9" name="Прямая со стрелкой 8"/>
          <p:cNvCxnSpPr>
            <a:stCxn id="5" idx="2"/>
            <a:endCxn id="14" idx="1"/>
          </p:cNvCxnSpPr>
          <p:nvPr/>
        </p:nvCxnSpPr>
        <p:spPr>
          <a:xfrm>
            <a:off x="1319981" y="1830129"/>
            <a:ext cx="1054501" cy="830231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>
            <a:stCxn id="6" idx="2"/>
            <a:endCxn id="14" idx="7"/>
          </p:cNvCxnSpPr>
          <p:nvPr/>
        </p:nvCxnSpPr>
        <p:spPr>
          <a:xfrm flipH="1">
            <a:off x="2556291" y="1830129"/>
            <a:ext cx="1054503" cy="830231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Овал 13"/>
          <p:cNvSpPr/>
          <p:nvPr/>
        </p:nvSpPr>
        <p:spPr>
          <a:xfrm>
            <a:off x="2336828" y="2618736"/>
            <a:ext cx="257117" cy="284225"/>
          </a:xfrm>
          <a:prstGeom prst="ellipse">
            <a:avLst/>
          </a:prstGeom>
          <a:solidFill>
            <a:srgbClr val="F8F8F8"/>
          </a:solidFill>
          <a:ln>
            <a:solidFill>
              <a:srgbClr val="F8F8F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>
            <a:stCxn id="14" idx="5"/>
            <a:endCxn id="8" idx="0"/>
          </p:cNvCxnSpPr>
          <p:nvPr/>
        </p:nvCxnSpPr>
        <p:spPr>
          <a:xfrm>
            <a:off x="2556291" y="2861337"/>
            <a:ext cx="1054503" cy="830232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>
            <a:stCxn id="14" idx="3"/>
            <a:endCxn id="7" idx="0"/>
          </p:cNvCxnSpPr>
          <p:nvPr/>
        </p:nvCxnSpPr>
        <p:spPr>
          <a:xfrm flipH="1">
            <a:off x="1319981" y="2861337"/>
            <a:ext cx="1054501" cy="830232"/>
          </a:xfrm>
          <a:prstGeom prst="straightConnector1">
            <a:avLst/>
          </a:prstGeom>
          <a:ln w="127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Скругленный прямоугольник 4"/>
          <p:cNvSpPr/>
          <p:nvPr/>
        </p:nvSpPr>
        <p:spPr>
          <a:xfrm>
            <a:off x="358775" y="1137110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ПРЕДМЕТ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2649588" y="1137110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ОБЪЕКТ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358775" y="3691569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ЦЕЛИ СУБЪЕКТОВ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2649588" y="3691569"/>
            <a:ext cx="1922412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ОКРУЖАЮЩАЯ СРЕДА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2" name="Скругленный прямоугольник 1"/>
          <p:cNvSpPr/>
          <p:nvPr/>
        </p:nvSpPr>
        <p:spPr>
          <a:xfrm>
            <a:off x="1233154" y="2414340"/>
            <a:ext cx="2502568" cy="693019"/>
          </a:xfrm>
          <a:prstGeom prst="roundRect">
            <a:avLst/>
          </a:prstGeom>
          <a:solidFill>
            <a:srgbClr val="00A6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smtClean="0">
                <a:solidFill>
                  <a:schemeClr val="bg1"/>
                </a:solidFill>
              </a:rPr>
              <a:t>СУБЪЕКТЫ </a:t>
            </a:r>
            <a:endParaRPr lang="ru-RU" sz="1400" dirty="0">
              <a:solidFill>
                <a:schemeClr val="bg1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271497" y="0"/>
            <a:ext cx="3872501" cy="158880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Целью субъекта в конфликте является его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полезный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(с точки зрения личной, общественной или групповой важности) результат.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271496" y="1777347"/>
            <a:ext cx="3872501" cy="1588806"/>
          </a:xfrm>
          <a:prstGeom prst="rect">
            <a:avLst/>
          </a:prstGeom>
          <a:solidFill>
            <a:srgbClr val="00A698"/>
          </a:solidFill>
        </p:spPr>
        <p:txBody>
          <a:bodyPr wrap="square" lIns="360000" tIns="360000" rIns="360000" bIns="360000">
            <a:spAutoFit/>
          </a:bodyPr>
          <a:lstStyle/>
          <a:p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В ходе конфликта основная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цель может быть заменена на другую 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(нанесение </a:t>
            </a:r>
            <a:r>
              <a:rPr lang="ru-RU" sz="1400" dirty="0">
                <a:solidFill>
                  <a:schemeClr val="bg1"/>
                </a:solidFill>
                <a:ea typeface="Meiryo" pitchFamily="34" charset="-128"/>
              </a:rPr>
              <a:t>оппоненту </a:t>
            </a:r>
            <a:r>
              <a:rPr lang="ru-RU" sz="1400" dirty="0" err="1" smtClean="0">
                <a:solidFill>
                  <a:schemeClr val="bg1"/>
                </a:solidFill>
                <a:ea typeface="Meiryo" pitchFamily="34" charset="-128"/>
              </a:rPr>
              <a:t>максималь-ного</a:t>
            </a:r>
            <a:r>
              <a:rPr lang="ru-RU" sz="1400" dirty="0" smtClean="0">
                <a:solidFill>
                  <a:schemeClr val="bg1"/>
                </a:solidFill>
                <a:ea typeface="Meiryo" pitchFamily="34" charset="-128"/>
              </a:rPr>
              <a:t> ущерба).</a:t>
            </a:r>
            <a:endParaRPr lang="ru-RU" sz="1400" dirty="0">
              <a:solidFill>
                <a:schemeClr val="bg1"/>
              </a:solidFill>
              <a:ea typeface="Meiryo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942181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7" grpId="0" animBg="1"/>
      <p:bldP spid="8" grpId="0" animBg="1"/>
      <p:bldP spid="15" grpId="0" animBg="1"/>
      <p:bldP spid="1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6251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8775" y="4496844"/>
            <a:ext cx="3574398" cy="276999"/>
          </a:xfrm>
          <a:prstGeom prst="rect">
            <a:avLst/>
          </a:prstGeom>
          <a:solidFill>
            <a:schemeClr val="bg1">
              <a:alpha val="75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1200" dirty="0" smtClean="0"/>
              <a:t>Кадр из фильма «Мушкетёры» (США, 2011 г.)</a:t>
            </a:r>
            <a:endParaRPr lang="ru-RU" sz="1200" dirty="0"/>
          </a:p>
        </p:txBody>
      </p:sp>
    </p:spTree>
    <p:extLst>
      <p:ext uri="{BB962C8B-B14F-4D97-AF65-F5344CB8AC3E}">
        <p14:creationId xmlns:p14="http://schemas.microsoft.com/office/powerpoint/2010/main" val="3970759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videouroki_fonts2">
      <a:majorFont>
        <a:latin typeface="Roboto Slab"/>
        <a:ea typeface=""/>
        <a:cs typeface=""/>
      </a:majorFont>
      <a:minorFont>
        <a:latin typeface="Open Sans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Социальные отношения" id="{62960AC7-35AA-4139-9266-A945857FF7EF}" vid="{7325A840-46F7-4784-8D85-BFE93411642D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Социальные отношения</Template>
  <TotalTime>301</TotalTime>
  <Words>352</Words>
  <Application>Microsoft Office PowerPoint</Application>
  <PresentationFormat>Экран (16:9)</PresentationFormat>
  <Paragraphs>95</Paragraphs>
  <Slides>12</Slides>
  <Notes>12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9" baseType="lpstr">
      <vt:lpstr>Meiryo</vt:lpstr>
      <vt:lpstr>Open Sans</vt:lpstr>
      <vt:lpstr>Wingdings</vt:lpstr>
      <vt:lpstr>Calibri</vt:lpstr>
      <vt:lpstr>Roboto Slab</vt:lpstr>
      <vt:lpstr>Arial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abook</dc:creator>
  <cp:lastModifiedBy>abook</cp:lastModifiedBy>
  <cp:revision>20</cp:revision>
  <dcterms:created xsi:type="dcterms:W3CDTF">2016-08-25T12:07:07Z</dcterms:created>
  <dcterms:modified xsi:type="dcterms:W3CDTF">2016-08-25T19:11:45Z</dcterms:modified>
</cp:coreProperties>
</file>