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42"/>
  </p:notesMasterIdLst>
  <p:sldIdLst>
    <p:sldId id="284" r:id="rId2"/>
    <p:sldId id="290" r:id="rId3"/>
    <p:sldId id="286" r:id="rId4"/>
    <p:sldId id="292" r:id="rId5"/>
    <p:sldId id="293" r:id="rId6"/>
    <p:sldId id="294" r:id="rId7"/>
    <p:sldId id="291" r:id="rId8"/>
    <p:sldId id="296" r:id="rId9"/>
    <p:sldId id="297" r:id="rId10"/>
    <p:sldId id="298" r:id="rId11"/>
    <p:sldId id="300" r:id="rId12"/>
    <p:sldId id="299" r:id="rId13"/>
    <p:sldId id="303" r:id="rId14"/>
    <p:sldId id="301" r:id="rId15"/>
    <p:sldId id="304" r:id="rId16"/>
    <p:sldId id="305" r:id="rId17"/>
    <p:sldId id="306" r:id="rId18"/>
    <p:sldId id="307" r:id="rId19"/>
    <p:sldId id="308" r:id="rId20"/>
    <p:sldId id="317" r:id="rId21"/>
    <p:sldId id="309" r:id="rId22"/>
    <p:sldId id="314" r:id="rId23"/>
    <p:sldId id="311" r:id="rId24"/>
    <p:sldId id="315" r:id="rId25"/>
    <p:sldId id="310" r:id="rId26"/>
    <p:sldId id="316" r:id="rId27"/>
    <p:sldId id="318" r:id="rId28"/>
    <p:sldId id="312" r:id="rId29"/>
    <p:sldId id="313" r:id="rId30"/>
    <p:sldId id="319" r:id="rId31"/>
    <p:sldId id="321" r:id="rId32"/>
    <p:sldId id="322" r:id="rId33"/>
    <p:sldId id="323" r:id="rId34"/>
    <p:sldId id="320" r:id="rId35"/>
    <p:sldId id="324" r:id="rId36"/>
    <p:sldId id="325" r:id="rId37"/>
    <p:sldId id="328" r:id="rId38"/>
    <p:sldId id="326" r:id="rId39"/>
    <p:sldId id="327" r:id="rId40"/>
    <p:sldId id="287" r:id="rId41"/>
  </p:sldIdLst>
  <p:sldSz cx="9144000" cy="5143500" type="screen16x9"/>
  <p:notesSz cx="6858000" cy="9144000"/>
  <p:embeddedFontLst>
    <p:embeddedFont>
      <p:font typeface="Roboto Slab" pitchFamily="2" charset="0"/>
      <p:regular r:id="rId43"/>
    </p:embeddedFont>
    <p:embeddedFont>
      <p:font typeface="Meiryo" panose="020B0604030504040204" pitchFamily="34" charset="-128"/>
      <p:regular r:id="rId44"/>
      <p:bold r:id="rId45"/>
      <p:italic r:id="rId46"/>
      <p:boldItalic r:id="rId47"/>
    </p:embeddedFont>
    <p:embeddedFont>
      <p:font typeface="Open Sans" panose="020B0606030504020204" pitchFamily="34" charset="0"/>
      <p:regular r:id="rId48"/>
      <p:bold r:id="rId49"/>
      <p:italic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81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3003" userDrawn="1">
          <p15:clr>
            <a:srgbClr val="A4A3A4"/>
          </p15:clr>
        </p15:guide>
        <p15:guide id="4" pos="299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59" userDrawn="1">
          <p15:clr>
            <a:srgbClr val="A4A3A4"/>
          </p15:clr>
        </p15:guide>
        <p15:guide id="8" pos="2086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698"/>
    <a:srgbClr val="5300A6"/>
    <a:srgbClr val="333333"/>
    <a:srgbClr val="F8F8F8"/>
    <a:srgbClr val="F5F5F5"/>
    <a:srgbClr val="2A2A8C"/>
    <a:srgbClr val="0BE5C1"/>
    <a:srgbClr val="572001"/>
    <a:srgbClr val="6E2B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97" autoAdjust="0"/>
    <p:restoredTop sz="85765" autoAdjust="0"/>
  </p:normalViewPr>
  <p:slideViewPr>
    <p:cSldViewPr snapToGrid="0" showGuides="1">
      <p:cViewPr varScale="1">
        <p:scale>
          <a:sx n="100" d="100"/>
          <a:sy n="100" d="100"/>
        </p:scale>
        <p:origin x="516" y="84"/>
      </p:cViewPr>
      <p:guideLst>
        <p:guide orient="horz" pos="781"/>
        <p:guide pos="5534"/>
        <p:guide orient="horz" pos="3003"/>
        <p:guide pos="2993"/>
        <p:guide pos="2767"/>
        <p:guide pos="226"/>
        <p:guide pos="1859"/>
        <p:guide pos="2086"/>
        <p:guide pos="3674"/>
        <p:guide pos="392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A7A9C6-453B-4051-942C-5EE4241D813B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160056-3C8D-45B2-B120-ABFEE66A46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864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638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654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1578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1554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1601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5321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7759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4146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4392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6063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918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6089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6352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2819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1181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3508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5541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8737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248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2288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0959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473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7928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0393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0615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6173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098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1022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5747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6952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63311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8961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519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479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819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472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455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162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9616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238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0299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5012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5069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141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6820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2668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2317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7522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7855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8004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4193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8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8" b="22293"/>
          <a:stretch/>
        </p:blipFill>
        <p:spPr>
          <a:xfrm>
            <a:off x="4953686" y="1491751"/>
            <a:ext cx="3809315" cy="2160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4371624"/>
            <a:ext cx="3066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solidFill>
                  <a:srgbClr val="00A698"/>
                </a:solidFill>
                <a:latin typeface="+mj-lt"/>
              </a:rPr>
              <a:t>Социальные отношения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8775" y="1879253"/>
            <a:ext cx="35654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333333"/>
                </a:solidFill>
                <a:latin typeface="+mj-lt"/>
              </a:rPr>
              <a:t>Виды социальных</a:t>
            </a:r>
          </a:p>
          <a:p>
            <a:r>
              <a:rPr lang="ru-RU" sz="2800" dirty="0" smtClean="0">
                <a:solidFill>
                  <a:srgbClr val="333333"/>
                </a:solidFill>
                <a:latin typeface="+mj-lt"/>
              </a:rPr>
              <a:t>конфликтов</a:t>
            </a:r>
            <a:endParaRPr lang="ru-RU" sz="2800" dirty="0">
              <a:solidFill>
                <a:srgbClr val="33333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90649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350" y="238126"/>
            <a:ext cx="3560610" cy="4644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1378204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227763" y="0"/>
            <a:ext cx="2916236" cy="5143500"/>
            <a:chOff x="6227763" y="0"/>
            <a:chExt cx="2916236" cy="514350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6227763" y="0"/>
              <a:ext cx="2916236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39" r="5879"/>
            <a:stretch/>
          </p:blipFill>
          <p:spPr>
            <a:xfrm>
              <a:off x="6739847" y="392681"/>
              <a:ext cx="2401893" cy="194415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739847" y="2497480"/>
              <a:ext cx="202415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200" dirty="0" smtClean="0">
                  <a:solidFill>
                    <a:schemeClr val="bg1"/>
                  </a:solidFill>
                </a:rPr>
                <a:t>Ральф </a:t>
              </a:r>
              <a:r>
                <a:rPr lang="ru-RU" sz="1200" dirty="0" err="1" smtClean="0">
                  <a:solidFill>
                    <a:schemeClr val="bg1"/>
                  </a:solidFill>
                </a:rPr>
                <a:t>Дарендорф</a:t>
              </a:r>
              <a:endParaRPr lang="ru-RU" sz="1200" dirty="0" smtClean="0">
                <a:solidFill>
                  <a:schemeClr val="bg1"/>
                </a:solidFill>
              </a:endParaRPr>
            </a:p>
            <a:p>
              <a:r>
                <a:rPr lang="ru-RU" sz="1200" dirty="0" smtClean="0">
                  <a:solidFill>
                    <a:schemeClr val="bg1"/>
                  </a:solidFill>
                </a:rPr>
                <a:t>1929–2009 гг.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26831" y="3182074"/>
            <a:ext cx="2517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Классифицировал социальные конфликты.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438" y="914400"/>
            <a:ext cx="3813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+mj-lt"/>
              </a:rPr>
              <a:t>Межличностные конфликты</a:t>
            </a:r>
            <a:endParaRPr lang="ru-RU" sz="14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2138" y="1692321"/>
            <a:ext cx="34274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+mj-lt"/>
              </a:rPr>
              <a:t>Межгрупповые конфликты</a:t>
            </a:r>
            <a:endParaRPr lang="ru-RU" sz="14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9438" y="304355"/>
            <a:ext cx="5125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rgbClr val="00A698"/>
                </a:solidFill>
                <a:latin typeface="+mj-lt"/>
              </a:rPr>
              <a:t>По количеству участников</a:t>
            </a:r>
          </a:p>
        </p:txBody>
      </p:sp>
      <p:cxnSp>
        <p:nvCxnSpPr>
          <p:cNvPr id="18" name="Соединительная линия уступом 17"/>
          <p:cNvCxnSpPr>
            <a:stCxn id="14" idx="1"/>
            <a:endCxn id="7" idx="1"/>
          </p:cNvCxnSpPr>
          <p:nvPr/>
        </p:nvCxnSpPr>
        <p:spPr>
          <a:xfrm rot="10800000" flipV="1">
            <a:off x="579438" y="489021"/>
            <a:ext cx="12700" cy="579268"/>
          </a:xfrm>
          <a:prstGeom prst="bentConnector3">
            <a:avLst>
              <a:gd name="adj1" fmla="val 1821000"/>
            </a:avLst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оединительная линия уступом 20"/>
          <p:cNvCxnSpPr>
            <a:endCxn id="9" idx="1"/>
          </p:cNvCxnSpPr>
          <p:nvPr/>
        </p:nvCxnSpPr>
        <p:spPr>
          <a:xfrm rot="16200000" flipH="1">
            <a:off x="78801" y="1332873"/>
            <a:ext cx="793310" cy="233363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92138" y="2481353"/>
            <a:ext cx="5240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+mj-lt"/>
              </a:rPr>
              <a:t>Конфликты между отдельной личностью и группой</a:t>
            </a:r>
            <a:endParaRPr lang="ru-RU" sz="1400" dirty="0">
              <a:latin typeface="+mj-lt"/>
            </a:endParaRPr>
          </a:p>
        </p:txBody>
      </p:sp>
      <p:cxnSp>
        <p:nvCxnSpPr>
          <p:cNvPr id="26" name="Соединительная линия уступом 25"/>
          <p:cNvCxnSpPr>
            <a:endCxn id="25" idx="1"/>
          </p:cNvCxnSpPr>
          <p:nvPr/>
        </p:nvCxnSpPr>
        <p:spPr>
          <a:xfrm rot="16200000" flipH="1">
            <a:off x="71415" y="2114519"/>
            <a:ext cx="808082" cy="233363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668338" y="1266943"/>
            <a:ext cx="408305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Конфликты между двумя или более индивидами.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68337" y="2834235"/>
            <a:ext cx="5164138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Обычно причиной становится стремление индивида внести какие-то изменения в жизнь группы.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73100" y="2044321"/>
            <a:ext cx="516413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Межличностный конфликт может перерасти в межгрупповой.</a:t>
            </a:r>
            <a:endParaRPr lang="ru-RU" sz="1200" dirty="0"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652924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3845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954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227763" y="0"/>
            <a:ext cx="2916236" cy="5143500"/>
            <a:chOff x="6227763" y="0"/>
            <a:chExt cx="2916236" cy="514350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6227763" y="0"/>
              <a:ext cx="2916236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39" r="5879"/>
            <a:stretch/>
          </p:blipFill>
          <p:spPr>
            <a:xfrm>
              <a:off x="6739847" y="392681"/>
              <a:ext cx="2401893" cy="194415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739847" y="2497480"/>
              <a:ext cx="202415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200" dirty="0" smtClean="0">
                  <a:solidFill>
                    <a:schemeClr val="bg1"/>
                  </a:solidFill>
                </a:rPr>
                <a:t>Ральф </a:t>
              </a:r>
              <a:r>
                <a:rPr lang="ru-RU" sz="1200" dirty="0" err="1" smtClean="0">
                  <a:solidFill>
                    <a:schemeClr val="bg1"/>
                  </a:solidFill>
                </a:rPr>
                <a:t>Дарендорф</a:t>
              </a:r>
              <a:endParaRPr lang="ru-RU" sz="1200" dirty="0" smtClean="0">
                <a:solidFill>
                  <a:schemeClr val="bg1"/>
                </a:solidFill>
              </a:endParaRPr>
            </a:p>
            <a:p>
              <a:r>
                <a:rPr lang="ru-RU" sz="1200" dirty="0" smtClean="0">
                  <a:solidFill>
                    <a:schemeClr val="bg1"/>
                  </a:solidFill>
                </a:rPr>
                <a:t>1929–2009 гг.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26831" y="3182074"/>
            <a:ext cx="2517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Классифицировал социальные конфликты.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438" y="914400"/>
            <a:ext cx="3813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+mj-lt"/>
              </a:rPr>
              <a:t>Межличностные конфликты</a:t>
            </a:r>
            <a:endParaRPr lang="ru-RU" sz="14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2138" y="1692321"/>
            <a:ext cx="34274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+mj-lt"/>
              </a:rPr>
              <a:t>Межгрупповые конфликт</a:t>
            </a:r>
            <a:endParaRPr lang="ru-RU" sz="14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9438" y="304355"/>
            <a:ext cx="5125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rgbClr val="00A698"/>
                </a:solidFill>
                <a:latin typeface="+mj-lt"/>
              </a:rPr>
              <a:t>По количеству участников</a:t>
            </a:r>
          </a:p>
        </p:txBody>
      </p:sp>
      <p:cxnSp>
        <p:nvCxnSpPr>
          <p:cNvPr id="21" name="Соединительная линия уступом 20"/>
          <p:cNvCxnSpPr>
            <a:endCxn id="9" idx="1"/>
          </p:cNvCxnSpPr>
          <p:nvPr/>
        </p:nvCxnSpPr>
        <p:spPr>
          <a:xfrm rot="16200000" flipH="1">
            <a:off x="86497" y="1340568"/>
            <a:ext cx="777919" cy="233364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92138" y="2481353"/>
            <a:ext cx="5240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+mj-lt"/>
              </a:rPr>
              <a:t>Конфликты между отдельной личностью и группой</a:t>
            </a:r>
            <a:endParaRPr lang="ru-RU" sz="1400" dirty="0">
              <a:latin typeface="+mj-lt"/>
            </a:endParaRPr>
          </a:p>
        </p:txBody>
      </p:sp>
      <p:cxnSp>
        <p:nvCxnSpPr>
          <p:cNvPr id="26" name="Соединительная линия уступом 25"/>
          <p:cNvCxnSpPr>
            <a:endCxn id="25" idx="1"/>
          </p:cNvCxnSpPr>
          <p:nvPr/>
        </p:nvCxnSpPr>
        <p:spPr>
          <a:xfrm rot="16200000" flipH="1">
            <a:off x="71415" y="2114519"/>
            <a:ext cx="808082" cy="233363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92139" y="3429033"/>
            <a:ext cx="34274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 smtClean="0">
                <a:latin typeface="+mj-lt"/>
              </a:rPr>
              <a:t>Внутриличностные</a:t>
            </a:r>
            <a:r>
              <a:rPr lang="ru-RU" sz="1400" dirty="0" smtClean="0">
                <a:latin typeface="+mj-lt"/>
              </a:rPr>
              <a:t> конфликты </a:t>
            </a:r>
            <a:endParaRPr lang="ru-RU" sz="1400" dirty="0">
              <a:latin typeface="+mj-lt"/>
            </a:endParaRPr>
          </a:p>
        </p:txBody>
      </p:sp>
      <p:cxnSp>
        <p:nvCxnSpPr>
          <p:cNvPr id="29" name="Соединительная линия уступом 28"/>
          <p:cNvCxnSpPr>
            <a:endCxn id="28" idx="1"/>
          </p:cNvCxnSpPr>
          <p:nvPr/>
        </p:nvCxnSpPr>
        <p:spPr>
          <a:xfrm rot="16200000" flipH="1">
            <a:off x="5325" y="2996107"/>
            <a:ext cx="940265" cy="233364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668338" y="1266943"/>
            <a:ext cx="408305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Конфликты между двумя или более индивидами.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68337" y="2834235"/>
            <a:ext cx="5164138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Обычно причиной становится стремление индивида внести какие-то изменения в жизнь группы.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73100" y="2044321"/>
            <a:ext cx="516413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Межличностный конфликт может перерасти в межгрупповой.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668336" y="3777610"/>
            <a:ext cx="5164139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Связаны с неудовлетворённостью личности обстоятельствами своей жизни или своими действиями; часто принимают форму ролевых.</a:t>
            </a:r>
            <a:endParaRPr lang="ru-RU" sz="1200" dirty="0">
              <a:ea typeface="Meiryo" pitchFamily="34" charset="-128"/>
            </a:endParaRPr>
          </a:p>
        </p:txBody>
      </p:sp>
      <p:cxnSp>
        <p:nvCxnSpPr>
          <p:cNvPr id="24" name="Соединительная линия уступом 23"/>
          <p:cNvCxnSpPr>
            <a:stCxn id="14" idx="1"/>
            <a:endCxn id="7" idx="1"/>
          </p:cNvCxnSpPr>
          <p:nvPr/>
        </p:nvCxnSpPr>
        <p:spPr>
          <a:xfrm rot="10800000" flipV="1">
            <a:off x="579438" y="489021"/>
            <a:ext cx="12700" cy="579268"/>
          </a:xfrm>
          <a:prstGeom prst="bentConnector3">
            <a:avLst>
              <a:gd name="adj1" fmla="val 1838504"/>
            </a:avLst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5284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364284"/>
      </p:ext>
    </p:extLst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227763" y="0"/>
            <a:ext cx="2916236" cy="5143500"/>
            <a:chOff x="6227763" y="0"/>
            <a:chExt cx="2916236" cy="514350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6227763" y="0"/>
              <a:ext cx="2916236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39" r="5879"/>
            <a:stretch/>
          </p:blipFill>
          <p:spPr>
            <a:xfrm>
              <a:off x="6739847" y="392681"/>
              <a:ext cx="2401893" cy="194415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739847" y="2497480"/>
              <a:ext cx="202415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200" dirty="0" smtClean="0">
                  <a:solidFill>
                    <a:schemeClr val="bg1"/>
                  </a:solidFill>
                </a:rPr>
                <a:t>Ральф </a:t>
              </a:r>
              <a:r>
                <a:rPr lang="ru-RU" sz="1200" dirty="0" err="1" smtClean="0">
                  <a:solidFill>
                    <a:schemeClr val="bg1"/>
                  </a:solidFill>
                </a:rPr>
                <a:t>Дарендорф</a:t>
              </a:r>
              <a:endParaRPr lang="ru-RU" sz="1200" dirty="0" smtClean="0">
                <a:solidFill>
                  <a:schemeClr val="bg1"/>
                </a:solidFill>
              </a:endParaRPr>
            </a:p>
            <a:p>
              <a:r>
                <a:rPr lang="ru-RU" sz="1200" dirty="0" smtClean="0">
                  <a:solidFill>
                    <a:schemeClr val="bg1"/>
                  </a:solidFill>
                </a:rPr>
                <a:t>1929–2009 гг.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26831" y="3182074"/>
            <a:ext cx="2517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Классифицировал социальные конфликты.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438" y="914400"/>
            <a:ext cx="2173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+mj-lt"/>
              </a:rPr>
              <a:t>Вертикальные</a:t>
            </a:r>
            <a:endParaRPr lang="ru-RU" sz="14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2138" y="1692321"/>
            <a:ext cx="21605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+mj-lt"/>
              </a:rPr>
              <a:t>Горизонтальные</a:t>
            </a:r>
            <a:endParaRPr lang="ru-RU" sz="14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9438" y="304355"/>
            <a:ext cx="5125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rgbClr val="00A698"/>
                </a:solidFill>
                <a:latin typeface="+mj-lt"/>
              </a:rPr>
              <a:t>По </a:t>
            </a:r>
            <a:r>
              <a:rPr lang="ru-RU" sz="1800" dirty="0" smtClean="0">
                <a:solidFill>
                  <a:srgbClr val="00A698"/>
                </a:solidFill>
                <a:latin typeface="+mj-lt"/>
              </a:rPr>
              <a:t>направленности взаимодействия</a:t>
            </a:r>
            <a:endParaRPr lang="ru-RU" sz="1800" dirty="0">
              <a:solidFill>
                <a:srgbClr val="00A698"/>
              </a:solidFill>
              <a:latin typeface="+mj-lt"/>
            </a:endParaRPr>
          </a:p>
        </p:txBody>
      </p:sp>
      <p:cxnSp>
        <p:nvCxnSpPr>
          <p:cNvPr id="21" name="Соединительная линия уступом 20"/>
          <p:cNvCxnSpPr/>
          <p:nvPr/>
        </p:nvCxnSpPr>
        <p:spPr>
          <a:xfrm rot="16200000" flipH="1">
            <a:off x="86496" y="1340568"/>
            <a:ext cx="777920" cy="233364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92139" y="2481353"/>
            <a:ext cx="18081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+mj-lt"/>
              </a:rPr>
              <a:t>Смешанные</a:t>
            </a:r>
            <a:endParaRPr lang="ru-RU" sz="1400" dirty="0">
              <a:latin typeface="+mj-lt"/>
            </a:endParaRPr>
          </a:p>
        </p:txBody>
      </p:sp>
      <p:cxnSp>
        <p:nvCxnSpPr>
          <p:cNvPr id="26" name="Соединительная линия уступом 25"/>
          <p:cNvCxnSpPr>
            <a:endCxn id="25" idx="1"/>
          </p:cNvCxnSpPr>
          <p:nvPr/>
        </p:nvCxnSpPr>
        <p:spPr>
          <a:xfrm rot="16200000" flipH="1">
            <a:off x="71415" y="2114518"/>
            <a:ext cx="808082" cy="233366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668337" y="1266943"/>
            <a:ext cx="5164137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Между людьми, занимающими неравное социальное положение.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73100" y="2044321"/>
            <a:ext cx="516413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Между людьми, не находящимися в подчинении друг у друга.</a:t>
            </a:r>
            <a:endParaRPr lang="ru-RU" sz="1200" dirty="0">
              <a:ea typeface="Meiryo" pitchFamily="34" charset="-128"/>
            </a:endParaRPr>
          </a:p>
        </p:txBody>
      </p:sp>
      <p:cxnSp>
        <p:nvCxnSpPr>
          <p:cNvPr id="24" name="Соединительная линия уступом 23"/>
          <p:cNvCxnSpPr>
            <a:stCxn id="14" idx="1"/>
            <a:endCxn id="7" idx="1"/>
          </p:cNvCxnSpPr>
          <p:nvPr/>
        </p:nvCxnSpPr>
        <p:spPr>
          <a:xfrm rot="10800000" flipV="1">
            <a:off x="579438" y="489021"/>
            <a:ext cx="12700" cy="579268"/>
          </a:xfrm>
          <a:prstGeom prst="bentConnector3">
            <a:avLst>
              <a:gd name="adj1" fmla="val 1839559"/>
            </a:avLst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-16665" y="3173383"/>
            <a:ext cx="3328190" cy="1157918"/>
          </a:xfrm>
          <a:prstGeom prst="rect">
            <a:avLst/>
          </a:prstGeom>
          <a:solidFill>
            <a:srgbClr val="00A698"/>
          </a:solidFill>
        </p:spPr>
        <p:txBody>
          <a:bodyPr wrap="square" lIns="360000" tIns="360000" rIns="360000" bIns="36000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70–80 % всех конфликтов – вертикальные и смешанные.</a:t>
            </a:r>
            <a:endParaRPr lang="ru-RU" sz="1400" dirty="0">
              <a:solidFill>
                <a:schemeClr val="bg1"/>
              </a:solidFill>
              <a:ea typeface="Meiryo" pitchFamily="34" charset="-128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920" y="2737422"/>
            <a:ext cx="2029841" cy="2029841"/>
          </a:xfrm>
          <a:prstGeom prst="ellipse">
            <a:avLst/>
          </a:prstGeom>
          <a:ln>
            <a:solidFill>
              <a:srgbClr val="00A698"/>
            </a:solidFill>
          </a:ln>
        </p:spPr>
      </p:pic>
    </p:spTree>
    <p:extLst>
      <p:ext uri="{BB962C8B-B14F-4D97-AF65-F5344CB8AC3E}">
        <p14:creationId xmlns:p14="http://schemas.microsoft.com/office/powerpoint/2010/main" val="4092938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6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4" grpId="0"/>
      <p:bldP spid="25" grpId="0"/>
      <p:bldP spid="32" grpId="0"/>
      <p:bldP spid="36" grpId="0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227763" y="0"/>
            <a:ext cx="2916236" cy="5143500"/>
            <a:chOff x="6227763" y="0"/>
            <a:chExt cx="2916236" cy="514350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6227763" y="0"/>
              <a:ext cx="2916236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39" r="5879"/>
            <a:stretch/>
          </p:blipFill>
          <p:spPr>
            <a:xfrm>
              <a:off x="6739847" y="392681"/>
              <a:ext cx="2401893" cy="194415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739847" y="2497480"/>
              <a:ext cx="202415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200" dirty="0" smtClean="0">
                  <a:solidFill>
                    <a:schemeClr val="bg1"/>
                  </a:solidFill>
                </a:rPr>
                <a:t>Ральф </a:t>
              </a:r>
              <a:r>
                <a:rPr lang="ru-RU" sz="1200" dirty="0" err="1" smtClean="0">
                  <a:solidFill>
                    <a:schemeClr val="bg1"/>
                  </a:solidFill>
                </a:rPr>
                <a:t>Дарендорф</a:t>
              </a:r>
              <a:endParaRPr lang="ru-RU" sz="1200" dirty="0" smtClean="0">
                <a:solidFill>
                  <a:schemeClr val="bg1"/>
                </a:solidFill>
              </a:endParaRPr>
            </a:p>
            <a:p>
              <a:r>
                <a:rPr lang="ru-RU" sz="1200" dirty="0" smtClean="0">
                  <a:solidFill>
                    <a:schemeClr val="bg1"/>
                  </a:solidFill>
                </a:rPr>
                <a:t>1929–2009 гг.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26831" y="3182074"/>
            <a:ext cx="2517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Классифицировал социальные конфликты.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438" y="914400"/>
            <a:ext cx="21440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+mj-lt"/>
              </a:rPr>
              <a:t>Кратковременные</a:t>
            </a:r>
            <a:endParaRPr lang="ru-RU" sz="14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2138" y="1692321"/>
            <a:ext cx="1738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+mj-lt"/>
              </a:rPr>
              <a:t>Затяжные</a:t>
            </a:r>
            <a:endParaRPr lang="ru-RU" sz="14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9438" y="304355"/>
            <a:ext cx="5125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rgbClr val="00A698"/>
                </a:solidFill>
                <a:latin typeface="+mj-lt"/>
              </a:rPr>
              <a:t>По </a:t>
            </a:r>
            <a:r>
              <a:rPr lang="ru-RU" sz="1800" dirty="0" smtClean="0">
                <a:solidFill>
                  <a:srgbClr val="00A698"/>
                </a:solidFill>
                <a:latin typeface="+mj-lt"/>
              </a:rPr>
              <a:t>длительности протекания</a:t>
            </a:r>
            <a:endParaRPr lang="ru-RU" sz="1800" dirty="0">
              <a:solidFill>
                <a:srgbClr val="00A698"/>
              </a:solidFill>
              <a:latin typeface="+mj-lt"/>
            </a:endParaRPr>
          </a:p>
        </p:txBody>
      </p:sp>
      <p:cxnSp>
        <p:nvCxnSpPr>
          <p:cNvPr id="21" name="Соединительная линия уступом 20"/>
          <p:cNvCxnSpPr>
            <a:endCxn id="9" idx="1"/>
          </p:cNvCxnSpPr>
          <p:nvPr/>
        </p:nvCxnSpPr>
        <p:spPr>
          <a:xfrm rot="16200000" flipH="1">
            <a:off x="86496" y="1340567"/>
            <a:ext cx="777921" cy="233363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668337" y="1266942"/>
            <a:ext cx="5164137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Взаимное непонимание или ошибки сторон быстро осознаются.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73100" y="2044321"/>
            <a:ext cx="5164138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Связаны с глубиной противоречий, объективными трудностями разрешения, глубокими нравственно-психологическими травмами.</a:t>
            </a:r>
            <a:endParaRPr lang="ru-RU" sz="1200" dirty="0">
              <a:ea typeface="Meiryo" pitchFamily="34" charset="-128"/>
            </a:endParaRPr>
          </a:p>
        </p:txBody>
      </p:sp>
      <p:cxnSp>
        <p:nvCxnSpPr>
          <p:cNvPr id="24" name="Соединительная линия уступом 23"/>
          <p:cNvCxnSpPr>
            <a:stCxn id="14" idx="1"/>
            <a:endCxn id="7" idx="1"/>
          </p:cNvCxnSpPr>
          <p:nvPr/>
        </p:nvCxnSpPr>
        <p:spPr>
          <a:xfrm rot="10800000" flipV="1">
            <a:off x="579438" y="489021"/>
            <a:ext cx="12700" cy="579268"/>
          </a:xfrm>
          <a:prstGeom prst="bentConnector3">
            <a:avLst>
              <a:gd name="adj1" fmla="val 1837606"/>
            </a:avLst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61"/>
          <a:stretch/>
        </p:blipFill>
        <p:spPr>
          <a:xfrm>
            <a:off x="358774" y="2743200"/>
            <a:ext cx="2592389" cy="24003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7" r="11796"/>
          <a:stretch/>
        </p:blipFill>
        <p:spPr>
          <a:xfrm>
            <a:off x="3311525" y="2743200"/>
            <a:ext cx="2531790" cy="24003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1" r="15049"/>
          <a:stretch/>
        </p:blipFill>
        <p:spPr>
          <a:xfrm>
            <a:off x="3311526" y="2725173"/>
            <a:ext cx="2531790" cy="241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8746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4" grpId="0"/>
      <p:bldP spid="32" grpId="0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227763" y="0"/>
            <a:ext cx="2916236" cy="5143500"/>
            <a:chOff x="6227763" y="0"/>
            <a:chExt cx="2916236" cy="514350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6227763" y="0"/>
              <a:ext cx="2916236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39" r="5879"/>
            <a:stretch/>
          </p:blipFill>
          <p:spPr>
            <a:xfrm>
              <a:off x="6739847" y="392681"/>
              <a:ext cx="2401893" cy="194415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739847" y="2497480"/>
              <a:ext cx="202415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200" dirty="0" smtClean="0">
                  <a:solidFill>
                    <a:schemeClr val="bg1"/>
                  </a:solidFill>
                </a:rPr>
                <a:t>Ральф </a:t>
              </a:r>
              <a:r>
                <a:rPr lang="ru-RU" sz="1200" dirty="0" err="1" smtClean="0">
                  <a:solidFill>
                    <a:schemeClr val="bg1"/>
                  </a:solidFill>
                </a:rPr>
                <a:t>Дарендорф</a:t>
              </a:r>
              <a:endParaRPr lang="ru-RU" sz="1200" dirty="0" smtClean="0">
                <a:solidFill>
                  <a:schemeClr val="bg1"/>
                </a:solidFill>
              </a:endParaRPr>
            </a:p>
            <a:p>
              <a:r>
                <a:rPr lang="ru-RU" sz="1200" dirty="0" smtClean="0">
                  <a:solidFill>
                    <a:schemeClr val="bg1"/>
                  </a:solidFill>
                </a:rPr>
                <a:t>1929–2009 гг.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26831" y="3182074"/>
            <a:ext cx="2517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Классифицировал социальные конфликты.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438" y="875226"/>
            <a:ext cx="21440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+mj-lt"/>
              </a:rPr>
              <a:t>Насильственные</a:t>
            </a:r>
            <a:endParaRPr lang="ru-RU" sz="14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2138" y="1297721"/>
            <a:ext cx="21313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+mj-lt"/>
              </a:rPr>
              <a:t>Ненасильственные</a:t>
            </a:r>
            <a:endParaRPr lang="ru-RU" sz="14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9438" y="304355"/>
            <a:ext cx="5125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rgbClr val="00A698"/>
                </a:solidFill>
                <a:latin typeface="+mj-lt"/>
              </a:rPr>
              <a:t>По </a:t>
            </a:r>
            <a:r>
              <a:rPr lang="ru-RU" sz="1800" dirty="0" smtClean="0">
                <a:solidFill>
                  <a:srgbClr val="00A698"/>
                </a:solidFill>
                <a:latin typeface="+mj-lt"/>
              </a:rPr>
              <a:t>используемым средствам</a:t>
            </a:r>
            <a:endParaRPr lang="ru-RU" sz="1800" dirty="0">
              <a:solidFill>
                <a:srgbClr val="00A698"/>
              </a:solidFill>
              <a:latin typeface="+mj-lt"/>
            </a:endParaRPr>
          </a:p>
        </p:txBody>
      </p:sp>
      <p:cxnSp>
        <p:nvCxnSpPr>
          <p:cNvPr id="21" name="Соединительная линия уступом 20"/>
          <p:cNvCxnSpPr>
            <a:endCxn id="9" idx="1"/>
          </p:cNvCxnSpPr>
          <p:nvPr/>
        </p:nvCxnSpPr>
        <p:spPr>
          <a:xfrm rot="16200000" flipH="1">
            <a:off x="264211" y="1123682"/>
            <a:ext cx="422493" cy="233361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оединительная линия уступом 23"/>
          <p:cNvCxnSpPr>
            <a:stCxn id="14" idx="1"/>
            <a:endCxn id="7" idx="1"/>
          </p:cNvCxnSpPr>
          <p:nvPr/>
        </p:nvCxnSpPr>
        <p:spPr>
          <a:xfrm rot="10800000" flipV="1">
            <a:off x="579438" y="489021"/>
            <a:ext cx="12700" cy="540094"/>
          </a:xfrm>
          <a:prstGeom prst="bentConnector3">
            <a:avLst>
              <a:gd name="adj1" fmla="val 1818756"/>
            </a:avLst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50181" y="2410286"/>
            <a:ext cx="21440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+mj-lt"/>
              </a:rPr>
              <a:t>Преднамеренные </a:t>
            </a:r>
            <a:endParaRPr lang="ru-RU" sz="1400" dirty="0"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62881" y="2832781"/>
            <a:ext cx="21313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+mj-lt"/>
              </a:rPr>
              <a:t>Спонтанные</a:t>
            </a:r>
            <a:endParaRPr lang="ru-RU" sz="1400" dirty="0">
              <a:latin typeface="+mj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50181" y="1839415"/>
            <a:ext cx="5125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rgbClr val="00A698"/>
                </a:solidFill>
                <a:latin typeface="+mj-lt"/>
              </a:rPr>
              <a:t>По </a:t>
            </a:r>
            <a:r>
              <a:rPr lang="ru-RU" sz="1800" dirty="0" smtClean="0">
                <a:solidFill>
                  <a:srgbClr val="00A698"/>
                </a:solidFill>
                <a:latin typeface="+mj-lt"/>
              </a:rPr>
              <a:t>характеру развития</a:t>
            </a:r>
            <a:endParaRPr lang="ru-RU" sz="1800" dirty="0">
              <a:solidFill>
                <a:srgbClr val="00A698"/>
              </a:solidFill>
              <a:latin typeface="+mj-lt"/>
            </a:endParaRPr>
          </a:p>
        </p:txBody>
      </p:sp>
      <p:cxnSp>
        <p:nvCxnSpPr>
          <p:cNvPr id="30" name="Соединительная линия уступом 29"/>
          <p:cNvCxnSpPr>
            <a:endCxn id="28" idx="1"/>
          </p:cNvCxnSpPr>
          <p:nvPr/>
        </p:nvCxnSpPr>
        <p:spPr>
          <a:xfrm rot="16200000" flipH="1">
            <a:off x="634954" y="2658742"/>
            <a:ext cx="422493" cy="233361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оединительная линия уступом 30"/>
          <p:cNvCxnSpPr>
            <a:stCxn id="29" idx="1"/>
            <a:endCxn id="27" idx="1"/>
          </p:cNvCxnSpPr>
          <p:nvPr/>
        </p:nvCxnSpPr>
        <p:spPr>
          <a:xfrm rot="10800000" flipV="1">
            <a:off x="950181" y="2024081"/>
            <a:ext cx="12700" cy="540094"/>
          </a:xfrm>
          <a:prstGeom prst="bentConnector3">
            <a:avLst>
              <a:gd name="adj1" fmla="val 1837496"/>
            </a:avLst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614263" y="3945346"/>
            <a:ext cx="21440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+mj-lt"/>
              </a:rPr>
              <a:t>Рациональные</a:t>
            </a:r>
            <a:endParaRPr lang="ru-RU" sz="1400" dirty="0"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626963" y="4367841"/>
            <a:ext cx="21313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+mj-lt"/>
              </a:rPr>
              <a:t>Эмоциональные</a:t>
            </a:r>
            <a:endParaRPr lang="ru-RU" sz="1400" dirty="0">
              <a:latin typeface="+mj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614263" y="3374475"/>
            <a:ext cx="4090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rgbClr val="00A698"/>
                </a:solidFill>
                <a:latin typeface="+mj-lt"/>
              </a:rPr>
              <a:t>По </a:t>
            </a:r>
            <a:r>
              <a:rPr lang="ru-RU" sz="1800" dirty="0" smtClean="0">
                <a:solidFill>
                  <a:srgbClr val="00A698"/>
                </a:solidFill>
                <a:latin typeface="+mj-lt"/>
              </a:rPr>
              <a:t>внутреннему содержанию</a:t>
            </a:r>
            <a:endParaRPr lang="ru-RU" sz="1800" dirty="0">
              <a:solidFill>
                <a:srgbClr val="00A698"/>
              </a:solidFill>
              <a:latin typeface="+mj-lt"/>
            </a:endParaRPr>
          </a:p>
        </p:txBody>
      </p:sp>
      <p:cxnSp>
        <p:nvCxnSpPr>
          <p:cNvPr id="37" name="Соединительная линия уступом 36"/>
          <p:cNvCxnSpPr>
            <a:endCxn id="34" idx="1"/>
          </p:cNvCxnSpPr>
          <p:nvPr/>
        </p:nvCxnSpPr>
        <p:spPr>
          <a:xfrm rot="16200000" flipH="1">
            <a:off x="1299036" y="4193802"/>
            <a:ext cx="422493" cy="233361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Соединительная линия уступом 37"/>
          <p:cNvCxnSpPr>
            <a:stCxn id="35" idx="1"/>
            <a:endCxn id="33" idx="1"/>
          </p:cNvCxnSpPr>
          <p:nvPr/>
        </p:nvCxnSpPr>
        <p:spPr>
          <a:xfrm rot="10800000" flipV="1">
            <a:off x="1614263" y="3559141"/>
            <a:ext cx="12700" cy="540094"/>
          </a:xfrm>
          <a:prstGeom prst="bentConnector3">
            <a:avLst>
              <a:gd name="adj1" fmla="val 1837504"/>
            </a:avLst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30900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25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75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75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5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4" grpId="0"/>
      <p:bldP spid="27" grpId="0"/>
      <p:bldP spid="28" grpId="0"/>
      <p:bldP spid="29" grpId="0"/>
      <p:bldP spid="33" grpId="0"/>
      <p:bldP spid="34" grpId="0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227763" y="0"/>
            <a:ext cx="2916236" cy="5143500"/>
            <a:chOff x="6227763" y="0"/>
            <a:chExt cx="2916236" cy="514350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6227763" y="0"/>
              <a:ext cx="2916236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39" r="5879"/>
            <a:stretch/>
          </p:blipFill>
          <p:spPr>
            <a:xfrm>
              <a:off x="6739847" y="392681"/>
              <a:ext cx="2401893" cy="194415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739847" y="2497480"/>
              <a:ext cx="202415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200" dirty="0" smtClean="0">
                  <a:solidFill>
                    <a:schemeClr val="bg1"/>
                  </a:solidFill>
                </a:rPr>
                <a:t>Ральф </a:t>
              </a:r>
              <a:r>
                <a:rPr lang="ru-RU" sz="1200" dirty="0" err="1" smtClean="0">
                  <a:solidFill>
                    <a:schemeClr val="bg1"/>
                  </a:solidFill>
                </a:rPr>
                <a:t>Дарендорф</a:t>
              </a:r>
              <a:endParaRPr lang="ru-RU" sz="1200" dirty="0" smtClean="0">
                <a:solidFill>
                  <a:schemeClr val="bg1"/>
                </a:solidFill>
              </a:endParaRPr>
            </a:p>
            <a:p>
              <a:r>
                <a:rPr lang="ru-RU" sz="1200" dirty="0" smtClean="0">
                  <a:solidFill>
                    <a:schemeClr val="bg1"/>
                  </a:solidFill>
                </a:rPr>
                <a:t>1929–2009 гг.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26831" y="3182074"/>
            <a:ext cx="2517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Классифицировал социальные конфликты.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438" y="914400"/>
            <a:ext cx="3813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+mj-lt"/>
              </a:rPr>
              <a:t>Личные</a:t>
            </a:r>
            <a:endParaRPr lang="ru-RU" sz="14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9438" y="304355"/>
            <a:ext cx="5125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rgbClr val="00A698"/>
                </a:solidFill>
                <a:latin typeface="+mj-lt"/>
              </a:rPr>
              <a:t>По </a:t>
            </a:r>
            <a:r>
              <a:rPr lang="ru-RU" sz="1800" dirty="0" smtClean="0">
                <a:solidFill>
                  <a:srgbClr val="00A698"/>
                </a:solidFill>
                <a:latin typeface="+mj-lt"/>
              </a:rPr>
              <a:t>объёму</a:t>
            </a:r>
            <a:endParaRPr lang="ru-RU" sz="1800" dirty="0">
              <a:solidFill>
                <a:srgbClr val="00A698"/>
              </a:solidFill>
              <a:latin typeface="+mj-lt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68338" y="1266943"/>
            <a:ext cx="408305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Например, между родителями и детьми.</a:t>
            </a:r>
            <a:endParaRPr lang="ru-RU" sz="1200" dirty="0">
              <a:ea typeface="Meiryo" pitchFamily="34" charset="-128"/>
            </a:endParaRPr>
          </a:p>
        </p:txBody>
      </p:sp>
      <p:cxnSp>
        <p:nvCxnSpPr>
          <p:cNvPr id="24" name="Соединительная линия уступом 23"/>
          <p:cNvCxnSpPr>
            <a:stCxn id="14" idx="1"/>
            <a:endCxn id="7" idx="1"/>
          </p:cNvCxnSpPr>
          <p:nvPr/>
        </p:nvCxnSpPr>
        <p:spPr>
          <a:xfrm rot="10800000" flipV="1">
            <a:off x="579438" y="489021"/>
            <a:ext cx="12700" cy="579268"/>
          </a:xfrm>
          <a:prstGeom prst="bentConnector3">
            <a:avLst>
              <a:gd name="adj1" fmla="val 1838504"/>
            </a:avLst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87436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11526" y="3276583"/>
            <a:ext cx="4033838" cy="3693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 smtClean="0">
                <a:solidFill>
                  <a:srgbClr val="00A698"/>
                </a:solidFill>
              </a:rPr>
              <a:t>Льюис Альфред </a:t>
            </a:r>
            <a:r>
              <a:rPr lang="ru-RU" sz="1200" dirty="0" err="1" smtClean="0">
                <a:solidFill>
                  <a:srgbClr val="00A698"/>
                </a:solidFill>
              </a:rPr>
              <a:t>Козер</a:t>
            </a:r>
            <a:endParaRPr lang="ru-RU" sz="1200" dirty="0" smtClean="0">
              <a:solidFill>
                <a:srgbClr val="00A698"/>
              </a:solidFill>
            </a:endParaRPr>
          </a:p>
          <a:p>
            <a:r>
              <a:rPr lang="ru-RU" sz="1200" dirty="0" smtClean="0">
                <a:solidFill>
                  <a:srgbClr val="333333"/>
                </a:solidFill>
              </a:rPr>
              <a:t>1913–2003 гг.</a:t>
            </a:r>
            <a:endParaRPr lang="ru-RU" sz="1200" dirty="0">
              <a:solidFill>
                <a:srgbClr val="333333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11526" y="1773811"/>
            <a:ext cx="5473699" cy="1231106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r>
              <a:rPr lang="ru-RU" sz="16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«Конфликт – один из видов социального </a:t>
            </a:r>
            <a:r>
              <a:rPr lang="ru-RU" sz="1600" dirty="0" err="1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взаимо</a:t>
            </a:r>
            <a:r>
              <a:rPr lang="ru-RU" sz="16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-</a:t>
            </a:r>
          </a:p>
          <a:p>
            <a:r>
              <a:rPr lang="ru-RU" sz="16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действия. Его характеризует острая борьба за </a:t>
            </a:r>
          </a:p>
          <a:p>
            <a:r>
              <a:rPr lang="ru-RU" sz="16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ценности и притязания на статус, власть и </a:t>
            </a:r>
          </a:p>
          <a:p>
            <a:r>
              <a:rPr lang="ru-RU" sz="16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ресурсы, в ходе которой оппоненты нейтрализуют, </a:t>
            </a:r>
          </a:p>
          <a:p>
            <a:r>
              <a:rPr lang="ru-RU" sz="16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наносят ущерб или устраняют своих соперников».</a:t>
            </a:r>
            <a:endParaRPr lang="ru-RU" sz="16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8675"/>
            <a:ext cx="224790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49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8577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227763" y="0"/>
            <a:ext cx="2916236" cy="5143500"/>
            <a:chOff x="6227763" y="0"/>
            <a:chExt cx="2916236" cy="514350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6227763" y="0"/>
              <a:ext cx="2916236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39" r="5879"/>
            <a:stretch/>
          </p:blipFill>
          <p:spPr>
            <a:xfrm>
              <a:off x="6739847" y="392681"/>
              <a:ext cx="2401893" cy="194415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739847" y="2497480"/>
              <a:ext cx="202415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200" dirty="0" smtClean="0">
                  <a:solidFill>
                    <a:schemeClr val="bg1"/>
                  </a:solidFill>
                </a:rPr>
                <a:t>Ральф </a:t>
              </a:r>
              <a:r>
                <a:rPr lang="ru-RU" sz="1200" dirty="0" err="1" smtClean="0">
                  <a:solidFill>
                    <a:schemeClr val="bg1"/>
                  </a:solidFill>
                </a:rPr>
                <a:t>Дарендорф</a:t>
              </a:r>
              <a:endParaRPr lang="ru-RU" sz="1200" dirty="0" smtClean="0">
                <a:solidFill>
                  <a:schemeClr val="bg1"/>
                </a:solidFill>
              </a:endParaRPr>
            </a:p>
            <a:p>
              <a:r>
                <a:rPr lang="ru-RU" sz="1200" dirty="0" smtClean="0">
                  <a:solidFill>
                    <a:schemeClr val="bg1"/>
                  </a:solidFill>
                </a:rPr>
                <a:t>1929–2009 гг.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26831" y="3182074"/>
            <a:ext cx="2517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Классифицировал социальные конфликты.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438" y="914400"/>
            <a:ext cx="3813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+mj-lt"/>
              </a:rPr>
              <a:t>Личные</a:t>
            </a:r>
            <a:endParaRPr lang="ru-RU" sz="14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2138" y="1692321"/>
            <a:ext cx="34274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+mj-lt"/>
              </a:rPr>
              <a:t>Групповые</a:t>
            </a:r>
            <a:endParaRPr lang="ru-RU" sz="14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9438" y="304355"/>
            <a:ext cx="5125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rgbClr val="00A698"/>
                </a:solidFill>
                <a:latin typeface="+mj-lt"/>
              </a:rPr>
              <a:t>По </a:t>
            </a:r>
            <a:r>
              <a:rPr lang="ru-RU" sz="1800" dirty="0" smtClean="0">
                <a:solidFill>
                  <a:srgbClr val="00A698"/>
                </a:solidFill>
                <a:latin typeface="+mj-lt"/>
              </a:rPr>
              <a:t>объёму</a:t>
            </a:r>
            <a:endParaRPr lang="ru-RU" sz="1800" dirty="0">
              <a:solidFill>
                <a:srgbClr val="00A698"/>
              </a:solidFill>
              <a:latin typeface="+mj-lt"/>
            </a:endParaRPr>
          </a:p>
        </p:txBody>
      </p:sp>
      <p:cxnSp>
        <p:nvCxnSpPr>
          <p:cNvPr id="21" name="Соединительная линия уступом 20"/>
          <p:cNvCxnSpPr>
            <a:endCxn id="9" idx="1"/>
          </p:cNvCxnSpPr>
          <p:nvPr/>
        </p:nvCxnSpPr>
        <p:spPr>
          <a:xfrm rot="16200000" flipH="1">
            <a:off x="86497" y="1340568"/>
            <a:ext cx="777919" cy="233364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668338" y="1266943"/>
            <a:ext cx="408305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Например, между родителями и детьми.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73100" y="2044321"/>
            <a:ext cx="516413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Например, трудовой коллективный спор.</a:t>
            </a:r>
            <a:endParaRPr lang="ru-RU" sz="1200" dirty="0">
              <a:ea typeface="Meiryo" pitchFamily="34" charset="-128"/>
            </a:endParaRPr>
          </a:p>
        </p:txBody>
      </p:sp>
      <p:cxnSp>
        <p:nvCxnSpPr>
          <p:cNvPr id="24" name="Соединительная линия уступом 23"/>
          <p:cNvCxnSpPr>
            <a:stCxn id="14" idx="1"/>
            <a:endCxn id="7" idx="1"/>
          </p:cNvCxnSpPr>
          <p:nvPr/>
        </p:nvCxnSpPr>
        <p:spPr>
          <a:xfrm rot="10800000" flipV="1">
            <a:off x="579438" y="489021"/>
            <a:ext cx="12700" cy="579268"/>
          </a:xfrm>
          <a:prstGeom prst="bentConnector3">
            <a:avLst>
              <a:gd name="adj1" fmla="val 1838504"/>
            </a:avLst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20032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4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457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227763" y="0"/>
            <a:ext cx="2916236" cy="5143500"/>
            <a:chOff x="6227763" y="0"/>
            <a:chExt cx="2916236" cy="514350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6227763" y="0"/>
              <a:ext cx="2916236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39" r="5879"/>
            <a:stretch/>
          </p:blipFill>
          <p:spPr>
            <a:xfrm>
              <a:off x="6739847" y="392681"/>
              <a:ext cx="2401893" cy="194415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739847" y="2497480"/>
              <a:ext cx="202415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200" dirty="0" smtClean="0">
                  <a:solidFill>
                    <a:schemeClr val="bg1"/>
                  </a:solidFill>
                </a:rPr>
                <a:t>Ральф </a:t>
              </a:r>
              <a:r>
                <a:rPr lang="ru-RU" sz="1200" dirty="0" err="1" smtClean="0">
                  <a:solidFill>
                    <a:schemeClr val="bg1"/>
                  </a:solidFill>
                </a:rPr>
                <a:t>Дарендорф</a:t>
              </a:r>
              <a:endParaRPr lang="ru-RU" sz="1200" dirty="0" smtClean="0">
                <a:solidFill>
                  <a:schemeClr val="bg1"/>
                </a:solidFill>
              </a:endParaRPr>
            </a:p>
            <a:p>
              <a:r>
                <a:rPr lang="ru-RU" sz="1200" dirty="0" smtClean="0">
                  <a:solidFill>
                    <a:schemeClr val="bg1"/>
                  </a:solidFill>
                </a:rPr>
                <a:t>1929–2009 гг.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26831" y="3182074"/>
            <a:ext cx="2517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Классифицировал социальные конфликты.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438" y="914400"/>
            <a:ext cx="3813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+mj-lt"/>
              </a:rPr>
              <a:t>Личные</a:t>
            </a:r>
            <a:endParaRPr lang="ru-RU" sz="14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2138" y="1692321"/>
            <a:ext cx="34274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+mj-lt"/>
              </a:rPr>
              <a:t>Групповые</a:t>
            </a:r>
            <a:endParaRPr lang="ru-RU" sz="14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9438" y="304355"/>
            <a:ext cx="5125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rgbClr val="00A698"/>
                </a:solidFill>
                <a:latin typeface="+mj-lt"/>
              </a:rPr>
              <a:t>По </a:t>
            </a:r>
            <a:r>
              <a:rPr lang="ru-RU" sz="1800" dirty="0" smtClean="0">
                <a:solidFill>
                  <a:srgbClr val="00A698"/>
                </a:solidFill>
                <a:latin typeface="+mj-lt"/>
              </a:rPr>
              <a:t>объёму</a:t>
            </a:r>
            <a:endParaRPr lang="ru-RU" sz="1800" dirty="0">
              <a:solidFill>
                <a:srgbClr val="00A698"/>
              </a:solidFill>
              <a:latin typeface="+mj-lt"/>
            </a:endParaRPr>
          </a:p>
        </p:txBody>
      </p:sp>
      <p:cxnSp>
        <p:nvCxnSpPr>
          <p:cNvPr id="21" name="Соединительная линия уступом 20"/>
          <p:cNvCxnSpPr>
            <a:endCxn id="9" idx="1"/>
          </p:cNvCxnSpPr>
          <p:nvPr/>
        </p:nvCxnSpPr>
        <p:spPr>
          <a:xfrm rot="16200000" flipH="1">
            <a:off x="86497" y="1340568"/>
            <a:ext cx="777919" cy="233364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92138" y="2481353"/>
            <a:ext cx="5240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+mj-lt"/>
              </a:rPr>
              <a:t>Локальные</a:t>
            </a:r>
            <a:endParaRPr lang="ru-RU" sz="1400" dirty="0">
              <a:latin typeface="+mj-lt"/>
            </a:endParaRPr>
          </a:p>
        </p:txBody>
      </p:sp>
      <p:cxnSp>
        <p:nvCxnSpPr>
          <p:cNvPr id="26" name="Соединительная линия уступом 25"/>
          <p:cNvCxnSpPr>
            <a:endCxn id="25" idx="1"/>
          </p:cNvCxnSpPr>
          <p:nvPr/>
        </p:nvCxnSpPr>
        <p:spPr>
          <a:xfrm rot="16200000" flipH="1">
            <a:off x="71415" y="2114519"/>
            <a:ext cx="808082" cy="233363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668338" y="1266943"/>
            <a:ext cx="408305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Например, между родителями и детьми.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68337" y="2834235"/>
            <a:ext cx="516413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Например, действия сепаратистов в том или ином государстве.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73100" y="2044321"/>
            <a:ext cx="516413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Например, трудовой коллективный спор.</a:t>
            </a:r>
            <a:endParaRPr lang="ru-RU" sz="1200" dirty="0">
              <a:ea typeface="Meiryo" pitchFamily="34" charset="-128"/>
            </a:endParaRPr>
          </a:p>
        </p:txBody>
      </p:sp>
      <p:cxnSp>
        <p:nvCxnSpPr>
          <p:cNvPr id="24" name="Соединительная линия уступом 23"/>
          <p:cNvCxnSpPr>
            <a:stCxn id="14" idx="1"/>
            <a:endCxn id="7" idx="1"/>
          </p:cNvCxnSpPr>
          <p:nvPr/>
        </p:nvCxnSpPr>
        <p:spPr>
          <a:xfrm rot="10800000" flipV="1">
            <a:off x="579438" y="489021"/>
            <a:ext cx="12700" cy="579268"/>
          </a:xfrm>
          <a:prstGeom prst="bentConnector3">
            <a:avLst>
              <a:gd name="adj1" fmla="val 1838504"/>
            </a:avLst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61156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775" y="4512376"/>
            <a:ext cx="4914683" cy="30008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Демонстрация в поддержку независимости Каталонии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98799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227763" y="0"/>
            <a:ext cx="2916236" cy="5143500"/>
            <a:chOff x="6227763" y="0"/>
            <a:chExt cx="2916236" cy="514350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6227763" y="0"/>
              <a:ext cx="2916236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39" r="5879"/>
            <a:stretch/>
          </p:blipFill>
          <p:spPr>
            <a:xfrm>
              <a:off x="6739847" y="392681"/>
              <a:ext cx="2401893" cy="194415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739847" y="2497480"/>
              <a:ext cx="202415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200" dirty="0" smtClean="0">
                  <a:solidFill>
                    <a:schemeClr val="bg1"/>
                  </a:solidFill>
                </a:rPr>
                <a:t>Ральф </a:t>
              </a:r>
              <a:r>
                <a:rPr lang="ru-RU" sz="1200" dirty="0" err="1" smtClean="0">
                  <a:solidFill>
                    <a:schemeClr val="bg1"/>
                  </a:solidFill>
                </a:rPr>
                <a:t>Дарендорф</a:t>
              </a:r>
              <a:endParaRPr lang="ru-RU" sz="1200" dirty="0" smtClean="0">
                <a:solidFill>
                  <a:schemeClr val="bg1"/>
                </a:solidFill>
              </a:endParaRPr>
            </a:p>
            <a:p>
              <a:r>
                <a:rPr lang="ru-RU" sz="1200" dirty="0" smtClean="0">
                  <a:solidFill>
                    <a:schemeClr val="bg1"/>
                  </a:solidFill>
                </a:rPr>
                <a:t>1929–2009 гг.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26831" y="3182074"/>
            <a:ext cx="2517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Классифицировал социальные конфликты.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438" y="914400"/>
            <a:ext cx="3813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+mj-lt"/>
              </a:rPr>
              <a:t>Личные</a:t>
            </a:r>
            <a:endParaRPr lang="ru-RU" sz="14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2138" y="1692321"/>
            <a:ext cx="34274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+mj-lt"/>
              </a:rPr>
              <a:t>Групповые</a:t>
            </a:r>
            <a:endParaRPr lang="ru-RU" sz="14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9438" y="304355"/>
            <a:ext cx="5125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rgbClr val="00A698"/>
                </a:solidFill>
                <a:latin typeface="+mj-lt"/>
              </a:rPr>
              <a:t>По </a:t>
            </a:r>
            <a:r>
              <a:rPr lang="ru-RU" sz="1800" dirty="0" smtClean="0">
                <a:solidFill>
                  <a:srgbClr val="00A698"/>
                </a:solidFill>
                <a:latin typeface="+mj-lt"/>
              </a:rPr>
              <a:t>объёму</a:t>
            </a:r>
            <a:endParaRPr lang="ru-RU" sz="1800" dirty="0">
              <a:solidFill>
                <a:srgbClr val="00A698"/>
              </a:solidFill>
              <a:latin typeface="+mj-lt"/>
            </a:endParaRPr>
          </a:p>
        </p:txBody>
      </p:sp>
      <p:cxnSp>
        <p:nvCxnSpPr>
          <p:cNvPr id="21" name="Соединительная линия уступом 20"/>
          <p:cNvCxnSpPr>
            <a:endCxn id="9" idx="1"/>
          </p:cNvCxnSpPr>
          <p:nvPr/>
        </p:nvCxnSpPr>
        <p:spPr>
          <a:xfrm rot="16200000" flipH="1">
            <a:off x="86497" y="1340568"/>
            <a:ext cx="777919" cy="233364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92138" y="2481353"/>
            <a:ext cx="5240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+mj-lt"/>
              </a:rPr>
              <a:t>Локальные</a:t>
            </a:r>
            <a:endParaRPr lang="ru-RU" sz="1400" dirty="0">
              <a:latin typeface="+mj-lt"/>
            </a:endParaRPr>
          </a:p>
        </p:txBody>
      </p:sp>
      <p:cxnSp>
        <p:nvCxnSpPr>
          <p:cNvPr id="26" name="Соединительная линия уступом 25"/>
          <p:cNvCxnSpPr>
            <a:endCxn id="25" idx="1"/>
          </p:cNvCxnSpPr>
          <p:nvPr/>
        </p:nvCxnSpPr>
        <p:spPr>
          <a:xfrm rot="16200000" flipH="1">
            <a:off x="71415" y="2114519"/>
            <a:ext cx="808082" cy="233363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92139" y="3270385"/>
            <a:ext cx="34274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+mj-lt"/>
              </a:rPr>
              <a:t>Региональные</a:t>
            </a:r>
            <a:endParaRPr lang="ru-RU" sz="1400" dirty="0">
              <a:latin typeface="+mj-lt"/>
            </a:endParaRPr>
          </a:p>
        </p:txBody>
      </p:sp>
      <p:cxnSp>
        <p:nvCxnSpPr>
          <p:cNvPr id="29" name="Соединительная линия уступом 28"/>
          <p:cNvCxnSpPr>
            <a:endCxn id="28" idx="1"/>
          </p:cNvCxnSpPr>
          <p:nvPr/>
        </p:nvCxnSpPr>
        <p:spPr>
          <a:xfrm rot="16200000" flipH="1">
            <a:off x="80940" y="2913074"/>
            <a:ext cx="789033" cy="233365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668338" y="1266943"/>
            <a:ext cx="408305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Например, между родителями и детьми.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68337" y="2834235"/>
            <a:ext cx="516413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Например, действия сепаратистов в том или ином государстве.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73100" y="2044321"/>
            <a:ext cx="516413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Например, трудовой коллективный спор.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668337" y="3618962"/>
            <a:ext cx="516413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Например, арабо-израильский конфликт.</a:t>
            </a:r>
            <a:endParaRPr lang="ru-RU" sz="1200" dirty="0">
              <a:ea typeface="Meiryo" pitchFamily="34" charset="-128"/>
            </a:endParaRPr>
          </a:p>
        </p:txBody>
      </p:sp>
      <p:cxnSp>
        <p:nvCxnSpPr>
          <p:cNvPr id="24" name="Соединительная линия уступом 23"/>
          <p:cNvCxnSpPr>
            <a:stCxn id="14" idx="1"/>
            <a:endCxn id="7" idx="1"/>
          </p:cNvCxnSpPr>
          <p:nvPr/>
        </p:nvCxnSpPr>
        <p:spPr>
          <a:xfrm rot="10800000" flipV="1">
            <a:off x="579438" y="489021"/>
            <a:ext cx="12700" cy="579268"/>
          </a:xfrm>
          <a:prstGeom prst="bentConnector3">
            <a:avLst>
              <a:gd name="adj1" fmla="val 1838504"/>
            </a:avLst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45798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349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185333"/>
      </p:ext>
    </p:extLst>
  </p:cSld>
  <p:clrMapOvr>
    <a:masterClrMapping/>
  </p:clrMapOvr>
  <p:transition spd="med">
    <p:split orient="vert" dir="in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227763" y="0"/>
            <a:ext cx="2916236" cy="5143500"/>
            <a:chOff x="6227763" y="0"/>
            <a:chExt cx="2916236" cy="514350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6227763" y="0"/>
              <a:ext cx="2916236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39" r="5879"/>
            <a:stretch/>
          </p:blipFill>
          <p:spPr>
            <a:xfrm>
              <a:off x="6739847" y="392681"/>
              <a:ext cx="2401893" cy="194415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739847" y="2497480"/>
              <a:ext cx="202415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200" dirty="0" smtClean="0">
                  <a:solidFill>
                    <a:schemeClr val="bg1"/>
                  </a:solidFill>
                </a:rPr>
                <a:t>Ральф </a:t>
              </a:r>
              <a:r>
                <a:rPr lang="ru-RU" sz="1200" dirty="0" err="1" smtClean="0">
                  <a:solidFill>
                    <a:schemeClr val="bg1"/>
                  </a:solidFill>
                </a:rPr>
                <a:t>Дарендорф</a:t>
              </a:r>
              <a:endParaRPr lang="ru-RU" sz="1200" dirty="0" smtClean="0">
                <a:solidFill>
                  <a:schemeClr val="bg1"/>
                </a:solidFill>
              </a:endParaRPr>
            </a:p>
            <a:p>
              <a:r>
                <a:rPr lang="ru-RU" sz="1200" dirty="0" smtClean="0">
                  <a:solidFill>
                    <a:schemeClr val="bg1"/>
                  </a:solidFill>
                </a:rPr>
                <a:t>1929–2009 гг.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26831" y="3182074"/>
            <a:ext cx="2517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Классифицировал социальные конфликты.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438" y="914400"/>
            <a:ext cx="3813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+mj-lt"/>
              </a:rPr>
              <a:t>Личные</a:t>
            </a:r>
            <a:endParaRPr lang="ru-RU" sz="14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2138" y="1692321"/>
            <a:ext cx="34274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+mj-lt"/>
              </a:rPr>
              <a:t>Групповые</a:t>
            </a:r>
            <a:endParaRPr lang="ru-RU" sz="14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9438" y="304355"/>
            <a:ext cx="5125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rgbClr val="00A698"/>
                </a:solidFill>
                <a:latin typeface="+mj-lt"/>
              </a:rPr>
              <a:t>По </a:t>
            </a:r>
            <a:r>
              <a:rPr lang="ru-RU" sz="1800" dirty="0" smtClean="0">
                <a:solidFill>
                  <a:srgbClr val="00A698"/>
                </a:solidFill>
                <a:latin typeface="+mj-lt"/>
              </a:rPr>
              <a:t>объёму</a:t>
            </a:r>
            <a:endParaRPr lang="ru-RU" sz="1800" dirty="0">
              <a:solidFill>
                <a:srgbClr val="00A698"/>
              </a:solidFill>
              <a:latin typeface="+mj-lt"/>
            </a:endParaRPr>
          </a:p>
        </p:txBody>
      </p:sp>
      <p:cxnSp>
        <p:nvCxnSpPr>
          <p:cNvPr id="21" name="Соединительная линия уступом 20"/>
          <p:cNvCxnSpPr>
            <a:endCxn id="9" idx="1"/>
          </p:cNvCxnSpPr>
          <p:nvPr/>
        </p:nvCxnSpPr>
        <p:spPr>
          <a:xfrm rot="16200000" flipH="1">
            <a:off x="86497" y="1340568"/>
            <a:ext cx="777919" cy="233364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92138" y="2481353"/>
            <a:ext cx="5240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+mj-lt"/>
              </a:rPr>
              <a:t>Локальные</a:t>
            </a:r>
            <a:endParaRPr lang="ru-RU" sz="1400" dirty="0">
              <a:latin typeface="+mj-lt"/>
            </a:endParaRPr>
          </a:p>
        </p:txBody>
      </p:sp>
      <p:cxnSp>
        <p:nvCxnSpPr>
          <p:cNvPr id="26" name="Соединительная линия уступом 25"/>
          <p:cNvCxnSpPr>
            <a:endCxn id="25" idx="1"/>
          </p:cNvCxnSpPr>
          <p:nvPr/>
        </p:nvCxnSpPr>
        <p:spPr>
          <a:xfrm rot="16200000" flipH="1">
            <a:off x="71415" y="2114519"/>
            <a:ext cx="808082" cy="233363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92139" y="3270385"/>
            <a:ext cx="34274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+mj-lt"/>
              </a:rPr>
              <a:t>Региональные</a:t>
            </a:r>
            <a:endParaRPr lang="ru-RU" sz="1400" dirty="0">
              <a:latin typeface="+mj-lt"/>
            </a:endParaRPr>
          </a:p>
        </p:txBody>
      </p:sp>
      <p:cxnSp>
        <p:nvCxnSpPr>
          <p:cNvPr id="29" name="Соединительная линия уступом 28"/>
          <p:cNvCxnSpPr>
            <a:endCxn id="28" idx="1"/>
          </p:cNvCxnSpPr>
          <p:nvPr/>
        </p:nvCxnSpPr>
        <p:spPr>
          <a:xfrm rot="16200000" flipH="1">
            <a:off x="80940" y="2913074"/>
            <a:ext cx="789033" cy="233365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668338" y="1266943"/>
            <a:ext cx="408305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Например, между родителями и детьми.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68337" y="2834235"/>
            <a:ext cx="516413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Например, действия сепаратистов в том или ином государстве.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73100" y="2044321"/>
            <a:ext cx="516413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Например, трудовой коллективный спор.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668337" y="3618962"/>
            <a:ext cx="516413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Например, арабо-израильский конфликт.</a:t>
            </a:r>
            <a:endParaRPr lang="ru-RU" sz="1200" dirty="0">
              <a:ea typeface="Meiryo" pitchFamily="34" charset="-128"/>
            </a:endParaRPr>
          </a:p>
        </p:txBody>
      </p:sp>
      <p:cxnSp>
        <p:nvCxnSpPr>
          <p:cNvPr id="24" name="Соединительная линия уступом 23"/>
          <p:cNvCxnSpPr>
            <a:stCxn id="14" idx="1"/>
            <a:endCxn id="7" idx="1"/>
          </p:cNvCxnSpPr>
          <p:nvPr/>
        </p:nvCxnSpPr>
        <p:spPr>
          <a:xfrm rot="10800000" flipV="1">
            <a:off x="579438" y="489021"/>
            <a:ext cx="12700" cy="579268"/>
          </a:xfrm>
          <a:prstGeom prst="bentConnector3">
            <a:avLst>
              <a:gd name="adj1" fmla="val 1838504"/>
            </a:avLst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92140" y="4065395"/>
            <a:ext cx="34274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+mj-lt"/>
              </a:rPr>
              <a:t>Глобальные</a:t>
            </a:r>
            <a:endParaRPr lang="ru-RU" sz="1400" dirty="0">
              <a:latin typeface="+mj-lt"/>
            </a:endParaRPr>
          </a:p>
        </p:txBody>
      </p:sp>
      <p:cxnSp>
        <p:nvCxnSpPr>
          <p:cNvPr id="27" name="Соединительная линия уступом 26"/>
          <p:cNvCxnSpPr>
            <a:endCxn id="23" idx="1"/>
          </p:cNvCxnSpPr>
          <p:nvPr/>
        </p:nvCxnSpPr>
        <p:spPr>
          <a:xfrm rot="16200000" flipH="1">
            <a:off x="80941" y="3708084"/>
            <a:ext cx="789033" cy="233365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668338" y="4413972"/>
            <a:ext cx="516413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Например, мировые войны.</a:t>
            </a:r>
            <a:endParaRPr lang="ru-RU" sz="1200" dirty="0"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290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17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8775" y="4474798"/>
            <a:ext cx="3152521" cy="30008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Разрушенный бомбёжками Кёльн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2501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227763" y="0"/>
            <a:ext cx="2916236" cy="5143500"/>
            <a:chOff x="6227763" y="0"/>
            <a:chExt cx="2916236" cy="514350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6227763" y="0"/>
              <a:ext cx="2916236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39" r="5879"/>
            <a:stretch/>
          </p:blipFill>
          <p:spPr>
            <a:xfrm>
              <a:off x="6739847" y="392681"/>
              <a:ext cx="2401893" cy="194415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739847" y="2497480"/>
              <a:ext cx="202415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200" dirty="0" smtClean="0">
                  <a:solidFill>
                    <a:schemeClr val="bg1"/>
                  </a:solidFill>
                </a:rPr>
                <a:t>Ральф </a:t>
              </a:r>
              <a:r>
                <a:rPr lang="ru-RU" sz="1200" dirty="0" err="1" smtClean="0">
                  <a:solidFill>
                    <a:schemeClr val="bg1"/>
                  </a:solidFill>
                </a:rPr>
                <a:t>Дарендорф</a:t>
              </a:r>
              <a:endParaRPr lang="ru-RU" sz="1200" dirty="0" smtClean="0">
                <a:solidFill>
                  <a:schemeClr val="bg1"/>
                </a:solidFill>
              </a:endParaRPr>
            </a:p>
            <a:p>
              <a:r>
                <a:rPr lang="ru-RU" sz="1200" dirty="0" smtClean="0">
                  <a:solidFill>
                    <a:schemeClr val="bg1"/>
                  </a:solidFill>
                </a:rPr>
                <a:t>1929–2009 гг.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26831" y="3182074"/>
            <a:ext cx="2517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Классифицировал социальные конфликты.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438" y="914400"/>
            <a:ext cx="3813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+mj-lt"/>
              </a:rPr>
              <a:t>Политические</a:t>
            </a:r>
            <a:endParaRPr lang="ru-RU" sz="14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2138" y="1692321"/>
            <a:ext cx="34274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+mj-lt"/>
              </a:rPr>
              <a:t>Социально-экономические</a:t>
            </a:r>
            <a:endParaRPr lang="ru-RU" sz="14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9438" y="304355"/>
            <a:ext cx="5125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rgbClr val="00A698"/>
                </a:solidFill>
                <a:latin typeface="+mj-lt"/>
              </a:rPr>
              <a:t>По </a:t>
            </a:r>
            <a:r>
              <a:rPr lang="ru-RU" sz="1800" dirty="0" smtClean="0">
                <a:solidFill>
                  <a:srgbClr val="00A698"/>
                </a:solidFill>
                <a:latin typeface="+mj-lt"/>
              </a:rPr>
              <a:t>сферам общественной жизни</a:t>
            </a:r>
            <a:endParaRPr lang="ru-RU" sz="1800" dirty="0">
              <a:solidFill>
                <a:srgbClr val="00A698"/>
              </a:solidFill>
              <a:latin typeface="+mj-lt"/>
            </a:endParaRPr>
          </a:p>
        </p:txBody>
      </p:sp>
      <p:cxnSp>
        <p:nvCxnSpPr>
          <p:cNvPr id="21" name="Соединительная линия уступом 20"/>
          <p:cNvCxnSpPr>
            <a:endCxn id="9" idx="1"/>
          </p:cNvCxnSpPr>
          <p:nvPr/>
        </p:nvCxnSpPr>
        <p:spPr>
          <a:xfrm rot="16200000" flipH="1">
            <a:off x="86497" y="1340568"/>
            <a:ext cx="777919" cy="233364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92138" y="2654603"/>
            <a:ext cx="5240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+mj-lt"/>
              </a:rPr>
              <a:t>Национально-этнические</a:t>
            </a:r>
            <a:endParaRPr lang="ru-RU" sz="1400" dirty="0">
              <a:latin typeface="+mj-lt"/>
            </a:endParaRPr>
          </a:p>
        </p:txBody>
      </p:sp>
      <p:cxnSp>
        <p:nvCxnSpPr>
          <p:cNvPr id="26" name="Соединительная линия уступом 25"/>
          <p:cNvCxnSpPr>
            <a:endCxn id="25" idx="1"/>
          </p:cNvCxnSpPr>
          <p:nvPr/>
        </p:nvCxnSpPr>
        <p:spPr>
          <a:xfrm rot="16200000" flipH="1">
            <a:off x="-5685" y="2210669"/>
            <a:ext cx="962282" cy="233363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668338" y="1266943"/>
            <a:ext cx="408305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Связаны с распределением власти и влияния.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68337" y="3007485"/>
            <a:ext cx="516413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Связаны с борьбой за самоопределение народов.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73100" y="2044321"/>
            <a:ext cx="5164138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Связаны с различием в доступе к распределению материальных и духовных благ.</a:t>
            </a:r>
            <a:endParaRPr lang="ru-RU" sz="1200" dirty="0">
              <a:ea typeface="Meiryo" pitchFamily="34" charset="-128"/>
            </a:endParaRPr>
          </a:p>
        </p:txBody>
      </p:sp>
      <p:cxnSp>
        <p:nvCxnSpPr>
          <p:cNvPr id="24" name="Соединительная линия уступом 23"/>
          <p:cNvCxnSpPr>
            <a:stCxn id="14" idx="1"/>
            <a:endCxn id="7" idx="1"/>
          </p:cNvCxnSpPr>
          <p:nvPr/>
        </p:nvCxnSpPr>
        <p:spPr>
          <a:xfrm rot="10800000" flipV="1">
            <a:off x="579438" y="489021"/>
            <a:ext cx="12700" cy="579268"/>
          </a:xfrm>
          <a:prstGeom prst="bentConnector3">
            <a:avLst>
              <a:gd name="adj1" fmla="val 1838504"/>
            </a:avLst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92268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4" grpId="0"/>
      <p:bldP spid="25" grpId="0"/>
      <p:bldP spid="32" grpId="0"/>
      <p:bldP spid="35" grpId="0"/>
      <p:bldP spid="3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775" y="4474798"/>
            <a:ext cx="6489700" cy="30008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Борьба за независимость Италии. «Тысяча» Гарибальди в Сицилии, 1860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40103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775" y="4474798"/>
            <a:ext cx="6870700" cy="30008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Провозглашение независимости Чехословакии. Манифестация в Праге, 1918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45651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775" y="4474798"/>
            <a:ext cx="8171450" cy="30008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Окончание Первой Индокитайской войны. Провозглашение независимости Вьетнама, 1954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89799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227763" y="0"/>
            <a:ext cx="2916236" cy="5143500"/>
            <a:chOff x="6227763" y="0"/>
            <a:chExt cx="2916236" cy="514350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6227763" y="0"/>
              <a:ext cx="2916236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39" r="5879"/>
            <a:stretch/>
          </p:blipFill>
          <p:spPr>
            <a:xfrm>
              <a:off x="6739847" y="392681"/>
              <a:ext cx="2401893" cy="194415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739847" y="2497480"/>
              <a:ext cx="202415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200" dirty="0" smtClean="0">
                  <a:solidFill>
                    <a:schemeClr val="bg1"/>
                  </a:solidFill>
                </a:rPr>
                <a:t>Ральф </a:t>
              </a:r>
              <a:r>
                <a:rPr lang="ru-RU" sz="1200" dirty="0" err="1" smtClean="0">
                  <a:solidFill>
                    <a:schemeClr val="bg1"/>
                  </a:solidFill>
                </a:rPr>
                <a:t>Дарендорф</a:t>
              </a:r>
              <a:endParaRPr lang="ru-RU" sz="1200" dirty="0" smtClean="0">
                <a:solidFill>
                  <a:schemeClr val="bg1"/>
                </a:solidFill>
              </a:endParaRPr>
            </a:p>
            <a:p>
              <a:r>
                <a:rPr lang="ru-RU" sz="1200" dirty="0" smtClean="0">
                  <a:solidFill>
                    <a:schemeClr val="bg1"/>
                  </a:solidFill>
                </a:rPr>
                <a:t>1929–2009 гг.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26831" y="3182074"/>
            <a:ext cx="2517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Классифицировал социальные конфликты.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438" y="914400"/>
            <a:ext cx="3813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+mj-lt"/>
              </a:rPr>
              <a:t>Политические</a:t>
            </a:r>
            <a:endParaRPr lang="ru-RU" sz="14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2138" y="1692321"/>
            <a:ext cx="34274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+mj-lt"/>
              </a:rPr>
              <a:t>Социально-экономические</a:t>
            </a:r>
            <a:endParaRPr lang="ru-RU" sz="14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9438" y="304355"/>
            <a:ext cx="5125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rgbClr val="00A698"/>
                </a:solidFill>
                <a:latin typeface="+mj-lt"/>
              </a:rPr>
              <a:t>По </a:t>
            </a:r>
            <a:r>
              <a:rPr lang="ru-RU" sz="1800" dirty="0" smtClean="0">
                <a:solidFill>
                  <a:srgbClr val="00A698"/>
                </a:solidFill>
                <a:latin typeface="+mj-lt"/>
              </a:rPr>
              <a:t>сферам общественной жизни</a:t>
            </a:r>
            <a:endParaRPr lang="ru-RU" sz="1800" dirty="0">
              <a:solidFill>
                <a:srgbClr val="00A698"/>
              </a:solidFill>
              <a:latin typeface="+mj-lt"/>
            </a:endParaRPr>
          </a:p>
        </p:txBody>
      </p:sp>
      <p:cxnSp>
        <p:nvCxnSpPr>
          <p:cNvPr id="21" name="Соединительная линия уступом 20"/>
          <p:cNvCxnSpPr>
            <a:endCxn id="9" idx="1"/>
          </p:cNvCxnSpPr>
          <p:nvPr/>
        </p:nvCxnSpPr>
        <p:spPr>
          <a:xfrm rot="16200000" flipH="1">
            <a:off x="86497" y="1340568"/>
            <a:ext cx="777919" cy="233364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92138" y="2654603"/>
            <a:ext cx="5240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+mj-lt"/>
              </a:rPr>
              <a:t>Национально-этнические</a:t>
            </a:r>
            <a:endParaRPr lang="ru-RU" sz="1400" dirty="0">
              <a:latin typeface="+mj-lt"/>
            </a:endParaRPr>
          </a:p>
        </p:txBody>
      </p:sp>
      <p:cxnSp>
        <p:nvCxnSpPr>
          <p:cNvPr id="26" name="Соединительная линия уступом 25"/>
          <p:cNvCxnSpPr>
            <a:endCxn id="25" idx="1"/>
          </p:cNvCxnSpPr>
          <p:nvPr/>
        </p:nvCxnSpPr>
        <p:spPr>
          <a:xfrm rot="16200000" flipH="1">
            <a:off x="-5685" y="2210669"/>
            <a:ext cx="962282" cy="233363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92139" y="3443635"/>
            <a:ext cx="34274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+mj-lt"/>
              </a:rPr>
              <a:t>Семейно-бытовые</a:t>
            </a:r>
            <a:endParaRPr lang="ru-RU" sz="1400" dirty="0">
              <a:latin typeface="+mj-lt"/>
            </a:endParaRPr>
          </a:p>
        </p:txBody>
      </p:sp>
      <p:cxnSp>
        <p:nvCxnSpPr>
          <p:cNvPr id="29" name="Соединительная линия уступом 28"/>
          <p:cNvCxnSpPr>
            <a:endCxn id="28" idx="1"/>
          </p:cNvCxnSpPr>
          <p:nvPr/>
        </p:nvCxnSpPr>
        <p:spPr>
          <a:xfrm rot="16200000" flipH="1">
            <a:off x="80940" y="3086324"/>
            <a:ext cx="789033" cy="233365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668338" y="1266943"/>
            <a:ext cx="408305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Связаны с распределением власти и влияния.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68337" y="3007485"/>
            <a:ext cx="516413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Связаны с борьбой за самоопределение народов.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73100" y="2044321"/>
            <a:ext cx="5164138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Связаны с различием в доступе к распределению материальных и духовных благ.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668337" y="3792212"/>
            <a:ext cx="5164138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Связаны с дисгармонией в семейных отношениях, с проблемами в психологической атмосфере семьи.</a:t>
            </a:r>
            <a:endParaRPr lang="ru-RU" sz="1200" dirty="0">
              <a:ea typeface="Meiryo" pitchFamily="34" charset="-128"/>
            </a:endParaRPr>
          </a:p>
        </p:txBody>
      </p:sp>
      <p:cxnSp>
        <p:nvCxnSpPr>
          <p:cNvPr id="24" name="Соединительная линия уступом 23"/>
          <p:cNvCxnSpPr>
            <a:stCxn id="14" idx="1"/>
            <a:endCxn id="7" idx="1"/>
          </p:cNvCxnSpPr>
          <p:nvPr/>
        </p:nvCxnSpPr>
        <p:spPr>
          <a:xfrm rot="10800000" flipV="1">
            <a:off x="579438" y="489021"/>
            <a:ext cx="12700" cy="579268"/>
          </a:xfrm>
          <a:prstGeom prst="bentConnector3">
            <a:avLst>
              <a:gd name="adj1" fmla="val 1838504"/>
            </a:avLst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67615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227763" y="0"/>
            <a:ext cx="2916236" cy="5143500"/>
            <a:chOff x="6227763" y="0"/>
            <a:chExt cx="2916236" cy="514350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6227763" y="0"/>
              <a:ext cx="2916236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39" r="5879"/>
            <a:stretch/>
          </p:blipFill>
          <p:spPr>
            <a:xfrm>
              <a:off x="6739847" y="392681"/>
              <a:ext cx="2401893" cy="194415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739847" y="2497480"/>
              <a:ext cx="202415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200" dirty="0" smtClean="0">
                  <a:solidFill>
                    <a:schemeClr val="bg1"/>
                  </a:solidFill>
                </a:rPr>
                <a:t>Ральф </a:t>
              </a:r>
              <a:r>
                <a:rPr lang="ru-RU" sz="1200" dirty="0" err="1" smtClean="0">
                  <a:solidFill>
                    <a:schemeClr val="bg1"/>
                  </a:solidFill>
                </a:rPr>
                <a:t>Дарендорф</a:t>
              </a:r>
              <a:endParaRPr lang="ru-RU" sz="1200" dirty="0" smtClean="0">
                <a:solidFill>
                  <a:schemeClr val="bg1"/>
                </a:solidFill>
              </a:endParaRPr>
            </a:p>
            <a:p>
              <a:r>
                <a:rPr lang="ru-RU" sz="1200" dirty="0" smtClean="0">
                  <a:solidFill>
                    <a:schemeClr val="bg1"/>
                  </a:solidFill>
                </a:rPr>
                <a:t>1929–2009 гг.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26831" y="3182074"/>
            <a:ext cx="2517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Классифицировал социальные конфликты.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438" y="914400"/>
            <a:ext cx="4935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+mj-lt"/>
              </a:rPr>
              <a:t>Конструктивные (созидательные, интегративные) </a:t>
            </a:r>
            <a:endParaRPr lang="ru-RU" sz="14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2137" y="1884829"/>
            <a:ext cx="5240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+mj-lt"/>
              </a:rPr>
              <a:t>Деструктивные (разрушительные, дезинтегративные)</a:t>
            </a:r>
            <a:endParaRPr lang="ru-RU" sz="14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9438" y="304355"/>
            <a:ext cx="5125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rgbClr val="00A698"/>
                </a:solidFill>
                <a:latin typeface="+mj-lt"/>
              </a:rPr>
              <a:t>По </a:t>
            </a:r>
            <a:r>
              <a:rPr lang="ru-RU" sz="1800" dirty="0" smtClean="0">
                <a:solidFill>
                  <a:srgbClr val="00A698"/>
                </a:solidFill>
                <a:latin typeface="+mj-lt"/>
              </a:rPr>
              <a:t>функциям</a:t>
            </a:r>
            <a:endParaRPr lang="ru-RU" sz="1800" dirty="0">
              <a:solidFill>
                <a:srgbClr val="00A698"/>
              </a:solidFill>
              <a:latin typeface="+mj-lt"/>
            </a:endParaRPr>
          </a:p>
        </p:txBody>
      </p:sp>
      <p:cxnSp>
        <p:nvCxnSpPr>
          <p:cNvPr id="21" name="Соединительная линия уступом 20"/>
          <p:cNvCxnSpPr>
            <a:endCxn id="9" idx="1"/>
          </p:cNvCxnSpPr>
          <p:nvPr/>
        </p:nvCxnSpPr>
        <p:spPr>
          <a:xfrm rot="16200000" flipH="1">
            <a:off x="-9759" y="1436821"/>
            <a:ext cx="970431" cy="233362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668337" y="1266943"/>
            <a:ext cx="516413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Направлены на решение противоречия, основаны на уважении интересов обеих сторон. 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73100" y="2236829"/>
            <a:ext cx="516413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Направлены на </a:t>
            </a:r>
            <a:r>
              <a:rPr lang="ru-RU" sz="1200" dirty="0" smtClean="0">
                <a:ea typeface="Meiryo" pitchFamily="34" charset="-128"/>
              </a:rPr>
              <a:t>разрушение </a:t>
            </a:r>
            <a:r>
              <a:rPr lang="ru-RU" sz="1200" dirty="0" smtClean="0">
                <a:ea typeface="Meiryo" pitchFamily="34" charset="-128"/>
              </a:rPr>
              <a:t>существующих социальных систем.</a:t>
            </a:r>
            <a:endParaRPr lang="ru-RU" sz="1200" dirty="0">
              <a:ea typeface="Meiryo" pitchFamily="34" charset="-128"/>
            </a:endParaRPr>
          </a:p>
        </p:txBody>
      </p:sp>
      <p:cxnSp>
        <p:nvCxnSpPr>
          <p:cNvPr id="24" name="Соединительная линия уступом 23"/>
          <p:cNvCxnSpPr>
            <a:stCxn id="14" idx="1"/>
            <a:endCxn id="7" idx="1"/>
          </p:cNvCxnSpPr>
          <p:nvPr/>
        </p:nvCxnSpPr>
        <p:spPr>
          <a:xfrm rot="10800000" flipV="1">
            <a:off x="579438" y="489021"/>
            <a:ext cx="12700" cy="579268"/>
          </a:xfrm>
          <a:prstGeom prst="bentConnector3">
            <a:avLst>
              <a:gd name="adj1" fmla="val 1838504"/>
            </a:avLst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Группа 18"/>
          <p:cNvGrpSpPr/>
          <p:nvPr/>
        </p:nvGrpSpPr>
        <p:grpSpPr>
          <a:xfrm>
            <a:off x="598687" y="2631974"/>
            <a:ext cx="2144512" cy="2144512"/>
            <a:chOff x="579437" y="2670877"/>
            <a:chExt cx="2144512" cy="2144512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437" y="2670877"/>
              <a:ext cx="2144512" cy="2144512"/>
            </a:xfrm>
            <a:prstGeom prst="ellipse">
              <a:avLst/>
            </a:prstGeom>
            <a:ln>
              <a:solidFill>
                <a:srgbClr val="00A698"/>
              </a:solidFill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1058779" y="3099335"/>
              <a:ext cx="124165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700" i="1" dirty="0" smtClean="0">
                  <a:solidFill>
                    <a:schemeClr val="bg1"/>
                  </a:solidFill>
                </a:rPr>
                <a:t>Социальные конфликты </a:t>
              </a:r>
            </a:p>
            <a:p>
              <a:r>
                <a:rPr lang="ru-RU" sz="700" i="1" dirty="0">
                  <a:solidFill>
                    <a:schemeClr val="bg1"/>
                  </a:solidFill>
                </a:rPr>
                <a:t> </a:t>
              </a:r>
              <a:r>
                <a:rPr lang="ru-RU" sz="700" i="1" dirty="0" smtClean="0">
                  <a:solidFill>
                    <a:schemeClr val="bg1"/>
                  </a:solidFill>
                </a:rPr>
                <a:t> ведут к обновлению</a:t>
              </a:r>
            </a:p>
            <a:p>
              <a:r>
                <a:rPr lang="ru-RU" sz="700" i="1" dirty="0">
                  <a:solidFill>
                    <a:schemeClr val="bg1"/>
                  </a:solidFill>
                </a:rPr>
                <a:t> </a:t>
              </a:r>
              <a:r>
                <a:rPr lang="ru-RU" sz="700" i="1" dirty="0" smtClean="0">
                  <a:solidFill>
                    <a:schemeClr val="bg1"/>
                  </a:solidFill>
                </a:rPr>
                <a:t>   общества. </a:t>
              </a:r>
              <a:endParaRPr lang="ru-RU" sz="700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2707682" y="2497480"/>
            <a:ext cx="1421556" cy="818473"/>
            <a:chOff x="3047358" y="2752500"/>
            <a:chExt cx="1421556" cy="818473"/>
          </a:xfrm>
        </p:grpSpPr>
        <p:sp>
          <p:nvSpPr>
            <p:cNvPr id="20" name="Выноска-облако 19"/>
            <p:cNvSpPr/>
            <p:nvPr/>
          </p:nvSpPr>
          <p:spPr>
            <a:xfrm>
              <a:off x="3047358" y="2752500"/>
              <a:ext cx="1421556" cy="818473"/>
            </a:xfrm>
            <a:prstGeom prst="cloudCallout">
              <a:avLst>
                <a:gd name="adj1" fmla="val -58777"/>
                <a:gd name="adj2" fmla="val 31095"/>
              </a:avLst>
            </a:prstGeom>
            <a:solidFill>
              <a:schemeClr val="bg1"/>
            </a:solidFill>
            <a:ln w="9525">
              <a:solidFill>
                <a:srgbClr val="00A6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123018" y="2939990"/>
              <a:ext cx="124964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50" dirty="0" smtClean="0"/>
                <a:t>А как считаете Вы, коллега?</a:t>
              </a:r>
              <a:endParaRPr lang="ru-RU" sz="1050" dirty="0"/>
            </a:p>
          </p:txBody>
        </p:sp>
      </p:grpSp>
      <p:pic>
        <p:nvPicPr>
          <p:cNvPr id="30" name="Рисунок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936" y="2631974"/>
            <a:ext cx="2144512" cy="2144512"/>
          </a:xfrm>
          <a:prstGeom prst="ellipse">
            <a:avLst/>
          </a:prstGeom>
          <a:ln>
            <a:solidFill>
              <a:srgbClr val="00A698"/>
            </a:solidFill>
          </a:ln>
        </p:spPr>
      </p:pic>
    </p:spTree>
    <p:extLst>
      <p:ext uri="{BB962C8B-B14F-4D97-AF65-F5344CB8AC3E}">
        <p14:creationId xmlns:p14="http://schemas.microsoft.com/office/powerpoint/2010/main" val="20907473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4" grpId="0"/>
      <p:bldP spid="32" grpId="0"/>
      <p:bldP spid="3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2774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962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373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0132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1905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5751" y="280043"/>
            <a:ext cx="85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A698"/>
                </a:solidFill>
                <a:latin typeface="+mj-lt"/>
              </a:rPr>
              <a:t>Виды социальных конфликтов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8775" y="965351"/>
            <a:ext cx="403383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По количеству участников</a:t>
            </a:r>
            <a:endParaRPr lang="ru-RU" sz="16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8774" y="1322301"/>
            <a:ext cx="4033839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Межличностные, групповые, личности и группы, </a:t>
            </a:r>
            <a:r>
              <a:rPr lang="ru-RU" sz="1200" dirty="0" err="1" smtClean="0">
                <a:ea typeface="Meiryo" pitchFamily="34" charset="-128"/>
              </a:rPr>
              <a:t>внутриличностные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8775" y="1924846"/>
            <a:ext cx="403383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По направленности</a:t>
            </a:r>
            <a:endParaRPr lang="ru-RU" sz="16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8774" y="2281796"/>
            <a:ext cx="403383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Вертикальные, горизонтальные, смешанные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8776" y="2690050"/>
            <a:ext cx="403383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По длительности протекания</a:t>
            </a:r>
            <a:endParaRPr lang="ru-RU" sz="16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8775" y="3047000"/>
            <a:ext cx="403383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Кратковременные, затяжные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8776" y="3464879"/>
            <a:ext cx="403383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По используемым средствам</a:t>
            </a:r>
            <a:endParaRPr lang="ru-RU" sz="16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58775" y="3821829"/>
            <a:ext cx="403383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Насильственные, ненасильственные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773" y="4233270"/>
            <a:ext cx="403383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По характеру развития</a:t>
            </a:r>
            <a:endParaRPr lang="ru-RU" sz="16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58772" y="4590220"/>
            <a:ext cx="403383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Преднамеренные, спонтанные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51386" y="963945"/>
            <a:ext cx="403383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По внутреннему содержанию</a:t>
            </a:r>
            <a:endParaRPr lang="ru-RU" sz="16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751385" y="1320895"/>
            <a:ext cx="403383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Рациональные, эмоциональные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51389" y="1746199"/>
            <a:ext cx="403383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По объёму</a:t>
            </a:r>
            <a:endParaRPr lang="ru-RU" sz="16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751388" y="2103149"/>
            <a:ext cx="4033839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Личные, групповые, локальные, региональные, глобальные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51388" y="2711714"/>
            <a:ext cx="403383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По сферам общественной деятельности</a:t>
            </a:r>
            <a:endParaRPr lang="ru-RU" sz="16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751388" y="3308576"/>
            <a:ext cx="4033839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Политические, социально-экономические, национально-этнические, социально-бытовые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51385" y="3923187"/>
            <a:ext cx="403383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По функциям</a:t>
            </a:r>
            <a:endParaRPr lang="ru-RU" sz="16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751384" y="4280137"/>
            <a:ext cx="403383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Конструктивные, деструктивные</a:t>
            </a:r>
            <a:endParaRPr lang="ru-RU" sz="1200" dirty="0"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23381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8107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936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227763" y="0"/>
            <a:ext cx="2916236" cy="5143500"/>
            <a:chOff x="6227763" y="0"/>
            <a:chExt cx="2916236" cy="514350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6227763" y="0"/>
              <a:ext cx="2916236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39" r="5879"/>
            <a:stretch/>
          </p:blipFill>
          <p:spPr>
            <a:xfrm>
              <a:off x="6739847" y="392681"/>
              <a:ext cx="2401893" cy="194415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739847" y="2497480"/>
              <a:ext cx="202415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200" dirty="0" smtClean="0">
                  <a:solidFill>
                    <a:schemeClr val="bg1"/>
                  </a:solidFill>
                </a:rPr>
                <a:t>Ральф </a:t>
              </a:r>
              <a:r>
                <a:rPr lang="ru-RU" sz="1200" dirty="0" err="1" smtClean="0">
                  <a:solidFill>
                    <a:schemeClr val="bg1"/>
                  </a:solidFill>
                </a:rPr>
                <a:t>Дарендорф</a:t>
              </a:r>
              <a:endParaRPr lang="ru-RU" sz="1200" dirty="0" smtClean="0">
                <a:solidFill>
                  <a:schemeClr val="bg1"/>
                </a:solidFill>
              </a:endParaRPr>
            </a:p>
            <a:p>
              <a:r>
                <a:rPr lang="ru-RU" sz="1200" dirty="0" smtClean="0">
                  <a:solidFill>
                    <a:schemeClr val="bg1"/>
                  </a:solidFill>
                </a:rPr>
                <a:t>1929–2009 гг.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26831" y="3182074"/>
            <a:ext cx="2517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Классифицировал социальные конфликты.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438" y="914400"/>
            <a:ext cx="3813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+mj-lt"/>
              </a:rPr>
              <a:t>Межличностные конфликты</a:t>
            </a:r>
            <a:endParaRPr lang="ru-RU" sz="14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2138" y="1692321"/>
            <a:ext cx="34274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+mj-lt"/>
              </a:rPr>
              <a:t>Межгрупповые конфликты</a:t>
            </a:r>
            <a:endParaRPr lang="ru-RU" sz="14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9438" y="304355"/>
            <a:ext cx="5125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rgbClr val="00A698"/>
                </a:solidFill>
                <a:latin typeface="+mj-lt"/>
              </a:rPr>
              <a:t>По количеству участников</a:t>
            </a:r>
          </a:p>
        </p:txBody>
      </p:sp>
      <p:cxnSp>
        <p:nvCxnSpPr>
          <p:cNvPr id="18" name="Соединительная линия уступом 17"/>
          <p:cNvCxnSpPr>
            <a:stCxn id="14" idx="1"/>
            <a:endCxn id="7" idx="1"/>
          </p:cNvCxnSpPr>
          <p:nvPr/>
        </p:nvCxnSpPr>
        <p:spPr>
          <a:xfrm rot="10800000" flipV="1">
            <a:off x="579438" y="489021"/>
            <a:ext cx="12700" cy="579268"/>
          </a:xfrm>
          <a:prstGeom prst="bentConnector3">
            <a:avLst>
              <a:gd name="adj1" fmla="val 1834118"/>
            </a:avLst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оединительная линия уступом 20"/>
          <p:cNvCxnSpPr>
            <a:endCxn id="9" idx="1"/>
          </p:cNvCxnSpPr>
          <p:nvPr/>
        </p:nvCxnSpPr>
        <p:spPr>
          <a:xfrm rot="16200000" flipH="1">
            <a:off x="78801" y="1332873"/>
            <a:ext cx="793310" cy="233363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668338" y="1266943"/>
            <a:ext cx="408305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Конфликты между двумя или более индивидами.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73100" y="2044321"/>
            <a:ext cx="516413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Межличностный конфликт может перерасти в межгрупповой.</a:t>
            </a:r>
            <a:endParaRPr lang="ru-RU" sz="1200" dirty="0"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797887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4" grpId="0"/>
      <p:bldP spid="32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775" y="4465070"/>
            <a:ext cx="3211276" cy="30008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Константин Маковский. Суд Париса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49414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5715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Социальные отношения" id="{62960AC7-35AA-4139-9266-A945857FF7EF}" vid="{7325A840-46F7-4784-8D85-BFE93411642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Социальные отношения</Template>
  <TotalTime>1249</TotalTime>
  <Words>790</Words>
  <Application>Microsoft Office PowerPoint</Application>
  <PresentationFormat>Экран (16:9)</PresentationFormat>
  <Paragraphs>219</Paragraphs>
  <Slides>40</Slides>
  <Notes>40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6" baseType="lpstr">
      <vt:lpstr>Arial</vt:lpstr>
      <vt:lpstr>Roboto Slab</vt:lpstr>
      <vt:lpstr>Meiryo</vt:lpstr>
      <vt:lpstr>Open Sans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abook</dc:creator>
  <cp:lastModifiedBy>abook</cp:lastModifiedBy>
  <cp:revision>35</cp:revision>
  <dcterms:created xsi:type="dcterms:W3CDTF">2016-08-24T06:00:18Z</dcterms:created>
  <dcterms:modified xsi:type="dcterms:W3CDTF">2016-08-29T15:19:28Z</dcterms:modified>
</cp:coreProperties>
</file>