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284" r:id="rId2"/>
    <p:sldId id="287" r:id="rId3"/>
    <p:sldId id="286" r:id="rId4"/>
    <p:sldId id="291" r:id="rId5"/>
    <p:sldId id="293" r:id="rId6"/>
    <p:sldId id="294" r:id="rId7"/>
    <p:sldId id="292" r:id="rId8"/>
    <p:sldId id="296" r:id="rId9"/>
    <p:sldId id="297" r:id="rId10"/>
    <p:sldId id="299" r:id="rId11"/>
    <p:sldId id="301" r:id="rId12"/>
    <p:sldId id="302" r:id="rId13"/>
    <p:sldId id="303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00" r:id="rId23"/>
    <p:sldId id="313" r:id="rId24"/>
    <p:sldId id="314" r:id="rId25"/>
    <p:sldId id="288" r:id="rId26"/>
    <p:sldId id="304" r:id="rId27"/>
    <p:sldId id="317" r:id="rId28"/>
    <p:sldId id="318" r:id="rId29"/>
    <p:sldId id="290" r:id="rId30"/>
  </p:sldIdLst>
  <p:sldSz cx="9144000" cy="5143500" type="screen16x9"/>
  <p:notesSz cx="6858000" cy="9144000"/>
  <p:embeddedFontLst>
    <p:embeddedFont>
      <p:font typeface="Roboto Slab" pitchFamily="2" charset="0"/>
      <p:regular r:id="rId32"/>
    </p:embeddedFont>
    <p:embeddedFont>
      <p:font typeface="Meiryo" panose="020B0604030504040204" pitchFamily="34" charset="-128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358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59"/>
        <p:guide pos="2086"/>
        <p:guide pos="3674"/>
        <p:guide pos="3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34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3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73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13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88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10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73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97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67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3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47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42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72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98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59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982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02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8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69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2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1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4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5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1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76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1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image" Target="../media/image26.jpeg"/><Relationship Id="rId10" Type="http://schemas.openxmlformats.org/officeDocument/2006/relationships/image" Target="../media/image3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 b="4592"/>
          <a:stretch/>
        </p:blipFill>
        <p:spPr>
          <a:xfrm>
            <a:off x="4953687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660178"/>
            <a:ext cx="28712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Социальное </a:t>
            </a:r>
          </a:p>
          <a:p>
            <a:r>
              <a:rPr lang="ru-RU" sz="2800" dirty="0">
                <a:solidFill>
                  <a:srgbClr val="333333"/>
                </a:solidFill>
                <a:latin typeface="+mj-lt"/>
              </a:rPr>
              <a:t>н</a:t>
            </a:r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еравенство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и социальные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конфликты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"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90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74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39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7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227763" y="0"/>
            <a:ext cx="2920183" cy="5143500"/>
            <a:chOff x="6227763" y="0"/>
            <a:chExt cx="2920183" cy="51435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Эмиль Дюркгейм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1858–1917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r="12018"/>
            <a:stretch/>
          </p:blipFill>
          <p:spPr>
            <a:xfrm>
              <a:off x="6729211" y="387858"/>
              <a:ext cx="2418735" cy="195721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1" y="385298"/>
            <a:ext cx="593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Причины социального неравенства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6831" y="313444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Теория функционализма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4243" y="1170706"/>
            <a:ext cx="48982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Необходимость для общества поощрять </a:t>
            </a:r>
          </a:p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лучших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954" y="1129205"/>
            <a:ext cx="360000" cy="360000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1</a:t>
            </a:r>
            <a:endParaRPr lang="ru-RU" sz="1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4244" y="1820372"/>
            <a:ext cx="4898232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Всегда одни профессии считались более важными, чем </a:t>
            </a:r>
          </a:p>
          <a:p>
            <a:r>
              <a:rPr lang="ru-RU" sz="1400" dirty="0" smtClean="0">
                <a:ea typeface="Meiryo" pitchFamily="34" charset="-128"/>
              </a:rPr>
              <a:t>другие; занятие ими поощрялось </a:t>
            </a:r>
            <a:r>
              <a:rPr lang="ru-RU" sz="1400" dirty="0" err="1" smtClean="0">
                <a:ea typeface="Meiryo" pitchFamily="34" charset="-128"/>
              </a:rPr>
              <a:t>бо́льшим</a:t>
            </a:r>
            <a:r>
              <a:rPr lang="ru-RU" sz="1400" dirty="0" smtClean="0">
                <a:ea typeface="Meiryo" pitchFamily="34" charset="-128"/>
              </a:rPr>
              <a:t> доходом и было максимально престижно.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645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94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17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3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19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6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0" y="1749165"/>
            <a:ext cx="4698999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Конфликт</a:t>
            </a:r>
          </a:p>
          <a:p>
            <a:endParaRPr lang="ru-RU" sz="800" dirty="0" smtClean="0">
              <a:solidFill>
                <a:srgbClr val="00A698"/>
              </a:solidFill>
              <a:latin typeface="+mj-lt"/>
              <a:ea typeface="Meiryo" pitchFamily="34" charset="-128"/>
            </a:endParaRPr>
          </a:p>
          <a:p>
            <a:r>
              <a:rPr lang="ru-RU" sz="1400" dirty="0">
                <a:ea typeface="Meiryo" pitchFamily="34" charset="-128"/>
              </a:rPr>
              <a:t>(от лат. </a:t>
            </a:r>
            <a:r>
              <a:rPr lang="la-Latn" sz="1400" dirty="0">
                <a:ea typeface="Meiryo" pitchFamily="34" charset="-128"/>
              </a:rPr>
              <a:t>conflictus</a:t>
            </a:r>
            <a:r>
              <a:rPr lang="ru-RU" sz="1400" dirty="0">
                <a:ea typeface="Meiryo" pitchFamily="34" charset="-128"/>
              </a:rPr>
              <a:t> – столкновение</a:t>
            </a:r>
            <a:r>
              <a:rPr lang="ru-RU" sz="1400" dirty="0" smtClean="0">
                <a:ea typeface="Meiryo" pitchFamily="34" charset="-128"/>
              </a:rPr>
              <a:t>) – </a:t>
            </a:r>
            <a:endParaRPr lang="ru-RU" sz="14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0" y="2395496"/>
            <a:ext cx="54736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столкновение людей, взгляды, мнения, интересы, цели </a:t>
            </a:r>
          </a:p>
          <a:p>
            <a:r>
              <a:rPr lang="ru-RU" sz="1400" dirty="0" smtClean="0">
                <a:ea typeface="Meiryo" pitchFamily="34" charset="-128"/>
              </a:rPr>
              <a:t>которых противоположны.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150" y="3136268"/>
            <a:ext cx="6318249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Участники социальных конфликтов </a:t>
            </a:r>
          </a:p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преследуют социально значимые цели.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4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30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227763" y="0"/>
            <a:ext cx="2920183" cy="5143500"/>
            <a:chOff x="6227763" y="0"/>
            <a:chExt cx="2920183" cy="51435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Эмиль Дюркгейм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1858–1917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r="12018"/>
            <a:stretch/>
          </p:blipFill>
          <p:spPr>
            <a:xfrm>
              <a:off x="6729211" y="387858"/>
              <a:ext cx="2418735" cy="195721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1" y="385298"/>
            <a:ext cx="593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Причины социального неравенства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6831" y="3134449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Теория функционализма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4243" y="1170706"/>
            <a:ext cx="48982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Необходимость для общества поощрять </a:t>
            </a:r>
          </a:p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лучших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954" y="1129205"/>
            <a:ext cx="360000" cy="360000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1</a:t>
            </a:r>
            <a:endParaRPr lang="ru-RU" sz="1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4244" y="1820372"/>
            <a:ext cx="4898232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Всегда одни профессии считались более важными, чем </a:t>
            </a:r>
          </a:p>
          <a:p>
            <a:r>
              <a:rPr lang="ru-RU" sz="1400" dirty="0" smtClean="0">
                <a:ea typeface="Meiryo" pitchFamily="34" charset="-128"/>
              </a:rPr>
              <a:t>другие; занятие ими </a:t>
            </a:r>
            <a:r>
              <a:rPr lang="ru-RU" sz="1400" dirty="0" err="1" smtClean="0">
                <a:ea typeface="Meiryo" pitchFamily="34" charset="-128"/>
              </a:rPr>
              <a:t>бо́льшим</a:t>
            </a:r>
            <a:r>
              <a:rPr lang="ru-RU" sz="1400" dirty="0" smtClean="0">
                <a:ea typeface="Meiryo" pitchFamily="34" charset="-128"/>
              </a:rPr>
              <a:t> доходом и было </a:t>
            </a:r>
          </a:p>
          <a:p>
            <a:r>
              <a:rPr lang="ru-RU" sz="1400" dirty="0" smtClean="0">
                <a:ea typeface="Meiryo" pitchFamily="34" charset="-128"/>
              </a:rPr>
              <a:t>максимально престижно.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064" y="2790446"/>
            <a:ext cx="48982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Разный уровень развития способностей </a:t>
            </a:r>
          </a:p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у людей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2748945"/>
            <a:ext cx="360000" cy="360000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2</a:t>
            </a:r>
            <a:endParaRPr lang="ru-RU" sz="1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4065" y="3440112"/>
            <a:ext cx="489823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Чтобы поощрить более талантливых к борьбе за </a:t>
            </a:r>
          </a:p>
          <a:p>
            <a:r>
              <a:rPr lang="ru-RU" sz="1400" dirty="0" smtClean="0">
                <a:ea typeface="Meiryo" pitchFamily="34" charset="-128"/>
              </a:rPr>
              <a:t>занятие самых значимых для общества позиций, надо </a:t>
            </a:r>
          </a:p>
          <a:p>
            <a:r>
              <a:rPr lang="ru-RU" sz="1400" dirty="0" smtClean="0">
                <a:ea typeface="Meiryo" pitchFamily="34" charset="-128"/>
              </a:rPr>
              <a:t>сделать их максимально привлекательными с точки </a:t>
            </a:r>
          </a:p>
          <a:p>
            <a:r>
              <a:rPr lang="ru-RU" sz="1400" dirty="0" smtClean="0">
                <a:ea typeface="Meiryo" pitchFamily="34" charset="-128"/>
              </a:rPr>
              <a:t>зрения обеспеченности ресурсами.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9675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60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65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7742" y="3307611"/>
            <a:ext cx="4033838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A698"/>
                </a:solidFill>
              </a:rPr>
              <a:t>Джон </a:t>
            </a:r>
            <a:r>
              <a:rPr lang="ru-RU" sz="1200" dirty="0" err="1" smtClean="0">
                <a:solidFill>
                  <a:srgbClr val="00A698"/>
                </a:solidFill>
              </a:rPr>
              <a:t>Масионис</a:t>
            </a:r>
            <a:endParaRPr lang="ru-RU" sz="1200" dirty="0" smtClean="0">
              <a:solidFill>
                <a:srgbClr val="00A698"/>
              </a:solidFill>
            </a:endParaRPr>
          </a:p>
          <a:p>
            <a:r>
              <a:rPr lang="ru-RU" sz="1200" dirty="0" smtClean="0">
                <a:solidFill>
                  <a:srgbClr val="333333"/>
                </a:solidFill>
              </a:rPr>
              <a:t>Род. в 1947 г. 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7742" y="1869676"/>
            <a:ext cx="5837483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«Если телеведущая </a:t>
            </a:r>
            <a:r>
              <a:rPr lang="ru-RU" sz="1600" dirty="0" err="1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Опра</a:t>
            </a:r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 </a:t>
            </a:r>
            <a:r>
              <a:rPr lang="ru-RU" sz="1600" dirty="0" err="1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Уинфри</a:t>
            </a:r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 за два дня зарабатывает больше, чем президент США Джордж Уокер Буш за год выполнения своих обязанностей, значит ли это, что вести ток-шоу важнее, чем руководить </a:t>
            </a:r>
            <a:r>
              <a:rPr lang="ru-RU" sz="16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государством?»</a:t>
            </a:r>
            <a:endParaRPr lang="ru-RU" sz="16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1026" name="Picture 2" descr="http://www.kenyon.edu/images/directory/macion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516"/>
            <a:ext cx="2238132" cy="26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52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5" b="33691"/>
            <a:stretch/>
          </p:blipFill>
          <p:spPr>
            <a:xfrm>
              <a:off x="6739847" y="390418"/>
              <a:ext cx="2404152" cy="19520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39847" y="2497480"/>
              <a:ext cx="20241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Карл Маркс</a:t>
              </a:r>
            </a:p>
            <a:p>
              <a:r>
                <a:rPr lang="ru-RU" sz="1200" dirty="0" smtClean="0">
                  <a:solidFill>
                    <a:schemeClr val="bg1"/>
                  </a:solidFill>
                </a:rPr>
                <a:t>1818–1883 гг.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831" y="320327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Классовая теория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1" y="385298"/>
            <a:ext cx="593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Причины социального неравенства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1170706"/>
            <a:ext cx="54736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Отношение к собственности на средства про-</a:t>
            </a:r>
          </a:p>
          <a:p>
            <a:r>
              <a:rPr lang="ru-RU" sz="1800" dirty="0" err="1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изводства</a:t>
            </a:r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 определяет размер общественного </a:t>
            </a:r>
          </a:p>
          <a:p>
            <a:r>
              <a:rPr lang="ru-RU" sz="18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богатства.</a:t>
            </a:r>
            <a:endParaRPr lang="ru-RU" sz="18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2103779"/>
            <a:ext cx="547369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Те социальные группы, которые владеют собственностью и получают максимальные доходы, стремятся сохранить такое положение вещей, не допуская представителей низших сословий до власти.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3292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76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51163" y="0"/>
            <a:ext cx="3241675" cy="171191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Нужно ли ликвидировать социальное неравенство?</a:t>
            </a:r>
          </a:p>
          <a:p>
            <a:endParaRPr lang="ru-RU" sz="800" dirty="0" smtClean="0">
              <a:solidFill>
                <a:schemeClr val="bg1"/>
              </a:solidFill>
              <a:ea typeface="Meiryo" pitchFamily="34" charset="-128"/>
            </a:endParaRPr>
          </a:p>
          <a:p>
            <a:r>
              <a:rPr lang="ru-RU" sz="1400" dirty="0" smtClean="0">
                <a:noFill/>
                <a:ea typeface="Meiryo" pitchFamily="34" charset="-128"/>
              </a:rPr>
              <a:t>Каково значение размера неравенства? </a:t>
            </a:r>
            <a:endParaRPr lang="ru-RU" sz="1400" dirty="0">
              <a:noFill/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5148" y="865790"/>
            <a:ext cx="255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Имеет ли 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значение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размер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неравенства?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 b="5652"/>
          <a:stretch/>
        </p:blipFill>
        <p:spPr>
          <a:xfrm>
            <a:off x="2951163" y="2161714"/>
            <a:ext cx="3241674" cy="2605549"/>
          </a:xfrm>
          <a:prstGeom prst="rect">
            <a:avLst/>
          </a:prstGeom>
          <a:ln>
            <a:solidFill>
              <a:srgbClr val="00A698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9752"/>
          <a:stretch/>
        </p:blipFill>
        <p:spPr>
          <a:xfrm>
            <a:off x="2951164" y="2161713"/>
            <a:ext cx="3241674" cy="2605549"/>
          </a:xfrm>
          <a:prstGeom prst="rect">
            <a:avLst/>
          </a:prstGeom>
          <a:ln>
            <a:solidFill>
              <a:srgbClr val="00A69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4779" r="28399" b="3465"/>
          <a:stretch/>
        </p:blipFill>
        <p:spPr>
          <a:xfrm flipH="1">
            <a:off x="1199429" y="1553496"/>
            <a:ext cx="1320802" cy="3302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t="4779" r="39867" b="5950"/>
          <a:stretch/>
        </p:blipFill>
        <p:spPr>
          <a:xfrm>
            <a:off x="6645718" y="1481496"/>
            <a:ext cx="1254434" cy="3446003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 rot="586360">
            <a:off x="256242" y="282614"/>
            <a:ext cx="1753249" cy="1090238"/>
            <a:chOff x="204155" y="471948"/>
            <a:chExt cx="1753249" cy="1090238"/>
          </a:xfrm>
        </p:grpSpPr>
        <p:sp>
          <p:nvSpPr>
            <p:cNvPr id="15" name="Выноска-облако 14"/>
            <p:cNvSpPr/>
            <p:nvPr/>
          </p:nvSpPr>
          <p:spPr>
            <a:xfrm>
              <a:off x="204155" y="471948"/>
              <a:ext cx="1753249" cy="1090238"/>
            </a:xfrm>
            <a:prstGeom prst="cloudCallout">
              <a:avLst>
                <a:gd name="adj1" fmla="val 32699"/>
                <a:gd name="adj2" fmla="val 63244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21013640">
              <a:off x="225437" y="755458"/>
              <a:ext cx="1710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Неравенство – это благо…</a:t>
              </a:r>
              <a:endParaRPr lang="ru-RU" sz="14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 rot="1047672">
            <a:off x="7177877" y="310839"/>
            <a:ext cx="1753249" cy="1090238"/>
            <a:chOff x="204155" y="471948"/>
            <a:chExt cx="1753249" cy="1090238"/>
          </a:xfrm>
        </p:grpSpPr>
        <p:sp>
          <p:nvSpPr>
            <p:cNvPr id="19" name="Выноска-облако 18"/>
            <p:cNvSpPr/>
            <p:nvPr/>
          </p:nvSpPr>
          <p:spPr>
            <a:xfrm rot="20427280" flipH="1">
              <a:off x="204155" y="471948"/>
              <a:ext cx="1753249" cy="1090238"/>
            </a:xfrm>
            <a:prstGeom prst="cloudCallout">
              <a:avLst>
                <a:gd name="adj1" fmla="val 32699"/>
                <a:gd name="adj2" fmla="val 63244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 rot="20552328">
              <a:off x="299098" y="754710"/>
              <a:ext cx="156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Неравенство – это зло…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2407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49" y="569656"/>
            <a:ext cx="2026836" cy="2537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58" y="2050142"/>
            <a:ext cx="2005687" cy="2537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1" y="2050143"/>
            <a:ext cx="1903463" cy="253795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08379" y="299881"/>
            <a:ext cx="1584193" cy="1170039"/>
            <a:chOff x="358775" y="471948"/>
            <a:chExt cx="1584193" cy="1170039"/>
          </a:xfrm>
        </p:grpSpPr>
        <p:sp>
          <p:nvSpPr>
            <p:cNvPr id="5" name="Выноска-облако 4"/>
            <p:cNvSpPr/>
            <p:nvPr/>
          </p:nvSpPr>
          <p:spPr>
            <a:xfrm>
              <a:off x="358775" y="471948"/>
              <a:ext cx="1584193" cy="1170039"/>
            </a:xfrm>
            <a:prstGeom prst="cloudCallout">
              <a:avLst>
                <a:gd name="adj1" fmla="val 60472"/>
                <a:gd name="adj2" fmla="val 31408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5059" y="795357"/>
              <a:ext cx="1291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Я – самая красивая!</a:t>
              </a:r>
              <a:endParaRPr 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54223" y="884901"/>
            <a:ext cx="1237169" cy="953731"/>
            <a:chOff x="358775" y="471948"/>
            <a:chExt cx="1237169" cy="953731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358775" y="471948"/>
              <a:ext cx="1237169" cy="953731"/>
            </a:xfrm>
            <a:prstGeom prst="cloudCallout">
              <a:avLst>
                <a:gd name="adj1" fmla="val 22612"/>
                <a:gd name="adj2" fmla="val 75105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1083" y="794924"/>
              <a:ext cx="9925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Нет, я!</a:t>
              </a:r>
              <a:endParaRPr lang="ru-RU" sz="14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 rot="586360">
            <a:off x="6047314" y="365545"/>
            <a:ext cx="2438400" cy="1387694"/>
            <a:chOff x="204155" y="471948"/>
            <a:chExt cx="2438400" cy="1387694"/>
          </a:xfrm>
        </p:grpSpPr>
        <p:sp>
          <p:nvSpPr>
            <p:cNvPr id="17" name="Выноска-облако 16"/>
            <p:cNvSpPr/>
            <p:nvPr/>
          </p:nvSpPr>
          <p:spPr>
            <a:xfrm>
              <a:off x="204155" y="471948"/>
              <a:ext cx="2438400" cy="1387694"/>
            </a:xfrm>
            <a:prstGeom prst="cloudCallout">
              <a:avLst>
                <a:gd name="adj1" fmla="val -10788"/>
                <a:gd name="adj2" fmla="val 72829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21013640">
              <a:off x="369354" y="857401"/>
              <a:ext cx="2108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Не спорьте, девочки! </a:t>
              </a:r>
            </a:p>
            <a:p>
              <a:pPr algn="ctr"/>
              <a:r>
                <a:rPr lang="ru-RU" sz="1400" dirty="0" smtClean="0"/>
                <a:t>Кто угодно скажет, что это я.</a:t>
              </a:r>
              <a:endParaRPr lang="ru-RU" sz="1400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52" y="2566220"/>
            <a:ext cx="1757669" cy="187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3466400" y="3085523"/>
            <a:ext cx="2173458" cy="1356238"/>
            <a:chOff x="3436904" y="3085523"/>
            <a:chExt cx="2173458" cy="135623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904" y="3085523"/>
              <a:ext cx="2173458" cy="13562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692572" y="3962400"/>
              <a:ext cx="17368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</a:rPr>
                <a:t>ПРЕКРАСНЕЙШЕЙ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490264"/>
            <a:ext cx="2952750" cy="276999"/>
          </a:xfrm>
          <a:prstGeom prst="rect">
            <a:avLst/>
          </a:prstGeom>
          <a:solidFill>
            <a:srgbClr val="F8F8F8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Константин Маковский. Суд Париса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1163" y="1179872"/>
            <a:ext cx="1757669" cy="187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 rot="586360">
            <a:off x="4415922" y="465991"/>
            <a:ext cx="2193470" cy="1283794"/>
            <a:chOff x="204155" y="471948"/>
            <a:chExt cx="2193470" cy="1283794"/>
          </a:xfrm>
        </p:grpSpPr>
        <p:sp>
          <p:nvSpPr>
            <p:cNvPr id="6" name="Выноска-облако 5"/>
            <p:cNvSpPr/>
            <p:nvPr/>
          </p:nvSpPr>
          <p:spPr>
            <a:xfrm>
              <a:off x="204155" y="471948"/>
              <a:ext cx="2138447" cy="1283794"/>
            </a:xfrm>
            <a:prstGeom prst="cloudCallout">
              <a:avLst>
                <a:gd name="adj1" fmla="val -42738"/>
                <a:gd name="adj2" fmla="val 57127"/>
              </a:avLst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21013640">
              <a:off x="289624" y="840136"/>
              <a:ext cx="2108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На самом деле я – кислое…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1319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7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5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"/>
          <a:stretch/>
        </p:blipFill>
        <p:spPr>
          <a:xfrm>
            <a:off x="4949695" y="2591175"/>
            <a:ext cx="3613348" cy="25510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47650"/>
            <a:ext cx="861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Причины социальных конфликтов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rot="16200000" flipH="1" flipV="1">
            <a:off x="2256400" y="101672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16200000" flipH="1" flipV="1">
            <a:off x="6617007" y="101672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2523" y="1324125"/>
            <a:ext cx="403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Социальное неравенство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2523" y="1816096"/>
            <a:ext cx="403383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 smtClean="0">
                <a:ea typeface="Meiryo" pitchFamily="34" charset="-128"/>
              </a:rPr>
              <a:t>Неравенство в обладании богатством, властью и другими ресурсами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9451" y="1324125"/>
            <a:ext cx="403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Культурная разнородность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9450" y="1816095"/>
            <a:ext cx="403383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 smtClean="0">
                <a:ea typeface="Meiryo" pitchFamily="34" charset="-128"/>
              </a:rPr>
              <a:t>Различия в представлениях об иерархии ценностей, социальных нормах</a:t>
            </a:r>
            <a:endParaRPr lang="ru-RU" sz="1400" dirty="0"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4972"/>
          <a:stretch/>
        </p:blipFill>
        <p:spPr>
          <a:xfrm>
            <a:off x="592601" y="2591175"/>
            <a:ext cx="3613348" cy="25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65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47650"/>
            <a:ext cx="861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Дифференциация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rot="16200000" flipH="1" flipV="1">
            <a:off x="2256400" y="101672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16200000" flipH="1" flipV="1">
            <a:off x="6617007" y="101672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2523" y="1324125"/>
            <a:ext cx="403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Естественная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9451" y="1324125"/>
            <a:ext cx="403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Социальная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0" y="2380900"/>
            <a:ext cx="4739451" cy="2019693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Социальное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неравенство – форма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дифференциации, при которой отдельные индивиды, социальные группы, слои, классы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обладают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неравными жизненными шансами и возможностями удовлетворения потребностей.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3382738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5" y="353867"/>
            <a:ext cx="4066384" cy="4419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54" y="2014231"/>
            <a:ext cx="2753032" cy="2753032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47650"/>
            <a:ext cx="861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Дифференциация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rot="16200000" flipH="1" flipV="1">
            <a:off x="6617007" y="1016720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39451" y="1324125"/>
            <a:ext cx="403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3333"/>
                </a:solidFill>
                <a:latin typeface="+mj-lt"/>
                <a:ea typeface="Meiryo" pitchFamily="34" charset="-128"/>
              </a:rPr>
              <a:t>Социальная</a:t>
            </a:r>
            <a:endParaRPr lang="ru-RU" sz="2000" dirty="0">
              <a:solidFill>
                <a:srgbClr val="333333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7" y="1126184"/>
            <a:ext cx="655097" cy="65509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8" y="412477"/>
            <a:ext cx="655097" cy="65509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7" y="4070000"/>
            <a:ext cx="655097" cy="65509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7" y="1870601"/>
            <a:ext cx="655097" cy="65509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6" y="3325583"/>
            <a:ext cx="655097" cy="655097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86" y="2593163"/>
            <a:ext cx="655097" cy="655097"/>
          </a:xfrm>
          <a:prstGeom prst="ellipse">
            <a:avLst/>
          </a:prstGeom>
          <a:ln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4087019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111E-6 7.40741E-7 L -0.475 0.1956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97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7.40741E-7 L -0.47552 -0.2385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5" y="-1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11111E-6 7.40741E-7 L -0.47761 -0.521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9" y="-2608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11111E-6 7.40741E-7 L -0.47431 0.053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5" y="26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1.11111E-6 7.40741E-7 L -0.47552 -0.095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5" y="-478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11111E-6 7.40741E-7 L -0.47656 -0.385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-1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653</TotalTime>
  <Words>380</Words>
  <Application>Microsoft Office PowerPoint</Application>
  <PresentationFormat>Экран (16:9)</PresentationFormat>
  <Paragraphs>102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Roboto Slab</vt:lpstr>
      <vt:lpstr>Meiryo</vt:lpstr>
      <vt:lpstr>Open Sans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33</cp:revision>
  <dcterms:created xsi:type="dcterms:W3CDTF">2016-08-22T07:30:56Z</dcterms:created>
  <dcterms:modified xsi:type="dcterms:W3CDTF">2016-08-29T15:09:37Z</dcterms:modified>
</cp:coreProperties>
</file>