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284" r:id="rId2"/>
    <p:sldId id="290" r:id="rId3"/>
    <p:sldId id="287" r:id="rId4"/>
    <p:sldId id="292" r:id="rId5"/>
    <p:sldId id="293" r:id="rId6"/>
    <p:sldId id="295" r:id="rId7"/>
    <p:sldId id="296" r:id="rId8"/>
    <p:sldId id="297" r:id="rId9"/>
    <p:sldId id="298" r:id="rId10"/>
    <p:sldId id="299" r:id="rId11"/>
    <p:sldId id="300" r:id="rId12"/>
    <p:sldId id="294" r:id="rId13"/>
    <p:sldId id="302" r:id="rId14"/>
    <p:sldId id="301" r:id="rId15"/>
    <p:sldId id="303" r:id="rId16"/>
    <p:sldId id="304" r:id="rId17"/>
    <p:sldId id="307" r:id="rId18"/>
    <p:sldId id="308" r:id="rId19"/>
    <p:sldId id="309" r:id="rId20"/>
    <p:sldId id="305" r:id="rId21"/>
    <p:sldId id="311" r:id="rId22"/>
    <p:sldId id="312" r:id="rId23"/>
    <p:sldId id="310" r:id="rId24"/>
    <p:sldId id="313" r:id="rId25"/>
    <p:sldId id="320" r:id="rId26"/>
    <p:sldId id="317" r:id="rId27"/>
    <p:sldId id="316" r:id="rId28"/>
    <p:sldId id="315" r:id="rId29"/>
    <p:sldId id="318" r:id="rId30"/>
    <p:sldId id="319" r:id="rId31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</p:embeddedFont>
    <p:embeddedFont>
      <p:font typeface="Roboto Slab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120" y="84"/>
      </p:cViewPr>
      <p:guideLst>
        <p:guide orient="horz" pos="237"/>
        <p:guide pos="5534"/>
        <p:guide orient="horz" pos="3003"/>
        <p:guide pos="2971"/>
        <p:guide pos="2767"/>
        <p:guide pos="226"/>
        <p:guide pos="1859"/>
        <p:guide pos="2086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94534-CB19-44C0-97B3-631B8BA35048}" type="doc">
      <dgm:prSet loTypeId="urn:microsoft.com/office/officeart/2005/8/layout/pyramid1" loCatId="pyramid" qsTypeId="urn:microsoft.com/office/officeart/2005/8/quickstyle/3d4" qsCatId="3D" csTypeId="urn:microsoft.com/office/officeart/2005/8/colors/colorful4" csCatId="colorful" phldr="1"/>
      <dgm:spPr/>
    </dgm:pt>
    <dgm:pt modelId="{998D4304-1664-48C7-8831-D69CDD00C72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448428D-ABC7-4CA5-B359-944969C6339D}" type="parTrans" cxnId="{6C4475D8-5265-4783-8E84-E2DB2EA9B32A}">
      <dgm:prSet/>
      <dgm:spPr/>
      <dgm:t>
        <a:bodyPr/>
        <a:lstStyle/>
        <a:p>
          <a:endParaRPr lang="ru-RU"/>
        </a:p>
      </dgm:t>
    </dgm:pt>
    <dgm:pt modelId="{6513F24D-C187-49D9-B5B5-CF0B59906A03}" type="sibTrans" cxnId="{6C4475D8-5265-4783-8E84-E2DB2EA9B32A}">
      <dgm:prSet/>
      <dgm:spPr/>
      <dgm:t>
        <a:bodyPr/>
        <a:lstStyle/>
        <a:p>
          <a:endParaRPr lang="ru-RU"/>
        </a:p>
      </dgm:t>
    </dgm:pt>
    <dgm:pt modelId="{3780F6C2-8850-47B5-8C97-21B76267F1F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E364E49-9B66-4B21-9BAE-5C18E7567AE1}" type="parTrans" cxnId="{2B193CF7-4AB5-4B73-B415-910AD37E3953}">
      <dgm:prSet/>
      <dgm:spPr/>
      <dgm:t>
        <a:bodyPr/>
        <a:lstStyle/>
        <a:p>
          <a:endParaRPr lang="ru-RU"/>
        </a:p>
      </dgm:t>
    </dgm:pt>
    <dgm:pt modelId="{F954ECFD-7139-45DE-848D-D6EF3AAC46BC}" type="sibTrans" cxnId="{2B193CF7-4AB5-4B73-B415-910AD37E3953}">
      <dgm:prSet/>
      <dgm:spPr/>
      <dgm:t>
        <a:bodyPr/>
        <a:lstStyle/>
        <a:p>
          <a:endParaRPr lang="ru-RU"/>
        </a:p>
      </dgm:t>
    </dgm:pt>
    <dgm:pt modelId="{EF9F9DC1-B606-4CDE-A4DF-AF15BB8B457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CEE9DBE-109D-4394-8BC7-02CF5CBA7435}" type="parTrans" cxnId="{ABDA5571-8819-4E29-8585-9763BA36C449}">
      <dgm:prSet/>
      <dgm:spPr/>
      <dgm:t>
        <a:bodyPr/>
        <a:lstStyle/>
        <a:p>
          <a:endParaRPr lang="ru-RU"/>
        </a:p>
      </dgm:t>
    </dgm:pt>
    <dgm:pt modelId="{C138B127-732D-41D3-995F-99638723A89B}" type="sibTrans" cxnId="{ABDA5571-8819-4E29-8585-9763BA36C449}">
      <dgm:prSet/>
      <dgm:spPr/>
      <dgm:t>
        <a:bodyPr/>
        <a:lstStyle/>
        <a:p>
          <a:endParaRPr lang="ru-RU"/>
        </a:p>
      </dgm:t>
    </dgm:pt>
    <dgm:pt modelId="{3FA4DE11-E052-472E-8A4C-F70CA2DF6420}">
      <dgm:prSet/>
      <dgm:spPr/>
      <dgm:t>
        <a:bodyPr/>
        <a:lstStyle/>
        <a:p>
          <a:endParaRPr lang="ru-RU"/>
        </a:p>
      </dgm:t>
    </dgm:pt>
    <dgm:pt modelId="{3A200C8C-88A8-40F8-B1EF-381FFAF73309}" type="parTrans" cxnId="{63FD0310-DFC9-4F01-8DEE-32E3EB093699}">
      <dgm:prSet/>
      <dgm:spPr/>
      <dgm:t>
        <a:bodyPr/>
        <a:lstStyle/>
        <a:p>
          <a:endParaRPr lang="ru-RU"/>
        </a:p>
      </dgm:t>
    </dgm:pt>
    <dgm:pt modelId="{EF52DB92-4A2B-4723-99C9-170CB352925F}" type="sibTrans" cxnId="{63FD0310-DFC9-4F01-8DEE-32E3EB093699}">
      <dgm:prSet/>
      <dgm:spPr/>
      <dgm:t>
        <a:bodyPr/>
        <a:lstStyle/>
        <a:p>
          <a:endParaRPr lang="ru-RU"/>
        </a:p>
      </dgm:t>
    </dgm:pt>
    <dgm:pt modelId="{329B3E31-6EA2-429D-9546-06FD455C1B89}">
      <dgm:prSet/>
      <dgm:spPr/>
      <dgm:t>
        <a:bodyPr/>
        <a:lstStyle/>
        <a:p>
          <a:endParaRPr lang="ru-RU"/>
        </a:p>
      </dgm:t>
    </dgm:pt>
    <dgm:pt modelId="{01DC1287-79D2-4929-9B68-C3475018EC32}" type="parTrans" cxnId="{45708882-17D1-4963-91F7-C5F13E50B140}">
      <dgm:prSet/>
      <dgm:spPr/>
      <dgm:t>
        <a:bodyPr/>
        <a:lstStyle/>
        <a:p>
          <a:endParaRPr lang="ru-RU"/>
        </a:p>
      </dgm:t>
    </dgm:pt>
    <dgm:pt modelId="{C593D37D-C641-443E-9C10-EFC7D2EAC766}" type="sibTrans" cxnId="{45708882-17D1-4963-91F7-C5F13E50B140}">
      <dgm:prSet/>
      <dgm:spPr/>
      <dgm:t>
        <a:bodyPr/>
        <a:lstStyle/>
        <a:p>
          <a:endParaRPr lang="ru-RU"/>
        </a:p>
      </dgm:t>
    </dgm:pt>
    <dgm:pt modelId="{A337AE8F-3DA4-43B9-B5F5-C15CD6C528E7}">
      <dgm:prSet/>
      <dgm:spPr/>
      <dgm:t>
        <a:bodyPr/>
        <a:lstStyle/>
        <a:p>
          <a:endParaRPr lang="ru-RU"/>
        </a:p>
      </dgm:t>
    </dgm:pt>
    <dgm:pt modelId="{24B01D29-7689-4073-83E7-A503427450EB}" type="parTrans" cxnId="{1785DC1D-E23F-4A7E-BCF7-31490F930D0E}">
      <dgm:prSet/>
      <dgm:spPr/>
      <dgm:t>
        <a:bodyPr/>
        <a:lstStyle/>
        <a:p>
          <a:endParaRPr lang="ru-RU"/>
        </a:p>
      </dgm:t>
    </dgm:pt>
    <dgm:pt modelId="{B80B9911-F378-467B-8938-C6644A4755C6}" type="sibTrans" cxnId="{1785DC1D-E23F-4A7E-BCF7-31490F930D0E}">
      <dgm:prSet/>
      <dgm:spPr/>
      <dgm:t>
        <a:bodyPr/>
        <a:lstStyle/>
        <a:p>
          <a:endParaRPr lang="ru-RU"/>
        </a:p>
      </dgm:t>
    </dgm:pt>
    <dgm:pt modelId="{90FA1AD9-D95B-4900-8B5F-8B095730AA7E}" type="pres">
      <dgm:prSet presAssocID="{1B094534-CB19-44C0-97B3-631B8BA35048}" presName="Name0" presStyleCnt="0">
        <dgm:presLayoutVars>
          <dgm:dir/>
          <dgm:animLvl val="lvl"/>
          <dgm:resizeHandles val="exact"/>
        </dgm:presLayoutVars>
      </dgm:prSet>
      <dgm:spPr/>
    </dgm:pt>
    <dgm:pt modelId="{B6973A11-3EFA-4773-9966-EF6ED3CD4186}" type="pres">
      <dgm:prSet presAssocID="{998D4304-1664-48C7-8831-D69CDD00C72A}" presName="Name8" presStyleCnt="0"/>
      <dgm:spPr/>
    </dgm:pt>
    <dgm:pt modelId="{6B88A60D-115A-4A3D-9658-5D93C605F450}" type="pres">
      <dgm:prSet presAssocID="{998D4304-1664-48C7-8831-D69CDD00C72A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A10F0-B6B0-4D5C-A9F5-4F29B952ECE0}" type="pres">
      <dgm:prSet presAssocID="{998D4304-1664-48C7-8831-D69CDD00C7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9FDD-AF07-4600-A597-810A9624D9FF}" type="pres">
      <dgm:prSet presAssocID="{3780F6C2-8850-47B5-8C97-21B76267F1FD}" presName="Name8" presStyleCnt="0"/>
      <dgm:spPr/>
    </dgm:pt>
    <dgm:pt modelId="{DE1F3A7A-BC55-4133-88C0-300767741240}" type="pres">
      <dgm:prSet presAssocID="{3780F6C2-8850-47B5-8C97-21B76267F1FD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A858D-74CD-40D6-AA4D-F41211D378C7}" type="pres">
      <dgm:prSet presAssocID="{3780F6C2-8850-47B5-8C97-21B76267F1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4E18-3CBF-495D-AEEE-587B55797FAF}" type="pres">
      <dgm:prSet presAssocID="{EF9F9DC1-B606-4CDE-A4DF-AF15BB8B457B}" presName="Name8" presStyleCnt="0"/>
      <dgm:spPr/>
    </dgm:pt>
    <dgm:pt modelId="{F0E6ECB5-A8C4-4597-A609-FE5D192B0E40}" type="pres">
      <dgm:prSet presAssocID="{EF9F9DC1-B606-4CDE-A4DF-AF15BB8B457B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AFAEA-92A7-45AA-B653-168B634B35A0}" type="pres">
      <dgm:prSet presAssocID="{EF9F9DC1-B606-4CDE-A4DF-AF15BB8B45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7D1B4-98CE-41B6-B2C8-0F14F3FE7486}" type="pres">
      <dgm:prSet presAssocID="{3FA4DE11-E052-472E-8A4C-F70CA2DF6420}" presName="Name8" presStyleCnt="0"/>
      <dgm:spPr/>
    </dgm:pt>
    <dgm:pt modelId="{10ED0D0A-DECE-4EBA-BF22-C6C56AA086F8}" type="pres">
      <dgm:prSet presAssocID="{3FA4DE11-E052-472E-8A4C-F70CA2DF6420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54E66-C1BF-47E5-B0F9-48DE707D225A}" type="pres">
      <dgm:prSet presAssocID="{3FA4DE11-E052-472E-8A4C-F70CA2DF64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9D496-9267-41CE-9D43-3C27DEE3E800}" type="pres">
      <dgm:prSet presAssocID="{329B3E31-6EA2-429D-9546-06FD455C1B89}" presName="Name8" presStyleCnt="0"/>
      <dgm:spPr/>
    </dgm:pt>
    <dgm:pt modelId="{1B329C77-A54C-444F-AE95-5EB3564BD789}" type="pres">
      <dgm:prSet presAssocID="{329B3E31-6EA2-429D-9546-06FD455C1B8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A0E2-7763-4E87-83CE-8CCA012405A7}" type="pres">
      <dgm:prSet presAssocID="{329B3E31-6EA2-429D-9546-06FD455C1B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9C49-68CD-41A8-98CD-DC02C7E24065}" type="pres">
      <dgm:prSet presAssocID="{A337AE8F-3DA4-43B9-B5F5-C15CD6C528E7}" presName="Name8" presStyleCnt="0"/>
      <dgm:spPr/>
    </dgm:pt>
    <dgm:pt modelId="{71476EF3-EBB0-4AB1-A32B-CB5D01CC88BB}" type="pres">
      <dgm:prSet presAssocID="{A337AE8F-3DA4-43B9-B5F5-C15CD6C528E7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21000-3E41-4099-BF78-0F042F77456C}" type="pres">
      <dgm:prSet presAssocID="{A337AE8F-3DA4-43B9-B5F5-C15CD6C528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7D98AA-CC57-458A-B79E-228902DCE902}" type="presOf" srcId="{3780F6C2-8850-47B5-8C97-21B76267F1FD}" destId="{6C0A858D-74CD-40D6-AA4D-F41211D378C7}" srcOrd="1" destOrd="0" presId="urn:microsoft.com/office/officeart/2005/8/layout/pyramid1"/>
    <dgm:cxn modelId="{EC65FE3A-888D-4AA0-9C5E-52245D718DDC}" type="presOf" srcId="{998D4304-1664-48C7-8831-D69CDD00C72A}" destId="{A2CA10F0-B6B0-4D5C-A9F5-4F29B952ECE0}" srcOrd="1" destOrd="0" presId="urn:microsoft.com/office/officeart/2005/8/layout/pyramid1"/>
    <dgm:cxn modelId="{ABDA5571-8819-4E29-8585-9763BA36C449}" srcId="{1B094534-CB19-44C0-97B3-631B8BA35048}" destId="{EF9F9DC1-B606-4CDE-A4DF-AF15BB8B457B}" srcOrd="2" destOrd="0" parTransId="{2CEE9DBE-109D-4394-8BC7-02CF5CBA7435}" sibTransId="{C138B127-732D-41D3-995F-99638723A89B}"/>
    <dgm:cxn modelId="{718694C6-072C-4E84-A9EB-0B81F1BB36FB}" type="presOf" srcId="{EF9F9DC1-B606-4CDE-A4DF-AF15BB8B457B}" destId="{B4BAFAEA-92A7-45AA-B653-168B634B35A0}" srcOrd="1" destOrd="0" presId="urn:microsoft.com/office/officeart/2005/8/layout/pyramid1"/>
    <dgm:cxn modelId="{6098CE15-3473-45A3-8489-A3C2BD251954}" type="presOf" srcId="{998D4304-1664-48C7-8831-D69CDD00C72A}" destId="{6B88A60D-115A-4A3D-9658-5D93C605F450}" srcOrd="0" destOrd="0" presId="urn:microsoft.com/office/officeart/2005/8/layout/pyramid1"/>
    <dgm:cxn modelId="{45708882-17D1-4963-91F7-C5F13E50B140}" srcId="{1B094534-CB19-44C0-97B3-631B8BA35048}" destId="{329B3E31-6EA2-429D-9546-06FD455C1B89}" srcOrd="4" destOrd="0" parTransId="{01DC1287-79D2-4929-9B68-C3475018EC32}" sibTransId="{C593D37D-C641-443E-9C10-EFC7D2EAC766}"/>
    <dgm:cxn modelId="{2CE1C6A1-1BD0-4CDE-B776-0A604C0A85C7}" type="presOf" srcId="{3FA4DE11-E052-472E-8A4C-F70CA2DF6420}" destId="{10ED0D0A-DECE-4EBA-BF22-C6C56AA086F8}" srcOrd="0" destOrd="0" presId="urn:microsoft.com/office/officeart/2005/8/layout/pyramid1"/>
    <dgm:cxn modelId="{2B193CF7-4AB5-4B73-B415-910AD37E3953}" srcId="{1B094534-CB19-44C0-97B3-631B8BA35048}" destId="{3780F6C2-8850-47B5-8C97-21B76267F1FD}" srcOrd="1" destOrd="0" parTransId="{FE364E49-9B66-4B21-9BAE-5C18E7567AE1}" sibTransId="{F954ECFD-7139-45DE-848D-D6EF3AAC46BC}"/>
    <dgm:cxn modelId="{65B4E604-7C8E-416E-824E-CAE641098ED4}" type="presOf" srcId="{3FA4DE11-E052-472E-8A4C-F70CA2DF6420}" destId="{D0C54E66-C1BF-47E5-B0F9-48DE707D225A}" srcOrd="1" destOrd="0" presId="urn:microsoft.com/office/officeart/2005/8/layout/pyramid1"/>
    <dgm:cxn modelId="{63FD0310-DFC9-4F01-8DEE-32E3EB093699}" srcId="{1B094534-CB19-44C0-97B3-631B8BA35048}" destId="{3FA4DE11-E052-472E-8A4C-F70CA2DF6420}" srcOrd="3" destOrd="0" parTransId="{3A200C8C-88A8-40F8-B1EF-381FFAF73309}" sibTransId="{EF52DB92-4A2B-4723-99C9-170CB352925F}"/>
    <dgm:cxn modelId="{6CCE530E-38E4-4FFD-BE5C-CACA5F97CBB1}" type="presOf" srcId="{3780F6C2-8850-47B5-8C97-21B76267F1FD}" destId="{DE1F3A7A-BC55-4133-88C0-300767741240}" srcOrd="0" destOrd="0" presId="urn:microsoft.com/office/officeart/2005/8/layout/pyramid1"/>
    <dgm:cxn modelId="{1785DC1D-E23F-4A7E-BCF7-31490F930D0E}" srcId="{1B094534-CB19-44C0-97B3-631B8BA35048}" destId="{A337AE8F-3DA4-43B9-B5F5-C15CD6C528E7}" srcOrd="5" destOrd="0" parTransId="{24B01D29-7689-4073-83E7-A503427450EB}" sibTransId="{B80B9911-F378-467B-8938-C6644A4755C6}"/>
    <dgm:cxn modelId="{99C82BEA-84F7-48F8-911C-C31B4122BB20}" type="presOf" srcId="{EF9F9DC1-B606-4CDE-A4DF-AF15BB8B457B}" destId="{F0E6ECB5-A8C4-4597-A609-FE5D192B0E40}" srcOrd="0" destOrd="0" presId="urn:microsoft.com/office/officeart/2005/8/layout/pyramid1"/>
    <dgm:cxn modelId="{28074F86-52DD-40DB-B1EB-306AF6676965}" type="presOf" srcId="{1B094534-CB19-44C0-97B3-631B8BA35048}" destId="{90FA1AD9-D95B-4900-8B5F-8B095730AA7E}" srcOrd="0" destOrd="0" presId="urn:microsoft.com/office/officeart/2005/8/layout/pyramid1"/>
    <dgm:cxn modelId="{089069C9-372D-4421-8DBA-8B7E287993E1}" type="presOf" srcId="{329B3E31-6EA2-429D-9546-06FD455C1B89}" destId="{9AB7A0E2-7763-4E87-83CE-8CCA012405A7}" srcOrd="1" destOrd="0" presId="urn:microsoft.com/office/officeart/2005/8/layout/pyramid1"/>
    <dgm:cxn modelId="{C5DEF734-9F80-4DF3-83BC-F8AF5707F73F}" type="presOf" srcId="{A337AE8F-3DA4-43B9-B5F5-C15CD6C528E7}" destId="{6EC21000-3E41-4099-BF78-0F042F77456C}" srcOrd="1" destOrd="0" presId="urn:microsoft.com/office/officeart/2005/8/layout/pyramid1"/>
    <dgm:cxn modelId="{ABA320FE-50DE-4BC4-A8DB-3169854D654F}" type="presOf" srcId="{A337AE8F-3DA4-43B9-B5F5-C15CD6C528E7}" destId="{71476EF3-EBB0-4AB1-A32B-CB5D01CC88BB}" srcOrd="0" destOrd="0" presId="urn:microsoft.com/office/officeart/2005/8/layout/pyramid1"/>
    <dgm:cxn modelId="{FF6B77FA-A5D3-4CF8-997E-D509BA4F8428}" type="presOf" srcId="{329B3E31-6EA2-429D-9546-06FD455C1B89}" destId="{1B329C77-A54C-444F-AE95-5EB3564BD789}" srcOrd="0" destOrd="0" presId="urn:microsoft.com/office/officeart/2005/8/layout/pyramid1"/>
    <dgm:cxn modelId="{6C4475D8-5265-4783-8E84-E2DB2EA9B32A}" srcId="{1B094534-CB19-44C0-97B3-631B8BA35048}" destId="{998D4304-1664-48C7-8831-D69CDD00C72A}" srcOrd="0" destOrd="0" parTransId="{B448428D-ABC7-4CA5-B359-944969C6339D}" sibTransId="{6513F24D-C187-49D9-B5B5-CF0B59906A03}"/>
    <dgm:cxn modelId="{D364F670-7FEA-4B06-A160-ACCD6FCC3D5E}" type="presParOf" srcId="{90FA1AD9-D95B-4900-8B5F-8B095730AA7E}" destId="{B6973A11-3EFA-4773-9966-EF6ED3CD4186}" srcOrd="0" destOrd="0" presId="urn:microsoft.com/office/officeart/2005/8/layout/pyramid1"/>
    <dgm:cxn modelId="{FF18821C-174B-4CFF-943F-77CF32503453}" type="presParOf" srcId="{B6973A11-3EFA-4773-9966-EF6ED3CD4186}" destId="{6B88A60D-115A-4A3D-9658-5D93C605F450}" srcOrd="0" destOrd="0" presId="urn:microsoft.com/office/officeart/2005/8/layout/pyramid1"/>
    <dgm:cxn modelId="{42C27891-B45D-4385-AA36-A8CBE5DB6D98}" type="presParOf" srcId="{B6973A11-3EFA-4773-9966-EF6ED3CD4186}" destId="{A2CA10F0-B6B0-4D5C-A9F5-4F29B952ECE0}" srcOrd="1" destOrd="0" presId="urn:microsoft.com/office/officeart/2005/8/layout/pyramid1"/>
    <dgm:cxn modelId="{7EB44341-8948-4744-95BD-07A14A4EAE25}" type="presParOf" srcId="{90FA1AD9-D95B-4900-8B5F-8B095730AA7E}" destId="{EF379FDD-AF07-4600-A597-810A9624D9FF}" srcOrd="1" destOrd="0" presId="urn:microsoft.com/office/officeart/2005/8/layout/pyramid1"/>
    <dgm:cxn modelId="{D4C17E90-121A-4595-9933-28F73127563F}" type="presParOf" srcId="{EF379FDD-AF07-4600-A597-810A9624D9FF}" destId="{DE1F3A7A-BC55-4133-88C0-300767741240}" srcOrd="0" destOrd="0" presId="urn:microsoft.com/office/officeart/2005/8/layout/pyramid1"/>
    <dgm:cxn modelId="{87C4CA08-6805-4883-982B-3784082718D4}" type="presParOf" srcId="{EF379FDD-AF07-4600-A597-810A9624D9FF}" destId="{6C0A858D-74CD-40D6-AA4D-F41211D378C7}" srcOrd="1" destOrd="0" presId="urn:microsoft.com/office/officeart/2005/8/layout/pyramid1"/>
    <dgm:cxn modelId="{688B4716-B5FC-49DC-955B-E961C6DCC916}" type="presParOf" srcId="{90FA1AD9-D95B-4900-8B5F-8B095730AA7E}" destId="{1A834E18-3CBF-495D-AEEE-587B55797FAF}" srcOrd="2" destOrd="0" presId="urn:microsoft.com/office/officeart/2005/8/layout/pyramid1"/>
    <dgm:cxn modelId="{B4147917-71E8-40E3-96AD-FD08FC5E3CC4}" type="presParOf" srcId="{1A834E18-3CBF-495D-AEEE-587B55797FAF}" destId="{F0E6ECB5-A8C4-4597-A609-FE5D192B0E40}" srcOrd="0" destOrd="0" presId="urn:microsoft.com/office/officeart/2005/8/layout/pyramid1"/>
    <dgm:cxn modelId="{ADDF3CEA-469B-4B79-A05A-C5328B4E5148}" type="presParOf" srcId="{1A834E18-3CBF-495D-AEEE-587B55797FAF}" destId="{B4BAFAEA-92A7-45AA-B653-168B634B35A0}" srcOrd="1" destOrd="0" presId="urn:microsoft.com/office/officeart/2005/8/layout/pyramid1"/>
    <dgm:cxn modelId="{EE8FBFA2-9B96-47B7-A22F-7E2F455E0D24}" type="presParOf" srcId="{90FA1AD9-D95B-4900-8B5F-8B095730AA7E}" destId="{E907D1B4-98CE-41B6-B2C8-0F14F3FE7486}" srcOrd="3" destOrd="0" presId="urn:microsoft.com/office/officeart/2005/8/layout/pyramid1"/>
    <dgm:cxn modelId="{677FBC71-A9D1-4894-8116-0B86763BB417}" type="presParOf" srcId="{E907D1B4-98CE-41B6-B2C8-0F14F3FE7486}" destId="{10ED0D0A-DECE-4EBA-BF22-C6C56AA086F8}" srcOrd="0" destOrd="0" presId="urn:microsoft.com/office/officeart/2005/8/layout/pyramid1"/>
    <dgm:cxn modelId="{9F287E99-6CC4-457E-964E-274612443188}" type="presParOf" srcId="{E907D1B4-98CE-41B6-B2C8-0F14F3FE7486}" destId="{D0C54E66-C1BF-47E5-B0F9-48DE707D225A}" srcOrd="1" destOrd="0" presId="urn:microsoft.com/office/officeart/2005/8/layout/pyramid1"/>
    <dgm:cxn modelId="{8E42BC80-82A0-46F5-B9FD-DE197C976BD4}" type="presParOf" srcId="{90FA1AD9-D95B-4900-8B5F-8B095730AA7E}" destId="{ED09D496-9267-41CE-9D43-3C27DEE3E800}" srcOrd="4" destOrd="0" presId="urn:microsoft.com/office/officeart/2005/8/layout/pyramid1"/>
    <dgm:cxn modelId="{E64C129E-96B9-4010-9EBF-48FF525502EF}" type="presParOf" srcId="{ED09D496-9267-41CE-9D43-3C27DEE3E800}" destId="{1B329C77-A54C-444F-AE95-5EB3564BD789}" srcOrd="0" destOrd="0" presId="urn:microsoft.com/office/officeart/2005/8/layout/pyramid1"/>
    <dgm:cxn modelId="{CA774CC6-F1C5-4B7A-8F01-FCFA8F69700F}" type="presParOf" srcId="{ED09D496-9267-41CE-9D43-3C27DEE3E800}" destId="{9AB7A0E2-7763-4E87-83CE-8CCA012405A7}" srcOrd="1" destOrd="0" presId="urn:microsoft.com/office/officeart/2005/8/layout/pyramid1"/>
    <dgm:cxn modelId="{90308294-CBC6-4E10-9177-6C1CD8AE0E2B}" type="presParOf" srcId="{90FA1AD9-D95B-4900-8B5F-8B095730AA7E}" destId="{2CFC9C49-68CD-41A8-98CD-DC02C7E24065}" srcOrd="5" destOrd="0" presId="urn:microsoft.com/office/officeart/2005/8/layout/pyramid1"/>
    <dgm:cxn modelId="{FED371C2-A929-4D40-82E6-E2950127F269}" type="presParOf" srcId="{2CFC9C49-68CD-41A8-98CD-DC02C7E24065}" destId="{71476EF3-EBB0-4AB1-A32B-CB5D01CC88BB}" srcOrd="0" destOrd="0" presId="urn:microsoft.com/office/officeart/2005/8/layout/pyramid1"/>
    <dgm:cxn modelId="{EFF7FACB-B7EA-491E-AA3A-E6FC55AEE61E}" type="presParOf" srcId="{2CFC9C49-68CD-41A8-98CD-DC02C7E24065}" destId="{6EC21000-3E41-4099-BF78-0F042F77456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8A60D-115A-4A3D-9658-5D93C605F450}">
      <dsp:nvSpPr>
        <dsp:cNvPr id="0" name=""/>
        <dsp:cNvSpPr/>
      </dsp:nvSpPr>
      <dsp:spPr>
        <a:xfrm>
          <a:off x="1680765" y="0"/>
          <a:ext cx="672306" cy="731837"/>
        </a:xfrm>
        <a:prstGeom prst="trapezoid">
          <a:avLst>
            <a:gd name="adj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 </a:t>
          </a:r>
          <a:endParaRPr lang="ru-RU" sz="4000" kern="1200" dirty="0"/>
        </a:p>
      </dsp:txBody>
      <dsp:txXfrm>
        <a:off x="1680765" y="0"/>
        <a:ext cx="672306" cy="731837"/>
      </dsp:txXfrm>
    </dsp:sp>
    <dsp:sp modelId="{DE1F3A7A-BC55-4133-88C0-300767741240}">
      <dsp:nvSpPr>
        <dsp:cNvPr id="0" name=""/>
        <dsp:cNvSpPr/>
      </dsp:nvSpPr>
      <dsp:spPr>
        <a:xfrm>
          <a:off x="1344612" y="731837"/>
          <a:ext cx="1344612" cy="731837"/>
        </a:xfrm>
        <a:prstGeom prst="trapezoid">
          <a:avLst>
            <a:gd name="adj" fmla="val 45933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 </a:t>
          </a:r>
          <a:endParaRPr lang="ru-RU" sz="4000" kern="1200" dirty="0"/>
        </a:p>
      </dsp:txBody>
      <dsp:txXfrm>
        <a:off x="1579919" y="731837"/>
        <a:ext cx="873998" cy="731837"/>
      </dsp:txXfrm>
    </dsp:sp>
    <dsp:sp modelId="{F0E6ECB5-A8C4-4597-A609-FE5D192B0E40}">
      <dsp:nvSpPr>
        <dsp:cNvPr id="0" name=""/>
        <dsp:cNvSpPr/>
      </dsp:nvSpPr>
      <dsp:spPr>
        <a:xfrm>
          <a:off x="1008459" y="1463674"/>
          <a:ext cx="2016918" cy="731837"/>
        </a:xfrm>
        <a:prstGeom prst="trapezoid">
          <a:avLst>
            <a:gd name="adj" fmla="val 45933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 </a:t>
          </a:r>
          <a:endParaRPr lang="ru-RU" sz="4000" kern="1200" dirty="0"/>
        </a:p>
      </dsp:txBody>
      <dsp:txXfrm>
        <a:off x="1361419" y="1463674"/>
        <a:ext cx="1310997" cy="731837"/>
      </dsp:txXfrm>
    </dsp:sp>
    <dsp:sp modelId="{10ED0D0A-DECE-4EBA-BF22-C6C56AA086F8}">
      <dsp:nvSpPr>
        <dsp:cNvPr id="0" name=""/>
        <dsp:cNvSpPr/>
      </dsp:nvSpPr>
      <dsp:spPr>
        <a:xfrm>
          <a:off x="672306" y="2195512"/>
          <a:ext cx="2689224" cy="731837"/>
        </a:xfrm>
        <a:prstGeom prst="trapezoid">
          <a:avLst>
            <a:gd name="adj" fmla="val 45933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>
        <a:off x="1142920" y="2195512"/>
        <a:ext cx="1747996" cy="731837"/>
      </dsp:txXfrm>
    </dsp:sp>
    <dsp:sp modelId="{1B329C77-A54C-444F-AE95-5EB3564BD789}">
      <dsp:nvSpPr>
        <dsp:cNvPr id="0" name=""/>
        <dsp:cNvSpPr/>
      </dsp:nvSpPr>
      <dsp:spPr>
        <a:xfrm>
          <a:off x="336153" y="2927350"/>
          <a:ext cx="3361530" cy="731837"/>
        </a:xfrm>
        <a:prstGeom prst="trapezoid">
          <a:avLst>
            <a:gd name="adj" fmla="val 45933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>
        <a:off x="924420" y="2927350"/>
        <a:ext cx="2184995" cy="731837"/>
      </dsp:txXfrm>
    </dsp:sp>
    <dsp:sp modelId="{71476EF3-EBB0-4AB1-A32B-CB5D01CC88BB}">
      <dsp:nvSpPr>
        <dsp:cNvPr id="0" name=""/>
        <dsp:cNvSpPr/>
      </dsp:nvSpPr>
      <dsp:spPr>
        <a:xfrm>
          <a:off x="0" y="3659187"/>
          <a:ext cx="4033837" cy="731837"/>
        </a:xfrm>
        <a:prstGeom prst="trapezoid">
          <a:avLst>
            <a:gd name="adj" fmla="val 45933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>
        <a:off x="705921" y="3659187"/>
        <a:ext cx="2621994" cy="731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3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4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19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44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07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08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15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6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60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5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68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15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48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66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1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08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42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6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8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9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60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2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2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0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microsoft.com/office/2007/relationships/diagramDrawing" Target="../diagrams/drawing1.xml"/><Relationship Id="rId5" Type="http://schemas.openxmlformats.org/officeDocument/2006/relationships/image" Target="../media/image1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jpeg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799" r="1933" b="16510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Маргинальность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1" b="11672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4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8" y="1637073"/>
            <a:ext cx="1869357" cy="18693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5" y="376238"/>
            <a:ext cx="1869358" cy="186935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5" y="2897906"/>
            <a:ext cx="1869357" cy="18693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60450029"/>
              </p:ext>
            </p:extLst>
          </p:nvPr>
        </p:nvGraphicFramePr>
        <p:xfrm>
          <a:off x="4751388" y="376238"/>
          <a:ext cx="4033837" cy="4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" y="1637072"/>
            <a:ext cx="1869357" cy="186935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1963226"/>
            <a:ext cx="1869358" cy="186935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2" y="2496295"/>
            <a:ext cx="803221" cy="803221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66258" y="2340917"/>
            <a:ext cx="346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МАРГИНАЛЬНОСТЬ</a:t>
            </a:r>
            <a:endParaRPr lang="ru-RU" sz="24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523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0494E-6 L 0.00382 0.285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1870727"/>
            <a:ext cx="403383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Маргинальность</a:t>
            </a:r>
          </a:p>
          <a:p>
            <a:endParaRPr lang="ru-RU" sz="800" dirty="0" smtClean="0">
              <a:solidFill>
                <a:srgbClr val="00A698"/>
              </a:solidFill>
              <a:latin typeface="+mj-lt"/>
              <a:ea typeface="Meiryo" pitchFamily="34" charset="-128"/>
            </a:endParaRPr>
          </a:p>
          <a:p>
            <a:r>
              <a:rPr lang="ru-RU" sz="1400" dirty="0">
                <a:ea typeface="Meiryo" pitchFamily="34" charset="-128"/>
              </a:rPr>
              <a:t>(от лат.</a:t>
            </a:r>
            <a:r>
              <a:rPr lang="la-Latn" sz="1400" dirty="0">
                <a:ea typeface="Meiryo" pitchFamily="34" charset="-128"/>
              </a:rPr>
              <a:t> marginalis</a:t>
            </a:r>
            <a:r>
              <a:rPr lang="ru-RU" sz="1400" dirty="0">
                <a:ea typeface="Meiryo" pitchFamily="34" charset="-128"/>
              </a:rPr>
              <a:t> – находящийся на краю</a:t>
            </a:r>
            <a:r>
              <a:rPr lang="ru-RU" sz="1400" dirty="0" smtClean="0">
                <a:ea typeface="Meiryo" pitchFamily="34" charset="-128"/>
              </a:rPr>
              <a:t>) –  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17058"/>
            <a:ext cx="5473699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промежуточное</a:t>
            </a:r>
            <a:r>
              <a:rPr lang="ru-RU" sz="1400" dirty="0" smtClean="0">
                <a:ea typeface="Meiryo" pitchFamily="34" charset="-128"/>
              </a:rPr>
              <a:t>, </a:t>
            </a:r>
            <a:r>
              <a:rPr lang="ru-RU" sz="1400" dirty="0" smtClean="0">
                <a:ea typeface="Meiryo" pitchFamily="34" charset="-128"/>
              </a:rPr>
              <a:t>«</a:t>
            </a:r>
            <a:r>
              <a:rPr lang="ru-RU" sz="1400" dirty="0" smtClean="0">
                <a:ea typeface="Meiryo" pitchFamily="34" charset="-128"/>
              </a:rPr>
              <a:t>пограничное» положение человека, когда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при </a:t>
            </a:r>
            <a:r>
              <a:rPr lang="ru-RU" sz="1400" dirty="0" smtClean="0">
                <a:ea typeface="Meiryo" pitchFamily="34" charset="-128"/>
              </a:rPr>
              <a:t>переходе из </a:t>
            </a:r>
            <a:r>
              <a:rPr lang="ru-RU" sz="1400" dirty="0" smtClean="0">
                <a:ea typeface="Meiryo" pitchFamily="34" charset="-128"/>
              </a:rPr>
              <a:t>одной </a:t>
            </a:r>
            <a:r>
              <a:rPr lang="ru-RU" sz="1400" dirty="0" smtClean="0">
                <a:ea typeface="Meiryo" pitchFamily="34" charset="-128"/>
              </a:rPr>
              <a:t>социальной группы в другую он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утратил </a:t>
            </a:r>
            <a:r>
              <a:rPr lang="ru-RU" sz="1400" dirty="0" smtClean="0">
                <a:ea typeface="Meiryo" pitchFamily="34" charset="-128"/>
              </a:rPr>
              <a:t>свою </a:t>
            </a:r>
            <a:r>
              <a:rPr lang="ru-RU" sz="1400" dirty="0" smtClean="0">
                <a:ea typeface="Meiryo" pitchFamily="34" charset="-128"/>
              </a:rPr>
              <a:t>прежнюю </a:t>
            </a:r>
            <a:r>
              <a:rPr lang="ru-RU" sz="1400" dirty="0" smtClean="0">
                <a:ea typeface="Meiryo" pitchFamily="34" charset="-128"/>
              </a:rPr>
              <a:t>систему ценностей и пока не усвоил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новые</a:t>
            </a:r>
            <a:r>
              <a:rPr lang="ru-RU" sz="1400" dirty="0" smtClean="0">
                <a:ea typeface="Meiryo" pitchFamily="34" charset="-128"/>
              </a:rPr>
              <a:t>. 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207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9847" y="2890771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Роберт Парк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1864–1844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800"/>
            <a:stretch/>
          </p:blipFill>
          <p:spPr>
            <a:xfrm>
              <a:off x="6739848" y="391086"/>
              <a:ext cx="2404152" cy="231338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830" y="351919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Ввёл в социологию термин «маргинальность».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r="12662"/>
          <a:stretch/>
        </p:blipFill>
        <p:spPr>
          <a:xfrm>
            <a:off x="-19666" y="0"/>
            <a:ext cx="6247427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15660"/>
          <a:stretch/>
        </p:blipFill>
        <p:spPr>
          <a:xfrm>
            <a:off x="-19666" y="0"/>
            <a:ext cx="6247427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2628" y="275303"/>
            <a:ext cx="37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БОЯЗНЬ БЫТЬ ОТВЕРГНУТЫМ</a:t>
            </a:r>
            <a:endParaRPr lang="ru-RU" sz="1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2626" y="275303"/>
            <a:ext cx="37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ОДИНОЧЕСТВО</a:t>
            </a:r>
            <a:endParaRPr lang="ru-RU" sz="18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2624" y="275303"/>
            <a:ext cx="37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БЕСПОКОЙСТВО О БУДУЩЕМ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1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2" grpId="1"/>
      <p:bldP spid="14" grpId="0"/>
      <p:bldP spid="14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7" y="385763"/>
            <a:ext cx="4925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9" y="539652"/>
            <a:ext cx="78959" cy="639880"/>
          </a:xfrm>
          <a:prstGeom prst="bentConnector3">
            <a:avLst>
              <a:gd name="adj1" fmla="val 393108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139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6" y="379185"/>
            <a:ext cx="49021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8" y="533074"/>
            <a:ext cx="78958" cy="646458"/>
          </a:xfrm>
          <a:prstGeom prst="bentConnector3">
            <a:avLst>
              <a:gd name="adj1" fmla="val 398568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endCxn id="9" idx="1"/>
          </p:cNvCxnSpPr>
          <p:nvPr/>
        </p:nvCxnSpPr>
        <p:spPr>
          <a:xfrm rot="16200000" flipH="1">
            <a:off x="-12414" y="1550720"/>
            <a:ext cx="974153" cy="23177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984408"/>
            <a:ext cx="380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Социальная</a:t>
            </a:r>
            <a:endParaRPr lang="ru-RU" sz="16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37" y="2379151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чьё социальное перемещение не завершилось до конца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68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4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3335" r="29629" b="1850"/>
          <a:stretch/>
        </p:blipFill>
        <p:spPr>
          <a:xfrm>
            <a:off x="5739363" y="2090447"/>
            <a:ext cx="1110950" cy="3108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3518" r="38333" b="6481"/>
          <a:stretch/>
        </p:blipFill>
        <p:spPr>
          <a:xfrm flipH="1">
            <a:off x="2778612" y="2090447"/>
            <a:ext cx="1097568" cy="308334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417022" y="1180510"/>
            <a:ext cx="1627564" cy="1019763"/>
            <a:chOff x="4125673" y="36446"/>
            <a:chExt cx="1627564" cy="1019763"/>
          </a:xfrm>
        </p:grpSpPr>
        <p:sp>
          <p:nvSpPr>
            <p:cNvPr id="4" name="Выноска-облако 3"/>
            <p:cNvSpPr/>
            <p:nvPr/>
          </p:nvSpPr>
          <p:spPr>
            <a:xfrm>
              <a:off x="4125673" y="36446"/>
              <a:ext cx="1627564" cy="1019763"/>
            </a:xfrm>
            <a:prstGeom prst="cloudCallout">
              <a:avLst>
                <a:gd name="adj1" fmla="val -35111"/>
                <a:gd name="adj2" fmla="val 59417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47556" y="315494"/>
              <a:ext cx="13890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Маргинал…</a:t>
              </a:r>
            </a:p>
            <a:p>
              <a:pPr algn="ctr"/>
              <a:r>
                <a:rPr lang="ru-RU" sz="1200" dirty="0" smtClean="0"/>
                <a:t>А кто это?</a:t>
              </a:r>
              <a:endParaRPr lang="ru-RU" sz="12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386" y="-16901"/>
            <a:ext cx="4018164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Маргинальность – это социальное положение человека, когда он …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695040" y="1459558"/>
            <a:ext cx="1983381" cy="1181623"/>
            <a:chOff x="4057649" y="158403"/>
            <a:chExt cx="1983381" cy="1181623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057649" y="158403"/>
              <a:ext cx="1983381" cy="1181623"/>
            </a:xfrm>
            <a:prstGeom prst="cloudCallout">
              <a:avLst>
                <a:gd name="adj1" fmla="val -46121"/>
                <a:gd name="adj2" fmla="val 50194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5880" y="426048"/>
              <a:ext cx="1567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Про хорошего человека так точно не скажут!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875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7" y="385763"/>
            <a:ext cx="4925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9" y="539652"/>
            <a:ext cx="78959" cy="639880"/>
          </a:xfrm>
          <a:prstGeom prst="bentConnector3">
            <a:avLst>
              <a:gd name="adj1" fmla="val 39903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endCxn id="9" idx="1"/>
          </p:cNvCxnSpPr>
          <p:nvPr/>
        </p:nvCxnSpPr>
        <p:spPr>
          <a:xfrm rot="16200000" flipH="1">
            <a:off x="-12414" y="1550720"/>
            <a:ext cx="974153" cy="23177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1" idx="1"/>
          </p:cNvCxnSpPr>
          <p:nvPr/>
        </p:nvCxnSpPr>
        <p:spPr>
          <a:xfrm rot="16200000" flipH="1">
            <a:off x="-7652" y="2520111"/>
            <a:ext cx="974154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984408"/>
            <a:ext cx="380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Социальная</a:t>
            </a:r>
            <a:endParaRPr lang="ru-RU" sz="16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37" y="2379151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чьё социальное перемещение не завершилось до конца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2958561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Экономическая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37" y="3351728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чей способ получения и уровень доходов резко изменились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2592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0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490264"/>
            <a:ext cx="3309099" cy="276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Кадр из фильма «Жмурки» (Россия, 2005)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06760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7" y="385763"/>
            <a:ext cx="4925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9" y="539652"/>
            <a:ext cx="78959" cy="639880"/>
          </a:xfrm>
          <a:prstGeom prst="bentConnector3">
            <a:avLst>
              <a:gd name="adj1" fmla="val 39895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endCxn id="9" idx="1"/>
          </p:cNvCxnSpPr>
          <p:nvPr/>
        </p:nvCxnSpPr>
        <p:spPr>
          <a:xfrm rot="16200000" flipH="1">
            <a:off x="-12414" y="1550720"/>
            <a:ext cx="974153" cy="23177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1" idx="1"/>
          </p:cNvCxnSpPr>
          <p:nvPr/>
        </p:nvCxnSpPr>
        <p:spPr>
          <a:xfrm rot="16200000" flipH="1">
            <a:off x="-7652" y="2520111"/>
            <a:ext cx="974154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984408"/>
            <a:ext cx="380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Социальная</a:t>
            </a:r>
            <a:endParaRPr lang="ru-RU" sz="16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37" y="2379151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чьё социальное перемещение не завершилось до конца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2958561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Экономическая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37" y="3351728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чей способ получения и уровень доходов резко изменились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endCxn id="25" idx="1"/>
          </p:cNvCxnSpPr>
          <p:nvPr/>
        </p:nvCxnSpPr>
        <p:spPr>
          <a:xfrm rot="16200000" flipH="1">
            <a:off x="-7651" y="3494264"/>
            <a:ext cx="974153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0075" y="3932714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Политическая</a:t>
            </a:r>
            <a:endParaRPr lang="ru-RU" sz="1600" dirty="0"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3236" y="4319762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Социальные слои, которые утратили возможность участвовать в управлении государством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058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5000" r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7" y="385763"/>
            <a:ext cx="4925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9" y="539652"/>
            <a:ext cx="78959" cy="639880"/>
          </a:xfrm>
          <a:prstGeom prst="bentConnector3">
            <a:avLst>
              <a:gd name="adj1" fmla="val 398418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endCxn id="9" idx="1"/>
          </p:cNvCxnSpPr>
          <p:nvPr/>
        </p:nvCxnSpPr>
        <p:spPr>
          <a:xfrm rot="16200000" flipH="1">
            <a:off x="-12414" y="1550720"/>
            <a:ext cx="974153" cy="23177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1" idx="1"/>
          </p:cNvCxnSpPr>
          <p:nvPr/>
        </p:nvCxnSpPr>
        <p:spPr>
          <a:xfrm rot="16200000" flipH="1">
            <a:off x="-7652" y="2520111"/>
            <a:ext cx="974154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984408"/>
            <a:ext cx="380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Социальная</a:t>
            </a:r>
            <a:endParaRPr lang="ru-RU" sz="16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37" y="2379151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чьё социальное перемещение не завершилось до конца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2958561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Экономическая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37" y="3351728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чей способ получения и уровень доходов резко изменились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endCxn id="25" idx="1"/>
          </p:cNvCxnSpPr>
          <p:nvPr/>
        </p:nvCxnSpPr>
        <p:spPr>
          <a:xfrm rot="16200000" flipH="1">
            <a:off x="-7649" y="3494266"/>
            <a:ext cx="974151" cy="2412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0075" y="3932714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Политическая</a:t>
            </a:r>
            <a:endParaRPr lang="ru-RU" sz="1600" dirty="0"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3236" y="4319762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Социальные слои, которые утратили возможность участвовать в управлении государством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3335" r="29629" b="1850"/>
          <a:stretch/>
        </p:blipFill>
        <p:spPr>
          <a:xfrm>
            <a:off x="7417876" y="1592864"/>
            <a:ext cx="1119087" cy="3130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3518" r="38333" b="6481"/>
          <a:stretch/>
        </p:blipFill>
        <p:spPr>
          <a:xfrm flipH="1">
            <a:off x="5060388" y="1587053"/>
            <a:ext cx="1132450" cy="318133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86325" y="404192"/>
            <a:ext cx="3898900" cy="942475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Чем опасен рост числа маргиналов?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175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4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6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8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0787" y="0"/>
            <a:ext cx="3511470" cy="1804249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Люмпены (от нем. </a:t>
            </a:r>
            <a:r>
              <a:rPr lang="la-Latn" sz="1400" dirty="0" smtClean="0">
                <a:solidFill>
                  <a:schemeClr val="bg1"/>
                </a:solidFill>
                <a:ea typeface="Meiryo" pitchFamily="34" charset="-128"/>
              </a:rPr>
              <a:t>Lumpen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– лохмотья)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деклассированные слои населения (бродяги, нищие, уголовные элементы и другие асоциальные личности).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956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1201475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Адаптация — это: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353730" y="1740000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приспособление </a:t>
            </a:r>
            <a:r>
              <a:rPr lang="ru-RU" sz="1400" dirty="0">
                <a:ea typeface="Meiryo" pitchFamily="34" charset="-128"/>
              </a:rPr>
              <a:t>органов чувств и организма в целом к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изменяющимся </a:t>
            </a:r>
            <a:r>
              <a:rPr lang="ru-RU" sz="1400" dirty="0">
                <a:ea typeface="Meiryo" pitchFamily="34" charset="-128"/>
              </a:rPr>
              <a:t>условиям </a:t>
            </a:r>
            <a:r>
              <a:rPr lang="ru-RU" sz="1400" dirty="0" smtClean="0">
                <a:ea typeface="Meiryo" pitchFamily="34" charset="-128"/>
              </a:rPr>
              <a:t>существования;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3730" y="2373060"/>
            <a:ext cx="5473699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упрощение </a:t>
            </a:r>
            <a:r>
              <a:rPr lang="ru-RU" sz="1400" dirty="0">
                <a:ea typeface="Meiryo" pitchFamily="34" charset="-128"/>
              </a:rPr>
              <a:t>учебного текста для начинающих изучать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иностранный </a:t>
            </a:r>
            <a:r>
              <a:rPr lang="ru-RU" sz="1400" dirty="0">
                <a:ea typeface="Meiryo" pitchFamily="34" charset="-128"/>
              </a:rPr>
              <a:t>язык, а также упрощённый пересказ для детей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художественных </a:t>
            </a:r>
            <a:r>
              <a:rPr lang="ru-RU" sz="1400" dirty="0">
                <a:ea typeface="Meiryo" pitchFamily="34" charset="-128"/>
              </a:rPr>
              <a:t>классических </a:t>
            </a:r>
            <a:r>
              <a:rPr lang="ru-RU" sz="1400" dirty="0" smtClean="0">
                <a:ea typeface="Meiryo" pitchFamily="34" charset="-128"/>
              </a:rPr>
              <a:t>текстов.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149" y="3460323"/>
            <a:ext cx="5883173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Социализация — социальная адаптация.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835149" y="1703656"/>
            <a:ext cx="318116" cy="288497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  <a:latin typeface="+mj-lt"/>
              </a:rPr>
              <a:t>1</a:t>
            </a:r>
            <a:endParaRPr lang="ru-RU" sz="12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835149" y="2336102"/>
            <a:ext cx="318116" cy="288497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A698"/>
                </a:solidFill>
                <a:latin typeface="+mj-lt"/>
              </a:rPr>
              <a:t>2</a:t>
            </a:r>
            <a:endParaRPr lang="ru-RU" sz="12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6" grpId="0" uiExpand="1" build="p"/>
      <p:bldP spid="7" grpId="0" build="p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37" y="385763"/>
            <a:ext cx="49251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Виды маргинальности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278" y="1010255"/>
            <a:ext cx="41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Этническая</a:t>
            </a:r>
            <a:endParaRPr lang="ru-RU" sz="1600" dirty="0">
              <a:latin typeface="+mj-lt"/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4" idx="1"/>
          </p:cNvCxnSpPr>
          <p:nvPr/>
        </p:nvCxnSpPr>
        <p:spPr>
          <a:xfrm rot="10800000" flipV="1">
            <a:off x="594279" y="539652"/>
            <a:ext cx="78959" cy="639880"/>
          </a:xfrm>
          <a:prstGeom prst="bentConnector3">
            <a:avLst>
              <a:gd name="adj1" fmla="val 397867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endCxn id="9" idx="1"/>
          </p:cNvCxnSpPr>
          <p:nvPr/>
        </p:nvCxnSpPr>
        <p:spPr>
          <a:xfrm rot="16200000" flipH="1">
            <a:off x="-12414" y="1550720"/>
            <a:ext cx="974153" cy="23177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1" idx="1"/>
          </p:cNvCxnSpPr>
          <p:nvPr/>
        </p:nvCxnSpPr>
        <p:spPr>
          <a:xfrm rot="16200000" flipH="1">
            <a:off x="-7652" y="2520111"/>
            <a:ext cx="974154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237" y="1402387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Иммигранты, оказавшиеся в непривычной среде чужой страны, чужой культуры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984408"/>
            <a:ext cx="380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Социальная</a:t>
            </a:r>
            <a:endParaRPr lang="ru-RU" sz="16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37" y="2379151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чьё социальное перемещение не завершилось до конца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2958561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Экономическая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37" y="3351728"/>
            <a:ext cx="37193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Люди, чей способ получения и уровень доходов резко изменились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endCxn id="25" idx="1"/>
          </p:cNvCxnSpPr>
          <p:nvPr/>
        </p:nvCxnSpPr>
        <p:spPr>
          <a:xfrm rot="16200000" flipH="1">
            <a:off x="-7651" y="3494264"/>
            <a:ext cx="974153" cy="2413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0075" y="3932714"/>
            <a:ext cx="3792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Политическая</a:t>
            </a:r>
            <a:endParaRPr lang="ru-RU" sz="1600" dirty="0"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3236" y="4319762"/>
            <a:ext cx="40781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Социальные слои, которые утратили возможность участвовать в управлении государством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3335" r="29629" b="1850"/>
          <a:stretch/>
        </p:blipFill>
        <p:spPr>
          <a:xfrm>
            <a:off x="7417876" y="1592864"/>
            <a:ext cx="1119087" cy="3130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3518" r="38333" b="6481"/>
          <a:stretch/>
        </p:blipFill>
        <p:spPr>
          <a:xfrm flipH="1">
            <a:off x="5060388" y="1587053"/>
            <a:ext cx="1132450" cy="318133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86325" y="404192"/>
            <a:ext cx="3898900" cy="942475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Чем опасен рост числа маргиналов?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317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4" name="Выноска 2 (с границей) 3"/>
          <p:cNvSpPr/>
          <p:nvPr/>
        </p:nvSpPr>
        <p:spPr>
          <a:xfrm>
            <a:off x="5722705" y="571445"/>
            <a:ext cx="3174715" cy="215136"/>
          </a:xfrm>
          <a:prstGeom prst="accentCallout2">
            <a:avLst>
              <a:gd name="adj1" fmla="val 16911"/>
              <a:gd name="adj2" fmla="val -4069"/>
              <a:gd name="adj3" fmla="val 18750"/>
              <a:gd name="adj4" fmla="val -16667"/>
              <a:gd name="adj5" fmla="val 594972"/>
              <a:gd name="adj6" fmla="val -51303"/>
            </a:avLst>
          </a:prstGeom>
          <a:noFill/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Социализация индивида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6" name="Выноска 2 (с границей) 5"/>
          <p:cNvSpPr/>
          <p:nvPr/>
        </p:nvSpPr>
        <p:spPr>
          <a:xfrm>
            <a:off x="5722706" y="3927718"/>
            <a:ext cx="3062519" cy="215136"/>
          </a:xfrm>
          <a:prstGeom prst="accentCallout2">
            <a:avLst>
              <a:gd name="adj1" fmla="val 26105"/>
              <a:gd name="adj2" fmla="val -3734"/>
              <a:gd name="adj3" fmla="val 134222"/>
              <a:gd name="adj4" fmla="val -13561"/>
              <a:gd name="adj5" fmla="val 133241"/>
              <a:gd name="adj6" fmla="val -115717"/>
            </a:avLst>
          </a:prstGeom>
          <a:noFill/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Ознакомление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Выноска 2 (с границей) 6"/>
          <p:cNvSpPr/>
          <p:nvPr/>
        </p:nvSpPr>
        <p:spPr>
          <a:xfrm>
            <a:off x="5722706" y="3051740"/>
            <a:ext cx="3062519" cy="215136"/>
          </a:xfrm>
          <a:prstGeom prst="accentCallout2">
            <a:avLst>
              <a:gd name="adj1" fmla="val 26105"/>
              <a:gd name="adj2" fmla="val -3734"/>
              <a:gd name="adj3" fmla="val 161644"/>
              <a:gd name="adj4" fmla="val -13882"/>
              <a:gd name="adj5" fmla="val 186300"/>
              <a:gd name="adj6" fmla="val -95141"/>
            </a:avLst>
          </a:prstGeom>
          <a:noFill/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Ролевая ориентация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Выноска 2 (с границей) 7"/>
          <p:cNvSpPr/>
          <p:nvPr/>
        </p:nvSpPr>
        <p:spPr>
          <a:xfrm>
            <a:off x="5722703" y="2175762"/>
            <a:ext cx="3062519" cy="215136"/>
          </a:xfrm>
          <a:prstGeom prst="accentCallout2">
            <a:avLst>
              <a:gd name="adj1" fmla="val 26105"/>
              <a:gd name="adj2" fmla="val -3734"/>
              <a:gd name="adj3" fmla="val 157074"/>
              <a:gd name="adj4" fmla="val -14524"/>
              <a:gd name="adj5" fmla="val 164395"/>
              <a:gd name="adj6" fmla="val -71000"/>
            </a:avLst>
          </a:prstGeom>
          <a:noFill/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Самоутверждение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588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13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6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9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56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669</TotalTime>
  <Words>428</Words>
  <Application>Microsoft Office PowerPoint</Application>
  <PresentationFormat>Экран (16:9)</PresentationFormat>
  <Paragraphs>112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Meiryo</vt:lpstr>
      <vt:lpstr>Open Sans</vt:lpstr>
      <vt:lpstr>Roboto Slab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28</cp:revision>
  <dcterms:created xsi:type="dcterms:W3CDTF">2016-08-21T14:46:25Z</dcterms:created>
  <dcterms:modified xsi:type="dcterms:W3CDTF">2016-08-25T16:02:47Z</dcterms:modified>
</cp:coreProperties>
</file>