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6"/>
  </p:notesMasterIdLst>
  <p:sldIdLst>
    <p:sldId id="284" r:id="rId3"/>
    <p:sldId id="290" r:id="rId4"/>
    <p:sldId id="286" r:id="rId5"/>
    <p:sldId id="291" r:id="rId6"/>
    <p:sldId id="292" r:id="rId7"/>
    <p:sldId id="293" r:id="rId8"/>
    <p:sldId id="296" r:id="rId9"/>
    <p:sldId id="295" r:id="rId10"/>
    <p:sldId id="299" r:id="rId11"/>
    <p:sldId id="297" r:id="rId12"/>
    <p:sldId id="298" r:id="rId13"/>
    <p:sldId id="302" r:id="rId14"/>
    <p:sldId id="303" r:id="rId15"/>
  </p:sldIdLst>
  <p:sldSz cx="9144000" cy="5143500" type="screen16x9"/>
  <p:notesSz cx="6858000" cy="9144000"/>
  <p:embeddedFontLst>
    <p:embeddedFont>
      <p:font typeface="Roboto Slab" pitchFamily="2" charset="0"/>
      <p:regular r:id="rId17"/>
    </p:embeddedFont>
    <p:embeddedFont>
      <p:font typeface="Meiryo" panose="020B0604030504040204" pitchFamily="34" charset="-128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26" userDrawn="1">
          <p15:clr>
            <a:srgbClr val="A4A3A4"/>
          </p15:clr>
        </p15:guide>
        <p15:guide id="4" pos="1859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2993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F5F5F5"/>
    <a:srgbClr val="F8F8F8"/>
    <a:srgbClr val="5300A6"/>
    <a:srgbClr val="333333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5714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26"/>
        <p:guide pos="1859"/>
        <p:guide pos="2767"/>
        <p:guide pos="226"/>
        <p:guide pos="2993"/>
        <p:guide pos="2086"/>
        <p:guide pos="3674"/>
        <p:guide pos="3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5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4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9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4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3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75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8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93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851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1688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413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337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1782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4706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6564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407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9769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395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7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5.jpeg"/><Relationship Id="rId5" Type="http://schemas.openxmlformats.org/officeDocument/2006/relationships/image" Target="../media/image16.jpeg"/><Relationship Id="rId10" Type="http://schemas.openxmlformats.org/officeDocument/2006/relationships/image" Target="../media/image24.jpe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5"/>
          <a:stretch/>
        </p:blipFill>
        <p:spPr>
          <a:xfrm>
            <a:off x="4953686" y="1491751"/>
            <a:ext cx="3809314" cy="2159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2646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Социальная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мобильность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829334" y="478275"/>
            <a:ext cx="2351313" cy="1547447"/>
            <a:chOff x="599850" y="160775"/>
            <a:chExt cx="2351313" cy="1547447"/>
          </a:xfrm>
        </p:grpSpPr>
        <p:sp>
          <p:nvSpPr>
            <p:cNvPr id="4" name="Выноска-облако 3"/>
            <p:cNvSpPr/>
            <p:nvPr/>
          </p:nvSpPr>
          <p:spPr>
            <a:xfrm rot="805987">
              <a:off x="599850" y="160775"/>
              <a:ext cx="2351313" cy="1547447"/>
            </a:xfrm>
            <a:prstGeom prst="cloudCallout">
              <a:avLst>
                <a:gd name="adj1" fmla="val 53887"/>
                <a:gd name="adj2" fmla="val 34715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7465" y="559191"/>
              <a:ext cx="2100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Мы наш, мы новый мир построим!</a:t>
              </a:r>
            </a:p>
            <a:p>
              <a:pPr algn="ctr"/>
              <a:r>
                <a:rPr lang="ru-RU" sz="1200" dirty="0" smtClean="0"/>
                <a:t>Кто был ничем, тот станет всем!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222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311525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Ремесленники в Средние века: сословие свободных собственников средств производства.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1871" y="0"/>
            <a:ext cx="3392129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Ремесло в Новое время: мелкое ручное производство, низкая производительность труда.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721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"/>
          <a:stretch/>
        </p:blipFill>
        <p:spPr>
          <a:xfrm>
            <a:off x="4761221" y="2389238"/>
            <a:ext cx="4028048" cy="27542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5"/>
          <a:stretch/>
        </p:blipFill>
        <p:spPr>
          <a:xfrm>
            <a:off x="4751388" y="2389237"/>
            <a:ext cx="4033837" cy="27542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5758" y="376238"/>
            <a:ext cx="423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мобильность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2240216" y="103671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>
            <a:off x="6632369" y="103671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6271" y="1233880"/>
            <a:ext cx="2592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Структурная </a:t>
            </a:r>
            <a:endParaRPr lang="ru-RU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1988" y="1233880"/>
            <a:ext cx="2586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Организованная </a:t>
            </a:r>
            <a:endParaRPr lang="ru-RU" sz="1600" dirty="0"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3189" y="1626727"/>
            <a:ext cx="39985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 smtClean="0">
                <a:ea typeface="Meiryo" pitchFamily="34" charset="-128"/>
              </a:rPr>
              <a:t>Связана </a:t>
            </a:r>
            <a:r>
              <a:rPr lang="ru-RU" sz="1200" dirty="0">
                <a:ea typeface="Meiryo" pitchFamily="34" charset="-128"/>
              </a:rPr>
              <a:t>с </a:t>
            </a:r>
            <a:r>
              <a:rPr lang="ru-RU" sz="1200" dirty="0" smtClean="0">
                <a:ea typeface="Meiryo" pitchFamily="34" charset="-128"/>
              </a:rPr>
              <a:t>объективными изменениями </a:t>
            </a:r>
            <a:r>
              <a:rPr lang="ru-RU" sz="1200" dirty="0">
                <a:ea typeface="Meiryo" pitchFamily="34" charset="-128"/>
              </a:rPr>
              <a:t>в жизни общества, </a:t>
            </a:r>
            <a:r>
              <a:rPr lang="ru-RU" sz="1200" dirty="0" smtClean="0">
                <a:ea typeface="Meiryo" pitchFamily="34" charset="-128"/>
              </a:rPr>
              <a:t>которые не зависят от воли и сознания людей.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51388" y="1626727"/>
            <a:ext cx="404771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 smtClean="0">
                <a:ea typeface="Meiryo" pitchFamily="34" charset="-128"/>
              </a:rPr>
              <a:t>Связана с целенаправленной политикой государства, учитывающей или не учитывающей волю отдельных людей.</a:t>
            </a:r>
            <a:endParaRPr lang="ru-RU" sz="1200" dirty="0">
              <a:ea typeface="Meiryo" pitchFamily="34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/>
          <a:stretch/>
        </p:blipFill>
        <p:spPr>
          <a:xfrm>
            <a:off x="363358" y="2389239"/>
            <a:ext cx="4029256" cy="27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4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2751" y="485097"/>
            <a:ext cx="383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Roboto Slab"/>
              </a:rPr>
              <a:t>Социальная мобильность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2" y="1591298"/>
            <a:ext cx="444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prstClr val="black"/>
                </a:solidFill>
                <a:latin typeface="Roboto Slab"/>
              </a:rPr>
              <a:t>Внутрипоколенная</a:t>
            </a:r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 и </a:t>
            </a:r>
            <a:r>
              <a:rPr lang="ru-RU" sz="1400" dirty="0" err="1" smtClean="0">
                <a:solidFill>
                  <a:prstClr val="black"/>
                </a:solidFill>
                <a:latin typeface="Roboto Slab"/>
              </a:rPr>
              <a:t>межпоколенная</a:t>
            </a:r>
            <a:endParaRPr lang="ru-RU" sz="14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92" y="1084364"/>
            <a:ext cx="5071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Горизонтальная и вертикальная</a:t>
            </a:r>
            <a:endParaRPr lang="ru-RU" sz="14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0402" y="1084624"/>
            <a:ext cx="380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Индивидуальная и групповая</a:t>
            </a:r>
            <a:endParaRPr lang="ru-RU" sz="14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2538" y="1591298"/>
            <a:ext cx="4083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Структурная и организованная</a:t>
            </a:r>
            <a:endParaRPr lang="ru-RU" sz="1400" dirty="0">
              <a:solidFill>
                <a:prstClr val="black"/>
              </a:solidFill>
              <a:latin typeface="Roboto Slab"/>
            </a:endParaRPr>
          </a:p>
        </p:txBody>
      </p:sp>
      <p:cxnSp>
        <p:nvCxnSpPr>
          <p:cNvPr id="13" name="Соединительная линия уступом 12"/>
          <p:cNvCxnSpPr>
            <a:stCxn id="3" idx="1"/>
            <a:endCxn id="8" idx="1"/>
          </p:cNvCxnSpPr>
          <p:nvPr/>
        </p:nvCxnSpPr>
        <p:spPr>
          <a:xfrm rot="10800000" flipV="1">
            <a:off x="611693" y="685151"/>
            <a:ext cx="2051059" cy="553101"/>
          </a:xfrm>
          <a:prstGeom prst="bentConnector3">
            <a:avLst>
              <a:gd name="adj1" fmla="val 111145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3" idx="1"/>
            <a:endCxn id="2" idx="1"/>
          </p:cNvCxnSpPr>
          <p:nvPr/>
        </p:nvCxnSpPr>
        <p:spPr>
          <a:xfrm rot="10800000" flipV="1">
            <a:off x="611693" y="685151"/>
            <a:ext cx="2051059" cy="1060035"/>
          </a:xfrm>
          <a:prstGeom prst="bentConnector3">
            <a:avLst>
              <a:gd name="adj1" fmla="val 111145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3" idx="3"/>
            <a:endCxn id="9" idx="3"/>
          </p:cNvCxnSpPr>
          <p:nvPr/>
        </p:nvCxnSpPr>
        <p:spPr>
          <a:xfrm>
            <a:off x="6501227" y="685152"/>
            <a:ext cx="2034466" cy="553361"/>
          </a:xfrm>
          <a:prstGeom prst="bentConnector3">
            <a:avLst>
              <a:gd name="adj1" fmla="val 11123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3" idx="3"/>
            <a:endCxn id="10" idx="3"/>
          </p:cNvCxnSpPr>
          <p:nvPr/>
        </p:nvCxnSpPr>
        <p:spPr>
          <a:xfrm>
            <a:off x="6501227" y="685152"/>
            <a:ext cx="2034466" cy="1060035"/>
          </a:xfrm>
          <a:prstGeom prst="bentConnector3">
            <a:avLst>
              <a:gd name="adj1" fmla="val 11123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4" y="2280670"/>
            <a:ext cx="2508455" cy="2508455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20" y="2280669"/>
            <a:ext cx="2508455" cy="2508455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46" y="2280668"/>
            <a:ext cx="2508456" cy="2508456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1317475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11" y="982334"/>
            <a:ext cx="3688892" cy="368889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6" y="982334"/>
            <a:ext cx="3688892" cy="368889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6367" y="469386"/>
            <a:ext cx="296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Закрытое общество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3117" y="469386"/>
            <a:ext cx="296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Открытое общество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93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594688"/>
            <a:ext cx="2086474" cy="20864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2" r="20345" b="26148"/>
          <a:stretch/>
        </p:blipFill>
        <p:spPr>
          <a:xfrm>
            <a:off x="3467512" y="1808285"/>
            <a:ext cx="2154816" cy="30472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4751388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la-Latn" sz="1400" dirty="0" smtClean="0">
                <a:solidFill>
                  <a:schemeClr val="bg1"/>
                </a:solidFill>
                <a:ea typeface="Meiryo" pitchFamily="34" charset="-128"/>
              </a:rPr>
              <a:t>Mobilis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(лат.) – подвижный.</a:t>
            </a: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Социальная мобильность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изменение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индивидом или группой места, занимаемого в социальной структуре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общества.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1028" name="Picture 4" descr="Предприниматель, Милый, Бизнес, Человек, Галсту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/>
          <a:stretch/>
        </p:blipFill>
        <p:spPr bwMode="auto">
          <a:xfrm>
            <a:off x="6493267" y="496606"/>
            <a:ext cx="1490494" cy="41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058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92838" y="0"/>
            <a:ext cx="2951162" cy="5143500"/>
            <a:chOff x="6192838" y="0"/>
            <a:chExt cx="2951162" cy="51435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192838" y="0"/>
              <a:ext cx="2951161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Питирим Сорокин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1889–1968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1"/>
            <a:stretch/>
          </p:blipFill>
          <p:spPr>
            <a:xfrm>
              <a:off x="6739847" y="376238"/>
              <a:ext cx="2404153" cy="195498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Ввёл в социологию термин «социальная мобильность».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0584" y="376238"/>
            <a:ext cx="423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мобильность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1512888" y="95805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4067538" y="95805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5" y="1155221"/>
            <a:ext cx="2592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Горизонтальная</a:t>
            </a:r>
            <a:endParaRPr lang="ru-RU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7156" y="1155220"/>
            <a:ext cx="2586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Вертикальная</a:t>
            </a:r>
            <a:endParaRPr lang="ru-RU" sz="16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8774" y="1588260"/>
            <a:ext cx="259238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 smtClean="0">
                <a:ea typeface="Meiryo" pitchFamily="34" charset="-128"/>
              </a:rPr>
              <a:t>Не приводит к изменению социального статуса.</a:t>
            </a:r>
            <a:endParaRPr lang="ru-RU" sz="1200" dirty="0">
              <a:ea typeface="Meiryo" pitchFamily="34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4" y="2440069"/>
            <a:ext cx="2276688" cy="2276688"/>
          </a:xfrm>
          <a:prstGeom prst="rect">
            <a:avLst/>
          </a:prstGeom>
          <a:ln>
            <a:solidFill>
              <a:srgbClr val="00A698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2481" y="2440069"/>
            <a:ext cx="2276688" cy="2276688"/>
          </a:xfrm>
          <a:prstGeom prst="rect">
            <a:avLst/>
          </a:prstGeom>
          <a:ln>
            <a:solidFill>
              <a:srgbClr val="00A698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000584" y="2813557"/>
            <a:ext cx="1441165" cy="369332"/>
          </a:xfrm>
          <a:prstGeom prst="rect">
            <a:avLst/>
          </a:prstGeom>
          <a:noFill/>
          <a:scene3d>
            <a:camera prst="orthographicFront">
              <a:rot lat="0" lon="0" rev="12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900" i="1" dirty="0" smtClean="0">
                <a:solidFill>
                  <a:schemeClr val="bg1"/>
                </a:solidFill>
              </a:rPr>
              <a:t>Я работаю учителем </a:t>
            </a:r>
          </a:p>
          <a:p>
            <a:r>
              <a:rPr lang="ru-RU" sz="900" i="1" dirty="0" smtClean="0">
                <a:solidFill>
                  <a:schemeClr val="bg1"/>
                </a:solidFill>
              </a:rPr>
              <a:t>в школе № 1 города Х</a:t>
            </a:r>
            <a:r>
              <a:rPr lang="ru-RU" sz="900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51418" y="2813557"/>
            <a:ext cx="1441165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900" i="1" dirty="0" smtClean="0">
                <a:solidFill>
                  <a:schemeClr val="bg1"/>
                </a:solidFill>
              </a:rPr>
              <a:t>Я работаю учителем </a:t>
            </a:r>
          </a:p>
          <a:p>
            <a:r>
              <a:rPr lang="ru-RU" sz="900" i="1" dirty="0" smtClean="0">
                <a:solidFill>
                  <a:schemeClr val="bg1"/>
                </a:solidFill>
              </a:rPr>
              <a:t>в школе № 3 города </a:t>
            </a:r>
            <a:r>
              <a:rPr lang="en-US" sz="900" i="1" dirty="0" smtClean="0">
                <a:solidFill>
                  <a:schemeClr val="bg1"/>
                </a:solidFill>
              </a:rPr>
              <a:t>Y</a:t>
            </a:r>
            <a:r>
              <a:rPr lang="ru-RU" sz="900" i="1" dirty="0" smtClean="0">
                <a:solidFill>
                  <a:schemeClr val="bg1"/>
                </a:solidFill>
              </a:rPr>
              <a:t>.</a:t>
            </a:r>
            <a:endParaRPr lang="ru-RU" sz="900" i="1" dirty="0">
              <a:solidFill>
                <a:schemeClr val="bg1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025775" y="3580668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019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4" grpId="0"/>
      <p:bldP spid="22" grpId="0" build="p"/>
      <p:bldP spid="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>
          <a:xfrm>
            <a:off x="1779194" y="0"/>
            <a:ext cx="558987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99" y="174321"/>
            <a:ext cx="1400046" cy="150375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429034" y="160775"/>
            <a:ext cx="2351313" cy="1547447"/>
            <a:chOff x="599850" y="160775"/>
            <a:chExt cx="2351313" cy="1547447"/>
          </a:xfrm>
        </p:grpSpPr>
        <p:sp>
          <p:nvSpPr>
            <p:cNvPr id="13" name="Выноска-облако 12"/>
            <p:cNvSpPr/>
            <p:nvPr/>
          </p:nvSpPr>
          <p:spPr>
            <a:xfrm rot="805987">
              <a:off x="599850" y="160775"/>
              <a:ext cx="2351313" cy="1547447"/>
            </a:xfrm>
            <a:prstGeom prst="cloudCallout">
              <a:avLst>
                <a:gd name="adj1" fmla="val 53887"/>
                <a:gd name="adj2" fmla="val 34715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7465" y="559191"/>
              <a:ext cx="2100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Любой переход из одной социальной группы в другую – социальная мобильность.</a:t>
              </a:r>
              <a:endParaRPr lang="ru-RU" sz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165579" y="237025"/>
            <a:ext cx="2623464" cy="1548127"/>
            <a:chOff x="334580" y="196835"/>
            <a:chExt cx="2623464" cy="1548127"/>
          </a:xfrm>
        </p:grpSpPr>
        <p:sp>
          <p:nvSpPr>
            <p:cNvPr id="20" name="Выноска-облако 19"/>
            <p:cNvSpPr/>
            <p:nvPr/>
          </p:nvSpPr>
          <p:spPr>
            <a:xfrm rot="20794013" flipH="1">
              <a:off x="334580" y="196835"/>
              <a:ext cx="2623464" cy="154812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621505 w 2351313"/>
                <a:gd name="connsiteY0" fmla="*/ 1144167 h 1547447"/>
                <a:gd name="connsiteX1" fmla="*/ 2578520 w 2351313"/>
                <a:gd name="connsiteY1" fmla="*/ 1187152 h 1547447"/>
                <a:gd name="connsiteX2" fmla="*/ 2535535 w 2351313"/>
                <a:gd name="connsiteY2" fmla="*/ 1144167 h 1547447"/>
                <a:gd name="connsiteX3" fmla="*/ 2578520 w 2351313"/>
                <a:gd name="connsiteY3" fmla="*/ 1101182 h 1547447"/>
                <a:gd name="connsiteX4" fmla="*/ 2621505 w 2351313"/>
                <a:gd name="connsiteY4" fmla="*/ 1144167 h 1547447"/>
                <a:gd name="connsiteX0" fmla="*/ 2588276 w 2351313"/>
                <a:gd name="connsiteY0" fmla="*/ 1124042 h 1547447"/>
                <a:gd name="connsiteX1" fmla="*/ 2502307 w 2351313"/>
                <a:gd name="connsiteY1" fmla="*/ 1210011 h 1547447"/>
                <a:gd name="connsiteX2" fmla="*/ 2416338 w 2351313"/>
                <a:gd name="connsiteY2" fmla="*/ 1124042 h 1547447"/>
                <a:gd name="connsiteX3" fmla="*/ 2502307 w 2351313"/>
                <a:gd name="connsiteY3" fmla="*/ 1038073 h 1547447"/>
                <a:gd name="connsiteX4" fmla="*/ 2588276 w 2351313"/>
                <a:gd name="connsiteY4" fmla="*/ 1124042 h 1547447"/>
                <a:gd name="connsiteX0" fmla="*/ 2471927 w 2351313"/>
                <a:gd name="connsiteY0" fmla="*/ 1081968 h 1547447"/>
                <a:gd name="connsiteX1" fmla="*/ 2342973 w 2351313"/>
                <a:gd name="connsiteY1" fmla="*/ 1210922 h 1547447"/>
                <a:gd name="connsiteX2" fmla="*/ 2214019 w 2351313"/>
                <a:gd name="connsiteY2" fmla="*/ 1081968 h 1547447"/>
                <a:gd name="connsiteX3" fmla="*/ 2342973 w 2351313"/>
                <a:gd name="connsiteY3" fmla="*/ 953014 h 1547447"/>
                <a:gd name="connsiteX4" fmla="*/ 2471927 w 2351313"/>
                <a:gd name="connsiteY4" fmla="*/ 1081968 h 1547447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8200"/>
                <a:gd name="connsiteY0" fmla="*/ 14229 h 43219"/>
                <a:gd name="connsiteX1" fmla="*/ 5659 w 48200"/>
                <a:gd name="connsiteY1" fmla="*/ 6766 h 43219"/>
                <a:gd name="connsiteX2" fmla="*/ 14041 w 48200"/>
                <a:gd name="connsiteY2" fmla="*/ 5061 h 43219"/>
                <a:gd name="connsiteX3" fmla="*/ 22492 w 48200"/>
                <a:gd name="connsiteY3" fmla="*/ 3291 h 43219"/>
                <a:gd name="connsiteX4" fmla="*/ 25785 w 48200"/>
                <a:gd name="connsiteY4" fmla="*/ 59 h 43219"/>
                <a:gd name="connsiteX5" fmla="*/ 29869 w 48200"/>
                <a:gd name="connsiteY5" fmla="*/ 2340 h 43219"/>
                <a:gd name="connsiteX6" fmla="*/ 35499 w 48200"/>
                <a:gd name="connsiteY6" fmla="*/ 549 h 43219"/>
                <a:gd name="connsiteX7" fmla="*/ 38354 w 48200"/>
                <a:gd name="connsiteY7" fmla="*/ 5435 h 43219"/>
                <a:gd name="connsiteX8" fmla="*/ 42018 w 48200"/>
                <a:gd name="connsiteY8" fmla="*/ 10177 h 43219"/>
                <a:gd name="connsiteX9" fmla="*/ 41854 w 48200"/>
                <a:gd name="connsiteY9" fmla="*/ 15319 h 43219"/>
                <a:gd name="connsiteX10" fmla="*/ 43052 w 48200"/>
                <a:gd name="connsiteY10" fmla="*/ 23181 h 43219"/>
                <a:gd name="connsiteX11" fmla="*/ 37440 w 48200"/>
                <a:gd name="connsiteY11" fmla="*/ 30063 h 43219"/>
                <a:gd name="connsiteX12" fmla="*/ 35431 w 48200"/>
                <a:gd name="connsiteY12" fmla="*/ 35960 h 43219"/>
                <a:gd name="connsiteX13" fmla="*/ 28591 w 48200"/>
                <a:gd name="connsiteY13" fmla="*/ 36674 h 43219"/>
                <a:gd name="connsiteX14" fmla="*/ 23703 w 48200"/>
                <a:gd name="connsiteY14" fmla="*/ 42965 h 43219"/>
                <a:gd name="connsiteX15" fmla="*/ 16516 w 48200"/>
                <a:gd name="connsiteY15" fmla="*/ 39125 h 43219"/>
                <a:gd name="connsiteX16" fmla="*/ 5840 w 48200"/>
                <a:gd name="connsiteY16" fmla="*/ 35331 h 43219"/>
                <a:gd name="connsiteX17" fmla="*/ 1146 w 48200"/>
                <a:gd name="connsiteY17" fmla="*/ 31109 h 43219"/>
                <a:gd name="connsiteX18" fmla="*/ 2149 w 48200"/>
                <a:gd name="connsiteY18" fmla="*/ 25410 h 43219"/>
                <a:gd name="connsiteX19" fmla="*/ 31 w 48200"/>
                <a:gd name="connsiteY19" fmla="*/ 19563 h 43219"/>
                <a:gd name="connsiteX20" fmla="*/ 3899 w 48200"/>
                <a:gd name="connsiteY20" fmla="*/ 14366 h 43219"/>
                <a:gd name="connsiteX21" fmla="*/ 3936 w 48200"/>
                <a:gd name="connsiteY21" fmla="*/ 14229 h 43219"/>
                <a:gd name="connsiteX0" fmla="*/ 2623464 w 2623464"/>
                <a:gd name="connsiteY0" fmla="*/ 1139116 h 1548127"/>
                <a:gd name="connsiteX1" fmla="*/ 2580479 w 2623464"/>
                <a:gd name="connsiteY1" fmla="*/ 1182101 h 1548127"/>
                <a:gd name="connsiteX2" fmla="*/ 2537494 w 2623464"/>
                <a:gd name="connsiteY2" fmla="*/ 1139116 h 1548127"/>
                <a:gd name="connsiteX3" fmla="*/ 2580479 w 2623464"/>
                <a:gd name="connsiteY3" fmla="*/ 1096131 h 1548127"/>
                <a:gd name="connsiteX4" fmla="*/ 2623464 w 2623464"/>
                <a:gd name="connsiteY4" fmla="*/ 1139116 h 1548127"/>
                <a:gd name="connsiteX0" fmla="*/ 2590235 w 2623464"/>
                <a:gd name="connsiteY0" fmla="*/ 1118991 h 1548127"/>
                <a:gd name="connsiteX1" fmla="*/ 2504266 w 2623464"/>
                <a:gd name="connsiteY1" fmla="*/ 1204960 h 1548127"/>
                <a:gd name="connsiteX2" fmla="*/ 2418297 w 2623464"/>
                <a:gd name="connsiteY2" fmla="*/ 1118991 h 1548127"/>
                <a:gd name="connsiteX3" fmla="*/ 2504266 w 2623464"/>
                <a:gd name="connsiteY3" fmla="*/ 1033022 h 1548127"/>
                <a:gd name="connsiteX4" fmla="*/ 2590235 w 2623464"/>
                <a:gd name="connsiteY4" fmla="*/ 1118991 h 1548127"/>
                <a:gd name="connsiteX0" fmla="*/ 2473886 w 2623464"/>
                <a:gd name="connsiteY0" fmla="*/ 1076917 h 1548127"/>
                <a:gd name="connsiteX1" fmla="*/ 2344932 w 2623464"/>
                <a:gd name="connsiteY1" fmla="*/ 1205871 h 1548127"/>
                <a:gd name="connsiteX2" fmla="*/ 2215978 w 2623464"/>
                <a:gd name="connsiteY2" fmla="*/ 1076917 h 1548127"/>
                <a:gd name="connsiteX3" fmla="*/ 2344932 w 2623464"/>
                <a:gd name="connsiteY3" fmla="*/ 947963 h 1548127"/>
                <a:gd name="connsiteX4" fmla="*/ 2473886 w 2623464"/>
                <a:gd name="connsiteY4" fmla="*/ 1076917 h 1548127"/>
                <a:gd name="connsiteX0" fmla="*/ 4729 w 48200"/>
                <a:gd name="connsiteY0" fmla="*/ 26036 h 43219"/>
                <a:gd name="connsiteX1" fmla="*/ 2196 w 48200"/>
                <a:gd name="connsiteY1" fmla="*/ 25239 h 43219"/>
                <a:gd name="connsiteX2" fmla="*/ 6964 w 48200"/>
                <a:gd name="connsiteY2" fmla="*/ 34758 h 43219"/>
                <a:gd name="connsiteX3" fmla="*/ 5856 w 48200"/>
                <a:gd name="connsiteY3" fmla="*/ 35139 h 43219"/>
                <a:gd name="connsiteX4" fmla="*/ 16514 w 48200"/>
                <a:gd name="connsiteY4" fmla="*/ 38949 h 43219"/>
                <a:gd name="connsiteX5" fmla="*/ 15846 w 48200"/>
                <a:gd name="connsiteY5" fmla="*/ 37209 h 43219"/>
                <a:gd name="connsiteX6" fmla="*/ 28863 w 48200"/>
                <a:gd name="connsiteY6" fmla="*/ 34610 h 43219"/>
                <a:gd name="connsiteX7" fmla="*/ 28596 w 48200"/>
                <a:gd name="connsiteY7" fmla="*/ 36519 h 43219"/>
                <a:gd name="connsiteX8" fmla="*/ 35285 w 48200"/>
                <a:gd name="connsiteY8" fmla="*/ 26507 h 43219"/>
                <a:gd name="connsiteX9" fmla="*/ 37416 w 48200"/>
                <a:gd name="connsiteY9" fmla="*/ 29949 h 43219"/>
                <a:gd name="connsiteX10" fmla="*/ 41834 w 48200"/>
                <a:gd name="connsiteY10" fmla="*/ 15213 h 43219"/>
                <a:gd name="connsiteX11" fmla="*/ 40386 w 48200"/>
                <a:gd name="connsiteY11" fmla="*/ 17889 h 43219"/>
                <a:gd name="connsiteX12" fmla="*/ 38360 w 48200"/>
                <a:gd name="connsiteY12" fmla="*/ 5285 h 43219"/>
                <a:gd name="connsiteX13" fmla="*/ 38436 w 48200"/>
                <a:gd name="connsiteY13" fmla="*/ 6549 h 43219"/>
                <a:gd name="connsiteX14" fmla="*/ 29114 w 48200"/>
                <a:gd name="connsiteY14" fmla="*/ 3811 h 43219"/>
                <a:gd name="connsiteX15" fmla="*/ 29856 w 48200"/>
                <a:gd name="connsiteY15" fmla="*/ 2199 h 43219"/>
                <a:gd name="connsiteX16" fmla="*/ 22177 w 48200"/>
                <a:gd name="connsiteY16" fmla="*/ 4579 h 43219"/>
                <a:gd name="connsiteX17" fmla="*/ 22536 w 48200"/>
                <a:gd name="connsiteY17" fmla="*/ 3189 h 43219"/>
                <a:gd name="connsiteX18" fmla="*/ 14036 w 48200"/>
                <a:gd name="connsiteY18" fmla="*/ 5051 h 43219"/>
                <a:gd name="connsiteX19" fmla="*/ 15336 w 48200"/>
                <a:gd name="connsiteY19" fmla="*/ 6399 h 43219"/>
                <a:gd name="connsiteX20" fmla="*/ 4163 w 48200"/>
                <a:gd name="connsiteY20" fmla="*/ 15648 h 43219"/>
                <a:gd name="connsiteX21" fmla="*/ 3936 w 48200"/>
                <a:gd name="connsiteY21" fmla="*/ 14229 h 43219"/>
                <a:gd name="connsiteX0" fmla="*/ 3936 w 48200"/>
                <a:gd name="connsiteY0" fmla="*/ 14229 h 43219"/>
                <a:gd name="connsiteX1" fmla="*/ 5659 w 48200"/>
                <a:gd name="connsiteY1" fmla="*/ 6766 h 43219"/>
                <a:gd name="connsiteX2" fmla="*/ 14041 w 48200"/>
                <a:gd name="connsiteY2" fmla="*/ 5061 h 43219"/>
                <a:gd name="connsiteX3" fmla="*/ 22492 w 48200"/>
                <a:gd name="connsiteY3" fmla="*/ 3291 h 43219"/>
                <a:gd name="connsiteX4" fmla="*/ 25785 w 48200"/>
                <a:gd name="connsiteY4" fmla="*/ 59 h 43219"/>
                <a:gd name="connsiteX5" fmla="*/ 29869 w 48200"/>
                <a:gd name="connsiteY5" fmla="*/ 2340 h 43219"/>
                <a:gd name="connsiteX6" fmla="*/ 35499 w 48200"/>
                <a:gd name="connsiteY6" fmla="*/ 549 h 43219"/>
                <a:gd name="connsiteX7" fmla="*/ 38354 w 48200"/>
                <a:gd name="connsiteY7" fmla="*/ 5435 h 43219"/>
                <a:gd name="connsiteX8" fmla="*/ 42018 w 48200"/>
                <a:gd name="connsiteY8" fmla="*/ 10177 h 43219"/>
                <a:gd name="connsiteX9" fmla="*/ 41854 w 48200"/>
                <a:gd name="connsiteY9" fmla="*/ 15319 h 43219"/>
                <a:gd name="connsiteX10" fmla="*/ 43052 w 48200"/>
                <a:gd name="connsiteY10" fmla="*/ 23181 h 43219"/>
                <a:gd name="connsiteX11" fmla="*/ 37440 w 48200"/>
                <a:gd name="connsiteY11" fmla="*/ 30063 h 43219"/>
                <a:gd name="connsiteX12" fmla="*/ 35431 w 48200"/>
                <a:gd name="connsiteY12" fmla="*/ 35960 h 43219"/>
                <a:gd name="connsiteX13" fmla="*/ 28591 w 48200"/>
                <a:gd name="connsiteY13" fmla="*/ 36674 h 43219"/>
                <a:gd name="connsiteX14" fmla="*/ 23703 w 48200"/>
                <a:gd name="connsiteY14" fmla="*/ 42965 h 43219"/>
                <a:gd name="connsiteX15" fmla="*/ 16516 w 48200"/>
                <a:gd name="connsiteY15" fmla="*/ 39125 h 43219"/>
                <a:gd name="connsiteX16" fmla="*/ 5840 w 48200"/>
                <a:gd name="connsiteY16" fmla="*/ 35331 h 43219"/>
                <a:gd name="connsiteX17" fmla="*/ 1146 w 48200"/>
                <a:gd name="connsiteY17" fmla="*/ 31109 h 43219"/>
                <a:gd name="connsiteX18" fmla="*/ 2149 w 48200"/>
                <a:gd name="connsiteY18" fmla="*/ 25410 h 43219"/>
                <a:gd name="connsiteX19" fmla="*/ 31 w 48200"/>
                <a:gd name="connsiteY19" fmla="*/ 19563 h 43219"/>
                <a:gd name="connsiteX20" fmla="*/ 3899 w 48200"/>
                <a:gd name="connsiteY20" fmla="*/ 14366 h 43219"/>
                <a:gd name="connsiteX21" fmla="*/ 3936 w 48200"/>
                <a:gd name="connsiteY21" fmla="*/ 14229 h 43219"/>
                <a:gd name="connsiteX0" fmla="*/ 2623464 w 2623464"/>
                <a:gd name="connsiteY0" fmla="*/ 1139116 h 1548127"/>
                <a:gd name="connsiteX1" fmla="*/ 2580479 w 2623464"/>
                <a:gd name="connsiteY1" fmla="*/ 1182101 h 1548127"/>
                <a:gd name="connsiteX2" fmla="*/ 2537494 w 2623464"/>
                <a:gd name="connsiteY2" fmla="*/ 1139116 h 1548127"/>
                <a:gd name="connsiteX3" fmla="*/ 2580479 w 2623464"/>
                <a:gd name="connsiteY3" fmla="*/ 1096131 h 1548127"/>
                <a:gd name="connsiteX4" fmla="*/ 2623464 w 2623464"/>
                <a:gd name="connsiteY4" fmla="*/ 1139116 h 1548127"/>
                <a:gd name="connsiteX0" fmla="*/ 2590235 w 2623464"/>
                <a:gd name="connsiteY0" fmla="*/ 1118991 h 1548127"/>
                <a:gd name="connsiteX1" fmla="*/ 2504266 w 2623464"/>
                <a:gd name="connsiteY1" fmla="*/ 1204960 h 1548127"/>
                <a:gd name="connsiteX2" fmla="*/ 2418297 w 2623464"/>
                <a:gd name="connsiteY2" fmla="*/ 1118991 h 1548127"/>
                <a:gd name="connsiteX3" fmla="*/ 2504266 w 2623464"/>
                <a:gd name="connsiteY3" fmla="*/ 1033022 h 1548127"/>
                <a:gd name="connsiteX4" fmla="*/ 2590235 w 2623464"/>
                <a:gd name="connsiteY4" fmla="*/ 1118991 h 1548127"/>
                <a:gd name="connsiteX0" fmla="*/ 2473886 w 2623464"/>
                <a:gd name="connsiteY0" fmla="*/ 1076917 h 1548127"/>
                <a:gd name="connsiteX1" fmla="*/ 2344932 w 2623464"/>
                <a:gd name="connsiteY1" fmla="*/ 1205871 h 1548127"/>
                <a:gd name="connsiteX2" fmla="*/ 2215978 w 2623464"/>
                <a:gd name="connsiteY2" fmla="*/ 1076917 h 1548127"/>
                <a:gd name="connsiteX3" fmla="*/ 2344932 w 2623464"/>
                <a:gd name="connsiteY3" fmla="*/ 947963 h 1548127"/>
                <a:gd name="connsiteX4" fmla="*/ 2473886 w 2623464"/>
                <a:gd name="connsiteY4" fmla="*/ 1076917 h 1548127"/>
                <a:gd name="connsiteX0" fmla="*/ 4729 w 48200"/>
                <a:gd name="connsiteY0" fmla="*/ 26036 h 43219"/>
                <a:gd name="connsiteX1" fmla="*/ 2196 w 48200"/>
                <a:gd name="connsiteY1" fmla="*/ 25239 h 43219"/>
                <a:gd name="connsiteX2" fmla="*/ 6964 w 48200"/>
                <a:gd name="connsiteY2" fmla="*/ 34758 h 43219"/>
                <a:gd name="connsiteX3" fmla="*/ 5856 w 48200"/>
                <a:gd name="connsiteY3" fmla="*/ 35139 h 43219"/>
                <a:gd name="connsiteX4" fmla="*/ 16514 w 48200"/>
                <a:gd name="connsiteY4" fmla="*/ 38949 h 43219"/>
                <a:gd name="connsiteX5" fmla="*/ 15846 w 48200"/>
                <a:gd name="connsiteY5" fmla="*/ 37209 h 43219"/>
                <a:gd name="connsiteX6" fmla="*/ 28863 w 48200"/>
                <a:gd name="connsiteY6" fmla="*/ 34610 h 43219"/>
                <a:gd name="connsiteX7" fmla="*/ 28596 w 48200"/>
                <a:gd name="connsiteY7" fmla="*/ 36519 h 43219"/>
                <a:gd name="connsiteX8" fmla="*/ 35415 w 48200"/>
                <a:gd name="connsiteY8" fmla="*/ 26187 h 43219"/>
                <a:gd name="connsiteX9" fmla="*/ 37416 w 48200"/>
                <a:gd name="connsiteY9" fmla="*/ 29949 h 43219"/>
                <a:gd name="connsiteX10" fmla="*/ 41834 w 48200"/>
                <a:gd name="connsiteY10" fmla="*/ 15213 h 43219"/>
                <a:gd name="connsiteX11" fmla="*/ 40386 w 48200"/>
                <a:gd name="connsiteY11" fmla="*/ 17889 h 43219"/>
                <a:gd name="connsiteX12" fmla="*/ 38360 w 48200"/>
                <a:gd name="connsiteY12" fmla="*/ 5285 h 43219"/>
                <a:gd name="connsiteX13" fmla="*/ 38436 w 48200"/>
                <a:gd name="connsiteY13" fmla="*/ 6549 h 43219"/>
                <a:gd name="connsiteX14" fmla="*/ 29114 w 48200"/>
                <a:gd name="connsiteY14" fmla="*/ 3811 h 43219"/>
                <a:gd name="connsiteX15" fmla="*/ 29856 w 48200"/>
                <a:gd name="connsiteY15" fmla="*/ 2199 h 43219"/>
                <a:gd name="connsiteX16" fmla="*/ 22177 w 48200"/>
                <a:gd name="connsiteY16" fmla="*/ 4579 h 43219"/>
                <a:gd name="connsiteX17" fmla="*/ 22536 w 48200"/>
                <a:gd name="connsiteY17" fmla="*/ 3189 h 43219"/>
                <a:gd name="connsiteX18" fmla="*/ 14036 w 48200"/>
                <a:gd name="connsiteY18" fmla="*/ 5051 h 43219"/>
                <a:gd name="connsiteX19" fmla="*/ 15336 w 48200"/>
                <a:gd name="connsiteY19" fmla="*/ 6399 h 43219"/>
                <a:gd name="connsiteX20" fmla="*/ 4163 w 48200"/>
                <a:gd name="connsiteY20" fmla="*/ 15648 h 43219"/>
                <a:gd name="connsiteX21" fmla="*/ 3936 w 48200"/>
                <a:gd name="connsiteY21" fmla="*/ 14229 h 43219"/>
                <a:gd name="connsiteX0" fmla="*/ 3936 w 48200"/>
                <a:gd name="connsiteY0" fmla="*/ 14229 h 43219"/>
                <a:gd name="connsiteX1" fmla="*/ 5659 w 48200"/>
                <a:gd name="connsiteY1" fmla="*/ 6766 h 43219"/>
                <a:gd name="connsiteX2" fmla="*/ 14041 w 48200"/>
                <a:gd name="connsiteY2" fmla="*/ 5061 h 43219"/>
                <a:gd name="connsiteX3" fmla="*/ 22492 w 48200"/>
                <a:gd name="connsiteY3" fmla="*/ 3291 h 43219"/>
                <a:gd name="connsiteX4" fmla="*/ 25785 w 48200"/>
                <a:gd name="connsiteY4" fmla="*/ 59 h 43219"/>
                <a:gd name="connsiteX5" fmla="*/ 29869 w 48200"/>
                <a:gd name="connsiteY5" fmla="*/ 2340 h 43219"/>
                <a:gd name="connsiteX6" fmla="*/ 35499 w 48200"/>
                <a:gd name="connsiteY6" fmla="*/ 549 h 43219"/>
                <a:gd name="connsiteX7" fmla="*/ 38354 w 48200"/>
                <a:gd name="connsiteY7" fmla="*/ 5435 h 43219"/>
                <a:gd name="connsiteX8" fmla="*/ 42018 w 48200"/>
                <a:gd name="connsiteY8" fmla="*/ 10177 h 43219"/>
                <a:gd name="connsiteX9" fmla="*/ 41854 w 48200"/>
                <a:gd name="connsiteY9" fmla="*/ 15319 h 43219"/>
                <a:gd name="connsiteX10" fmla="*/ 43052 w 48200"/>
                <a:gd name="connsiteY10" fmla="*/ 23181 h 43219"/>
                <a:gd name="connsiteX11" fmla="*/ 37440 w 48200"/>
                <a:gd name="connsiteY11" fmla="*/ 30063 h 43219"/>
                <a:gd name="connsiteX12" fmla="*/ 35431 w 48200"/>
                <a:gd name="connsiteY12" fmla="*/ 35960 h 43219"/>
                <a:gd name="connsiteX13" fmla="*/ 28591 w 48200"/>
                <a:gd name="connsiteY13" fmla="*/ 36674 h 43219"/>
                <a:gd name="connsiteX14" fmla="*/ 23703 w 48200"/>
                <a:gd name="connsiteY14" fmla="*/ 42965 h 43219"/>
                <a:gd name="connsiteX15" fmla="*/ 16516 w 48200"/>
                <a:gd name="connsiteY15" fmla="*/ 39125 h 43219"/>
                <a:gd name="connsiteX16" fmla="*/ 5840 w 48200"/>
                <a:gd name="connsiteY16" fmla="*/ 35331 h 43219"/>
                <a:gd name="connsiteX17" fmla="*/ 1146 w 48200"/>
                <a:gd name="connsiteY17" fmla="*/ 31109 h 43219"/>
                <a:gd name="connsiteX18" fmla="*/ 2149 w 48200"/>
                <a:gd name="connsiteY18" fmla="*/ 25410 h 43219"/>
                <a:gd name="connsiteX19" fmla="*/ 31 w 48200"/>
                <a:gd name="connsiteY19" fmla="*/ 19563 h 43219"/>
                <a:gd name="connsiteX20" fmla="*/ 3899 w 48200"/>
                <a:gd name="connsiteY20" fmla="*/ 14366 h 43219"/>
                <a:gd name="connsiteX21" fmla="*/ 3936 w 48200"/>
                <a:gd name="connsiteY21" fmla="*/ 14229 h 43219"/>
                <a:gd name="connsiteX0" fmla="*/ 2623464 w 2623464"/>
                <a:gd name="connsiteY0" fmla="*/ 1139116 h 1548127"/>
                <a:gd name="connsiteX1" fmla="*/ 2580479 w 2623464"/>
                <a:gd name="connsiteY1" fmla="*/ 1182101 h 1548127"/>
                <a:gd name="connsiteX2" fmla="*/ 2537494 w 2623464"/>
                <a:gd name="connsiteY2" fmla="*/ 1139116 h 1548127"/>
                <a:gd name="connsiteX3" fmla="*/ 2580479 w 2623464"/>
                <a:gd name="connsiteY3" fmla="*/ 1096131 h 1548127"/>
                <a:gd name="connsiteX4" fmla="*/ 2623464 w 2623464"/>
                <a:gd name="connsiteY4" fmla="*/ 1139116 h 1548127"/>
                <a:gd name="connsiteX0" fmla="*/ 2590235 w 2623464"/>
                <a:gd name="connsiteY0" fmla="*/ 1118991 h 1548127"/>
                <a:gd name="connsiteX1" fmla="*/ 2504266 w 2623464"/>
                <a:gd name="connsiteY1" fmla="*/ 1204960 h 1548127"/>
                <a:gd name="connsiteX2" fmla="*/ 2418297 w 2623464"/>
                <a:gd name="connsiteY2" fmla="*/ 1118991 h 1548127"/>
                <a:gd name="connsiteX3" fmla="*/ 2504266 w 2623464"/>
                <a:gd name="connsiteY3" fmla="*/ 1033022 h 1548127"/>
                <a:gd name="connsiteX4" fmla="*/ 2590235 w 2623464"/>
                <a:gd name="connsiteY4" fmla="*/ 1118991 h 1548127"/>
                <a:gd name="connsiteX0" fmla="*/ 2473886 w 2623464"/>
                <a:gd name="connsiteY0" fmla="*/ 1076917 h 1548127"/>
                <a:gd name="connsiteX1" fmla="*/ 2344932 w 2623464"/>
                <a:gd name="connsiteY1" fmla="*/ 1205871 h 1548127"/>
                <a:gd name="connsiteX2" fmla="*/ 2215978 w 2623464"/>
                <a:gd name="connsiteY2" fmla="*/ 1076917 h 1548127"/>
                <a:gd name="connsiteX3" fmla="*/ 2344932 w 2623464"/>
                <a:gd name="connsiteY3" fmla="*/ 947963 h 1548127"/>
                <a:gd name="connsiteX4" fmla="*/ 2473886 w 2623464"/>
                <a:gd name="connsiteY4" fmla="*/ 1076917 h 1548127"/>
                <a:gd name="connsiteX0" fmla="*/ 4729 w 48200"/>
                <a:gd name="connsiteY0" fmla="*/ 26036 h 43219"/>
                <a:gd name="connsiteX1" fmla="*/ 2196 w 48200"/>
                <a:gd name="connsiteY1" fmla="*/ 25239 h 43219"/>
                <a:gd name="connsiteX2" fmla="*/ 6964 w 48200"/>
                <a:gd name="connsiteY2" fmla="*/ 34758 h 43219"/>
                <a:gd name="connsiteX3" fmla="*/ 5856 w 48200"/>
                <a:gd name="connsiteY3" fmla="*/ 35139 h 43219"/>
                <a:gd name="connsiteX4" fmla="*/ 16514 w 48200"/>
                <a:gd name="connsiteY4" fmla="*/ 38949 h 43219"/>
                <a:gd name="connsiteX5" fmla="*/ 15846 w 48200"/>
                <a:gd name="connsiteY5" fmla="*/ 37209 h 43219"/>
                <a:gd name="connsiteX6" fmla="*/ 28863 w 48200"/>
                <a:gd name="connsiteY6" fmla="*/ 34610 h 43219"/>
                <a:gd name="connsiteX7" fmla="*/ 28596 w 48200"/>
                <a:gd name="connsiteY7" fmla="*/ 36519 h 43219"/>
                <a:gd name="connsiteX8" fmla="*/ 35415 w 48200"/>
                <a:gd name="connsiteY8" fmla="*/ 26187 h 43219"/>
                <a:gd name="connsiteX9" fmla="*/ 37416 w 48200"/>
                <a:gd name="connsiteY9" fmla="*/ 29949 h 43219"/>
                <a:gd name="connsiteX10" fmla="*/ 41834 w 48200"/>
                <a:gd name="connsiteY10" fmla="*/ 15213 h 43219"/>
                <a:gd name="connsiteX11" fmla="*/ 40386 w 48200"/>
                <a:gd name="connsiteY11" fmla="*/ 17889 h 43219"/>
                <a:gd name="connsiteX12" fmla="*/ 38360 w 48200"/>
                <a:gd name="connsiteY12" fmla="*/ 5285 h 43219"/>
                <a:gd name="connsiteX13" fmla="*/ 38436 w 48200"/>
                <a:gd name="connsiteY13" fmla="*/ 6549 h 43219"/>
                <a:gd name="connsiteX14" fmla="*/ 29114 w 48200"/>
                <a:gd name="connsiteY14" fmla="*/ 3811 h 43219"/>
                <a:gd name="connsiteX15" fmla="*/ 29856 w 48200"/>
                <a:gd name="connsiteY15" fmla="*/ 2199 h 43219"/>
                <a:gd name="connsiteX16" fmla="*/ 22177 w 48200"/>
                <a:gd name="connsiteY16" fmla="*/ 4579 h 43219"/>
                <a:gd name="connsiteX17" fmla="*/ 22536 w 48200"/>
                <a:gd name="connsiteY17" fmla="*/ 3189 h 43219"/>
                <a:gd name="connsiteX18" fmla="*/ 14036 w 48200"/>
                <a:gd name="connsiteY18" fmla="*/ 5051 h 43219"/>
                <a:gd name="connsiteX19" fmla="*/ 15336 w 48200"/>
                <a:gd name="connsiteY19" fmla="*/ 6399 h 43219"/>
                <a:gd name="connsiteX20" fmla="*/ 4163 w 48200"/>
                <a:gd name="connsiteY20" fmla="*/ 15648 h 43219"/>
                <a:gd name="connsiteX21" fmla="*/ 3936 w 48200"/>
                <a:gd name="connsiteY21" fmla="*/ 14229 h 43219"/>
                <a:gd name="connsiteX0" fmla="*/ 3936 w 48200"/>
                <a:gd name="connsiteY0" fmla="*/ 14229 h 43219"/>
                <a:gd name="connsiteX1" fmla="*/ 5659 w 48200"/>
                <a:gd name="connsiteY1" fmla="*/ 6766 h 43219"/>
                <a:gd name="connsiteX2" fmla="*/ 14041 w 48200"/>
                <a:gd name="connsiteY2" fmla="*/ 5061 h 43219"/>
                <a:gd name="connsiteX3" fmla="*/ 22492 w 48200"/>
                <a:gd name="connsiteY3" fmla="*/ 3291 h 43219"/>
                <a:gd name="connsiteX4" fmla="*/ 25785 w 48200"/>
                <a:gd name="connsiteY4" fmla="*/ 59 h 43219"/>
                <a:gd name="connsiteX5" fmla="*/ 29869 w 48200"/>
                <a:gd name="connsiteY5" fmla="*/ 2340 h 43219"/>
                <a:gd name="connsiteX6" fmla="*/ 35499 w 48200"/>
                <a:gd name="connsiteY6" fmla="*/ 549 h 43219"/>
                <a:gd name="connsiteX7" fmla="*/ 38354 w 48200"/>
                <a:gd name="connsiteY7" fmla="*/ 5435 h 43219"/>
                <a:gd name="connsiteX8" fmla="*/ 42018 w 48200"/>
                <a:gd name="connsiteY8" fmla="*/ 10177 h 43219"/>
                <a:gd name="connsiteX9" fmla="*/ 41854 w 48200"/>
                <a:gd name="connsiteY9" fmla="*/ 15319 h 43219"/>
                <a:gd name="connsiteX10" fmla="*/ 43052 w 48200"/>
                <a:gd name="connsiteY10" fmla="*/ 23181 h 43219"/>
                <a:gd name="connsiteX11" fmla="*/ 37440 w 48200"/>
                <a:gd name="connsiteY11" fmla="*/ 30063 h 43219"/>
                <a:gd name="connsiteX12" fmla="*/ 35431 w 48200"/>
                <a:gd name="connsiteY12" fmla="*/ 35960 h 43219"/>
                <a:gd name="connsiteX13" fmla="*/ 28591 w 48200"/>
                <a:gd name="connsiteY13" fmla="*/ 36674 h 43219"/>
                <a:gd name="connsiteX14" fmla="*/ 23703 w 48200"/>
                <a:gd name="connsiteY14" fmla="*/ 42965 h 43219"/>
                <a:gd name="connsiteX15" fmla="*/ 16516 w 48200"/>
                <a:gd name="connsiteY15" fmla="*/ 39125 h 43219"/>
                <a:gd name="connsiteX16" fmla="*/ 5840 w 48200"/>
                <a:gd name="connsiteY16" fmla="*/ 35331 h 43219"/>
                <a:gd name="connsiteX17" fmla="*/ 1146 w 48200"/>
                <a:gd name="connsiteY17" fmla="*/ 31109 h 43219"/>
                <a:gd name="connsiteX18" fmla="*/ 2149 w 48200"/>
                <a:gd name="connsiteY18" fmla="*/ 25410 h 43219"/>
                <a:gd name="connsiteX19" fmla="*/ 31 w 48200"/>
                <a:gd name="connsiteY19" fmla="*/ 19563 h 43219"/>
                <a:gd name="connsiteX20" fmla="*/ 3899 w 48200"/>
                <a:gd name="connsiteY20" fmla="*/ 14366 h 43219"/>
                <a:gd name="connsiteX21" fmla="*/ 3936 w 48200"/>
                <a:gd name="connsiteY21" fmla="*/ 14229 h 43219"/>
                <a:gd name="connsiteX0" fmla="*/ 2623464 w 2623464"/>
                <a:gd name="connsiteY0" fmla="*/ 1139116 h 1548127"/>
                <a:gd name="connsiteX1" fmla="*/ 2580479 w 2623464"/>
                <a:gd name="connsiteY1" fmla="*/ 1182101 h 1548127"/>
                <a:gd name="connsiteX2" fmla="*/ 2537494 w 2623464"/>
                <a:gd name="connsiteY2" fmla="*/ 1139116 h 1548127"/>
                <a:gd name="connsiteX3" fmla="*/ 2580479 w 2623464"/>
                <a:gd name="connsiteY3" fmla="*/ 1096131 h 1548127"/>
                <a:gd name="connsiteX4" fmla="*/ 2623464 w 2623464"/>
                <a:gd name="connsiteY4" fmla="*/ 1139116 h 1548127"/>
                <a:gd name="connsiteX0" fmla="*/ 2590235 w 2623464"/>
                <a:gd name="connsiteY0" fmla="*/ 1118991 h 1548127"/>
                <a:gd name="connsiteX1" fmla="*/ 2504266 w 2623464"/>
                <a:gd name="connsiteY1" fmla="*/ 1204960 h 1548127"/>
                <a:gd name="connsiteX2" fmla="*/ 2418297 w 2623464"/>
                <a:gd name="connsiteY2" fmla="*/ 1118991 h 1548127"/>
                <a:gd name="connsiteX3" fmla="*/ 2504266 w 2623464"/>
                <a:gd name="connsiteY3" fmla="*/ 1033022 h 1548127"/>
                <a:gd name="connsiteX4" fmla="*/ 2590235 w 2623464"/>
                <a:gd name="connsiteY4" fmla="*/ 1118991 h 1548127"/>
                <a:gd name="connsiteX0" fmla="*/ 2473886 w 2623464"/>
                <a:gd name="connsiteY0" fmla="*/ 1076917 h 1548127"/>
                <a:gd name="connsiteX1" fmla="*/ 2344932 w 2623464"/>
                <a:gd name="connsiteY1" fmla="*/ 1205871 h 1548127"/>
                <a:gd name="connsiteX2" fmla="*/ 2215978 w 2623464"/>
                <a:gd name="connsiteY2" fmla="*/ 1076917 h 1548127"/>
                <a:gd name="connsiteX3" fmla="*/ 2344932 w 2623464"/>
                <a:gd name="connsiteY3" fmla="*/ 947963 h 1548127"/>
                <a:gd name="connsiteX4" fmla="*/ 2473886 w 2623464"/>
                <a:gd name="connsiteY4" fmla="*/ 1076917 h 1548127"/>
                <a:gd name="connsiteX0" fmla="*/ 4729 w 48200"/>
                <a:gd name="connsiteY0" fmla="*/ 26036 h 43219"/>
                <a:gd name="connsiteX1" fmla="*/ 2196 w 48200"/>
                <a:gd name="connsiteY1" fmla="*/ 25239 h 43219"/>
                <a:gd name="connsiteX2" fmla="*/ 6964 w 48200"/>
                <a:gd name="connsiteY2" fmla="*/ 34758 h 43219"/>
                <a:gd name="connsiteX3" fmla="*/ 5856 w 48200"/>
                <a:gd name="connsiteY3" fmla="*/ 35139 h 43219"/>
                <a:gd name="connsiteX4" fmla="*/ 16514 w 48200"/>
                <a:gd name="connsiteY4" fmla="*/ 38949 h 43219"/>
                <a:gd name="connsiteX5" fmla="*/ 15846 w 48200"/>
                <a:gd name="connsiteY5" fmla="*/ 37209 h 43219"/>
                <a:gd name="connsiteX6" fmla="*/ 28863 w 48200"/>
                <a:gd name="connsiteY6" fmla="*/ 34610 h 43219"/>
                <a:gd name="connsiteX7" fmla="*/ 28596 w 48200"/>
                <a:gd name="connsiteY7" fmla="*/ 36519 h 43219"/>
                <a:gd name="connsiteX8" fmla="*/ 35415 w 48200"/>
                <a:gd name="connsiteY8" fmla="*/ 26187 h 43219"/>
                <a:gd name="connsiteX9" fmla="*/ 37416 w 48200"/>
                <a:gd name="connsiteY9" fmla="*/ 29949 h 43219"/>
                <a:gd name="connsiteX10" fmla="*/ 41834 w 48200"/>
                <a:gd name="connsiteY10" fmla="*/ 15213 h 43219"/>
                <a:gd name="connsiteX11" fmla="*/ 40386 w 48200"/>
                <a:gd name="connsiteY11" fmla="*/ 17889 h 43219"/>
                <a:gd name="connsiteX12" fmla="*/ 38360 w 48200"/>
                <a:gd name="connsiteY12" fmla="*/ 5285 h 43219"/>
                <a:gd name="connsiteX13" fmla="*/ 38436 w 48200"/>
                <a:gd name="connsiteY13" fmla="*/ 6549 h 43219"/>
                <a:gd name="connsiteX14" fmla="*/ 29114 w 48200"/>
                <a:gd name="connsiteY14" fmla="*/ 3811 h 43219"/>
                <a:gd name="connsiteX15" fmla="*/ 29856 w 48200"/>
                <a:gd name="connsiteY15" fmla="*/ 2199 h 43219"/>
                <a:gd name="connsiteX16" fmla="*/ 22177 w 48200"/>
                <a:gd name="connsiteY16" fmla="*/ 4579 h 43219"/>
                <a:gd name="connsiteX17" fmla="*/ 22536 w 48200"/>
                <a:gd name="connsiteY17" fmla="*/ 3189 h 43219"/>
                <a:gd name="connsiteX18" fmla="*/ 14036 w 48200"/>
                <a:gd name="connsiteY18" fmla="*/ 5051 h 43219"/>
                <a:gd name="connsiteX19" fmla="*/ 15336 w 48200"/>
                <a:gd name="connsiteY19" fmla="*/ 6399 h 43219"/>
                <a:gd name="connsiteX20" fmla="*/ 4163 w 48200"/>
                <a:gd name="connsiteY20" fmla="*/ 15648 h 43219"/>
                <a:gd name="connsiteX21" fmla="*/ 3936 w 48200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00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623464" h="1548127">
                  <a:moveTo>
                    <a:pt x="2623464" y="1139116"/>
                  </a:moveTo>
                  <a:cubicBezTo>
                    <a:pt x="2623464" y="1162856"/>
                    <a:pt x="2604219" y="1182101"/>
                    <a:pt x="2580479" y="1182101"/>
                  </a:cubicBezTo>
                  <a:cubicBezTo>
                    <a:pt x="2556739" y="1182101"/>
                    <a:pt x="2537494" y="1162856"/>
                    <a:pt x="2537494" y="1139116"/>
                  </a:cubicBezTo>
                  <a:cubicBezTo>
                    <a:pt x="2537494" y="1115376"/>
                    <a:pt x="2556739" y="1096131"/>
                    <a:pt x="2580479" y="1096131"/>
                  </a:cubicBezTo>
                  <a:cubicBezTo>
                    <a:pt x="2604219" y="1096131"/>
                    <a:pt x="2623464" y="1115376"/>
                    <a:pt x="2623464" y="1139116"/>
                  </a:cubicBezTo>
                  <a:close/>
                </a:path>
                <a:path w="2623464" h="1548127">
                  <a:moveTo>
                    <a:pt x="2590235" y="1118991"/>
                  </a:moveTo>
                  <a:cubicBezTo>
                    <a:pt x="2590235" y="1166470"/>
                    <a:pt x="2551745" y="1204960"/>
                    <a:pt x="2504266" y="1204960"/>
                  </a:cubicBezTo>
                  <a:cubicBezTo>
                    <a:pt x="2456787" y="1204960"/>
                    <a:pt x="2418297" y="1166470"/>
                    <a:pt x="2418297" y="1118991"/>
                  </a:cubicBezTo>
                  <a:cubicBezTo>
                    <a:pt x="2418297" y="1071512"/>
                    <a:pt x="2456787" y="1033022"/>
                    <a:pt x="2504266" y="1033022"/>
                  </a:cubicBezTo>
                  <a:cubicBezTo>
                    <a:pt x="2551745" y="1033022"/>
                    <a:pt x="2590235" y="1071512"/>
                    <a:pt x="2590235" y="1118991"/>
                  </a:cubicBezTo>
                  <a:close/>
                </a:path>
                <a:path w="2623464" h="1548127">
                  <a:moveTo>
                    <a:pt x="2473886" y="1076917"/>
                  </a:moveTo>
                  <a:cubicBezTo>
                    <a:pt x="2473886" y="1148136"/>
                    <a:pt x="2416151" y="1205871"/>
                    <a:pt x="2344932" y="1205871"/>
                  </a:cubicBezTo>
                  <a:cubicBezTo>
                    <a:pt x="2273713" y="1205871"/>
                    <a:pt x="2215978" y="1148136"/>
                    <a:pt x="2215978" y="1076917"/>
                  </a:cubicBezTo>
                  <a:cubicBezTo>
                    <a:pt x="2215978" y="1005698"/>
                    <a:pt x="2273713" y="947963"/>
                    <a:pt x="2344932" y="947963"/>
                  </a:cubicBezTo>
                  <a:cubicBezTo>
                    <a:pt x="2416151" y="947963"/>
                    <a:pt x="2473886" y="1005698"/>
                    <a:pt x="2473886" y="1076917"/>
                  </a:cubicBezTo>
                  <a:close/>
                </a:path>
                <a:path w="48200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5415" y="26187"/>
                  </a:moveTo>
                  <a:cubicBezTo>
                    <a:pt x="36698" y="27503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5405" y="435099"/>
              <a:ext cx="21001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Если место человека в социальной иерархии не меняется, это нельзя считать социальной мобильностью.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401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92838" y="0"/>
            <a:ext cx="2951162" cy="5143500"/>
            <a:chOff x="6192838" y="0"/>
            <a:chExt cx="2951162" cy="51435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192838" y="0"/>
              <a:ext cx="2951161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Питирим Сорокин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1889–1968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1"/>
            <a:stretch/>
          </p:blipFill>
          <p:spPr>
            <a:xfrm>
              <a:off x="6739847" y="376238"/>
              <a:ext cx="2404153" cy="195498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626831" y="3134449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Ввёл в социологию термин «социальная мобильность».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0584" y="376238"/>
            <a:ext cx="423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мобильность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1512888" y="95805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4067538" y="95805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5" y="1155221"/>
            <a:ext cx="2592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Горизонтальная</a:t>
            </a:r>
            <a:endParaRPr lang="ru-RU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7156" y="1155220"/>
            <a:ext cx="2586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Вертикальная</a:t>
            </a:r>
            <a:endParaRPr lang="ru-RU" sz="16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8774" y="1588260"/>
            <a:ext cx="259238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 smtClean="0">
                <a:ea typeface="Meiryo" pitchFamily="34" charset="-128"/>
              </a:rPr>
              <a:t>Не приводит к изменению социального статуса.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48061" y="1588260"/>
            <a:ext cx="2524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 smtClean="0">
                <a:ea typeface="Meiryo" pitchFamily="34" charset="-128"/>
              </a:rPr>
              <a:t>Приводит к повышению или понижению социального статуса.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3239" y="2390452"/>
            <a:ext cx="137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Восходящая</a:t>
            </a:r>
            <a:endParaRPr lang="ru-RU" sz="1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2613" y="2392852"/>
            <a:ext cx="145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Нисходящая</a:t>
            </a:r>
            <a:endParaRPr lang="ru-RU" sz="1400" dirty="0">
              <a:latin typeface="+mj-lt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3168650" y="219139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4979254" y="219139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509" y="3466562"/>
            <a:ext cx="443770" cy="879295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869464" y="4122695"/>
            <a:ext cx="395623" cy="220586"/>
          </a:xfrm>
          <a:prstGeom prst="straightConnector1">
            <a:avLst/>
          </a:prstGeom>
          <a:ln w="12700" cap="rnd">
            <a:solidFill>
              <a:srgbClr val="00A698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53109" y="4747599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262292" y="4125271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068203" y="3882553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910390" y="3611487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09586" y="4343282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522737" y="4186672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391767" y="3877178"/>
            <a:ext cx="457302" cy="0"/>
          </a:xfrm>
          <a:prstGeom prst="line">
            <a:avLst/>
          </a:prstGeom>
          <a:ln w="12700" cap="rnd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1719594" y="3874602"/>
            <a:ext cx="356559" cy="250669"/>
          </a:xfrm>
          <a:prstGeom prst="straightConnector1">
            <a:avLst/>
          </a:prstGeom>
          <a:ln w="12700" cap="rnd">
            <a:solidFill>
              <a:srgbClr val="00A698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2524409" y="3603537"/>
            <a:ext cx="392747" cy="279016"/>
          </a:xfrm>
          <a:prstGeom prst="straightConnector1">
            <a:avLst/>
          </a:prstGeom>
          <a:ln w="12700" cap="rnd">
            <a:solidFill>
              <a:srgbClr val="00A698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3371561" y="3611487"/>
            <a:ext cx="381547" cy="1136112"/>
          </a:xfrm>
          <a:prstGeom prst="straightConnector1">
            <a:avLst/>
          </a:prstGeom>
          <a:ln w="12700" cap="rnd">
            <a:solidFill>
              <a:srgbClr val="00A698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4214280" y="4183183"/>
            <a:ext cx="308457" cy="564416"/>
          </a:xfrm>
          <a:prstGeom prst="straightConnector1">
            <a:avLst/>
          </a:prstGeom>
          <a:ln w="12700" cap="rnd">
            <a:solidFill>
              <a:srgbClr val="00A698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4984972" y="3874603"/>
            <a:ext cx="407023" cy="308580"/>
          </a:xfrm>
          <a:prstGeom prst="straightConnector1">
            <a:avLst/>
          </a:prstGeom>
          <a:ln w="12700" cap="rnd">
            <a:solidFill>
              <a:srgbClr val="00A698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401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31 L -5.55556E-7 -0.02377 C -5.55556E-7 -0.03457 0.02743 -0.04784 0.04983 -0.04784 L 0.09965 -0.04784 " pathEditMode="relative" rAng="0" ptsTypes="AAAA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-240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65 -0.04784 L 0.09965 -0.07222 C 0.09965 -0.08303 0.12344 -0.0963 0.14306 -0.0963 L 0.18663 -0.0963 " pathEditMode="relative" rAng="0" ptsTypes="AAAA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-243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63 -0.0963 L 0.18663 -0.12284 C 0.18663 -0.13457 0.21024 -0.14908 0.22969 -0.14908 L 0.27274 -0.14908 " pathEditMode="relative" rAng="0" ptsTypes="AAAA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265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74 -0.14908 L 0.31771 -0.14908 C 0.3375 -0.14908 0.36215 -0.08797 0.36215 -0.03827 L 0.36215 0.07315 " pathEditMode="relative" rAng="0" ptsTypes="AAAA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1111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15 0.07315 L 0.36215 0.01821 C 0.36215 -0.00648 0.38629 -0.03642 0.4059 -0.03642 L 0.44965 -0.03642 " pathEditMode="relative" rAng="0" ptsTypes="AAAA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5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65 -0.03642 L 0.44965 -0.06327 C 0.44965 -0.07531 0.47517 -0.09013 0.49601 -0.09013 L 0.54236 -0.09013 " pathEditMode="relative" rAng="0" ptsTypes="AAAA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268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5758" y="376238"/>
            <a:ext cx="423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мобильность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2495857" y="103671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>
            <a:off x="6387688" y="103671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1744" y="1233880"/>
            <a:ext cx="2592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+mj-lt"/>
              </a:rPr>
              <a:t>Внутрипоколенная</a:t>
            </a:r>
            <a:endParaRPr lang="ru-RU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7306" y="1233879"/>
            <a:ext cx="2586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+mj-lt"/>
              </a:rPr>
              <a:t>Межпоколенная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19" y="921391"/>
            <a:ext cx="657146" cy="13020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78" y="2128289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1" y="2128288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77" y="2128287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04" y="2128287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1" y="2128286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98" y="2785547"/>
            <a:ext cx="2018228" cy="201822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24" y="1869051"/>
            <a:ext cx="2018228" cy="201822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40" y="1869051"/>
            <a:ext cx="2018228" cy="201822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24" y="2785547"/>
            <a:ext cx="2018228" cy="2018228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3805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5758" y="376238"/>
            <a:ext cx="423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мобильность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2309046" y="103671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>
            <a:off x="6387688" y="103671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54933" y="1233880"/>
            <a:ext cx="2592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Индивидуальная</a:t>
            </a:r>
            <a:endParaRPr lang="ru-RU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7306" y="1233879"/>
            <a:ext cx="2586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Групповая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19" y="921391"/>
            <a:ext cx="657146" cy="13020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78" y="2128289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1" y="2128288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77" y="2128287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04" y="2128287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1" y="2128286"/>
            <a:ext cx="2525909" cy="2525909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40" y="1869051"/>
            <a:ext cx="2018228" cy="201822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24" y="2785547"/>
            <a:ext cx="2018228" cy="2018228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3674558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77E-6 L 0.00191 0.17654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82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32099E-6 L -0.00364 -0.1774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CD23EF3B-EFA0-42C8-BEED-2C1BB4EBECDB}" vid="{04D862C5-2BE5-411D-B793-1C0C46C425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569</TotalTime>
  <Words>245</Words>
  <Application>Microsoft Office PowerPoint</Application>
  <PresentationFormat>Экран (16:9)</PresentationFormat>
  <Paragraphs>63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Roboto Slab</vt:lpstr>
      <vt:lpstr>Meiryo</vt:lpstr>
      <vt:lpstr>Open Sans</vt:lpstr>
      <vt:lpstr>Calibri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30</cp:revision>
  <dcterms:created xsi:type="dcterms:W3CDTF">2016-08-20T10:01:30Z</dcterms:created>
  <dcterms:modified xsi:type="dcterms:W3CDTF">2016-08-29T14:16:39Z</dcterms:modified>
</cp:coreProperties>
</file>