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2"/>
  </p:notesMasterIdLst>
  <p:sldIdLst>
    <p:sldId id="284" r:id="rId2"/>
    <p:sldId id="290" r:id="rId3"/>
    <p:sldId id="291" r:id="rId4"/>
    <p:sldId id="292" r:id="rId5"/>
    <p:sldId id="294" r:id="rId6"/>
    <p:sldId id="297" r:id="rId7"/>
    <p:sldId id="298" r:id="rId8"/>
    <p:sldId id="286" r:id="rId9"/>
    <p:sldId id="296" r:id="rId10"/>
    <p:sldId id="287" r:id="rId11"/>
    <p:sldId id="295" r:id="rId12"/>
    <p:sldId id="301" r:id="rId13"/>
    <p:sldId id="302" r:id="rId14"/>
    <p:sldId id="303" r:id="rId15"/>
    <p:sldId id="305" r:id="rId16"/>
    <p:sldId id="304" r:id="rId17"/>
    <p:sldId id="307" r:id="rId18"/>
    <p:sldId id="306" r:id="rId19"/>
    <p:sldId id="309" r:id="rId20"/>
    <p:sldId id="310" r:id="rId21"/>
    <p:sldId id="308" r:id="rId22"/>
    <p:sldId id="311" r:id="rId23"/>
    <p:sldId id="299" r:id="rId24"/>
    <p:sldId id="313" r:id="rId25"/>
    <p:sldId id="314" r:id="rId26"/>
    <p:sldId id="300" r:id="rId27"/>
    <p:sldId id="316" r:id="rId28"/>
    <p:sldId id="317" r:id="rId29"/>
    <p:sldId id="318" r:id="rId30"/>
    <p:sldId id="312" r:id="rId31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33"/>
      <p:bold r:id="rId34"/>
      <p:italic r:id="rId35"/>
    </p:embeddedFont>
    <p:embeddedFont>
      <p:font typeface="Meiryo" panose="020B0604030504040204" pitchFamily="34" charset="-128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Roboto Slab" pitchFamily="2" charset="0"/>
      <p:regular r:id="rId44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26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82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98"/>
    <a:srgbClr val="5300A6"/>
    <a:srgbClr val="333333"/>
    <a:srgbClr val="F8F8F8"/>
    <a:srgbClr val="F5F5F5"/>
    <a:srgbClr val="2A2A8C"/>
    <a:srgbClr val="0BE5C1"/>
    <a:srgbClr val="572001"/>
    <a:srgbClr val="6E2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5765" autoAdjust="0"/>
  </p:normalViewPr>
  <p:slideViewPr>
    <p:cSldViewPr snapToGrid="0" showGuides="1">
      <p:cViewPr varScale="1">
        <p:scale>
          <a:sx n="100" d="100"/>
          <a:sy n="100" d="100"/>
        </p:scale>
        <p:origin x="540" y="84"/>
      </p:cViewPr>
      <p:guideLst>
        <p:guide orient="horz" pos="214"/>
        <p:guide pos="5534"/>
        <p:guide orient="horz" pos="3026"/>
        <p:guide pos="2993"/>
        <p:guide pos="2767"/>
        <p:guide pos="226"/>
        <p:guide pos="1882"/>
        <p:guide pos="2086"/>
        <p:guide pos="3674"/>
        <p:guide pos="39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819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562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34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026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45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3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2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99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420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5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7741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46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54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8984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413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941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777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1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130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4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58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4090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741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95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1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58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16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92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46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r="5569"/>
          <a:stretch/>
        </p:blipFill>
        <p:spPr>
          <a:xfrm>
            <a:off x="4953686" y="1491750"/>
            <a:ext cx="3809314" cy="21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3716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Социальные отношения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879253"/>
            <a:ext cx="128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Толпа</a:t>
            </a:r>
            <a:endParaRPr lang="ru-RU" sz="280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9064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396817" y="2444407"/>
            <a:ext cx="5473699" cy="43088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noFill/>
                <a:ea typeface="Meiryo" pitchFamily="34" charset="-128"/>
              </a:rPr>
              <a:t>(от лат. </a:t>
            </a:r>
            <a:r>
              <a:rPr lang="la-Latn" sz="1400" dirty="0" smtClean="0">
                <a:noFill/>
                <a:ea typeface="Meiryo" pitchFamily="34" charset="-128"/>
              </a:rPr>
              <a:t>quasi</a:t>
            </a:r>
            <a:r>
              <a:rPr lang="ru-RU" sz="1400" dirty="0" smtClean="0">
                <a:noFill/>
                <a:ea typeface="Meiryo" pitchFamily="34" charset="-128"/>
              </a:rPr>
              <a:t> – нечто вроде, как будто, псевдо) </a:t>
            </a:r>
            <a:r>
              <a:rPr lang="ru-RU" sz="1400" dirty="0" smtClean="0">
                <a:ea typeface="Meiryo" pitchFamily="34" charset="-128"/>
              </a:rPr>
              <a:t>неформальная, </a:t>
            </a:r>
          </a:p>
          <a:p>
            <a:r>
              <a:rPr lang="ru-RU" sz="1400" dirty="0" smtClean="0">
                <a:ea typeface="Meiryo" pitchFamily="34" charset="-128"/>
              </a:rPr>
              <a:t>спонтанная, неустойчивая социальная общность; </a:t>
            </a:r>
            <a:r>
              <a:rPr lang="ru-RU" sz="1400" dirty="0" smtClean="0">
                <a:noFill/>
                <a:ea typeface="Meiryo" pitchFamily="34" charset="-128"/>
              </a:rPr>
              <a:t>не имеет</a:t>
            </a:r>
            <a:endParaRPr lang="ru-RU" sz="1400" dirty="0">
              <a:noFill/>
              <a:ea typeface="Meiryo" pitchFamily="34" charset="-128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396817" y="2042179"/>
            <a:ext cx="4033838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Квазигруппа —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396817" y="2444407"/>
            <a:ext cx="5473699" cy="215444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(от лат. </a:t>
            </a:r>
            <a:r>
              <a:rPr lang="la-Latn" sz="1400" dirty="0" smtClean="0">
                <a:ea typeface="Meiryo" pitchFamily="34" charset="-128"/>
              </a:rPr>
              <a:t>quasi</a:t>
            </a:r>
            <a:r>
              <a:rPr lang="ru-RU" sz="1400" dirty="0" smtClean="0">
                <a:ea typeface="Meiryo" pitchFamily="34" charset="-128"/>
              </a:rPr>
              <a:t> – нечто вроде, как будто, псевдо)</a:t>
            </a:r>
            <a:endParaRPr lang="ru-RU" sz="1400" dirty="0">
              <a:ea typeface="Meiryo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801"/>
            <a:ext cx="2931346" cy="2931346"/>
          </a:xfrm>
          <a:prstGeom prst="rect">
            <a:avLst/>
          </a:prstGeom>
          <a:ln>
            <a:solidFill>
              <a:srgbClr val="00A698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396816" y="2657474"/>
            <a:ext cx="5473699" cy="646331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noFill/>
                <a:ea typeface="Meiryo" pitchFamily="34" charset="-128"/>
              </a:rPr>
              <a:t>спонтанная, неустойчивая социальная общность; </a:t>
            </a:r>
            <a:r>
              <a:rPr lang="ru-RU" sz="1400" dirty="0" smtClean="0">
                <a:ea typeface="Meiryo" pitchFamily="34" charset="-128"/>
              </a:rPr>
              <a:t>не имеет </a:t>
            </a:r>
          </a:p>
          <a:p>
            <a:r>
              <a:rPr lang="ru-RU" sz="1400" dirty="0" smtClean="0">
                <a:ea typeface="Meiryo" pitchFamily="34" charset="-128"/>
              </a:rPr>
              <a:t>какой-либо внутренней структуры, взаимодействие членов </a:t>
            </a:r>
          </a:p>
          <a:p>
            <a:r>
              <a:rPr lang="ru-RU" sz="1400" dirty="0" smtClean="0">
                <a:ea typeface="Meiryo" pitchFamily="34" charset="-128"/>
              </a:rPr>
              <a:t>случайно и кратковременно. 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23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5" grpId="0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793343"/>
              <a:ext cx="25171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Типы квазигрупп: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6831" y="1444508"/>
            <a:ext cx="251716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публика;</a:t>
            </a:r>
          </a:p>
          <a:p>
            <a:endParaRPr lang="ru-RU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масса;</a:t>
            </a:r>
          </a:p>
          <a:p>
            <a:endParaRPr lang="ru-RU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толпа.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1" r="2679"/>
          <a:stretch/>
        </p:blipFill>
        <p:spPr>
          <a:xfrm>
            <a:off x="-1" y="0"/>
            <a:ext cx="62277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14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793343"/>
              <a:ext cx="25171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Типы квазигрупп: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6831" y="1444508"/>
            <a:ext cx="251716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публика;</a:t>
            </a:r>
          </a:p>
          <a:p>
            <a:endParaRPr lang="ru-RU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масса;</a:t>
            </a:r>
          </a:p>
          <a:p>
            <a:endParaRPr lang="ru-RU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толпа.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5"/>
          <a:stretch/>
        </p:blipFill>
        <p:spPr>
          <a:xfrm>
            <a:off x="-2" y="0"/>
            <a:ext cx="6227764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53" y="736623"/>
            <a:ext cx="3670253" cy="3670253"/>
          </a:xfrm>
          <a:prstGeom prst="ellipse">
            <a:avLst/>
          </a:prstGeom>
          <a:ln w="12700">
            <a:solidFill>
              <a:srgbClr val="00A6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6821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793343"/>
              <a:ext cx="25171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Типы квазигрупп: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6831" y="1444508"/>
            <a:ext cx="251716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публика;</a:t>
            </a:r>
          </a:p>
          <a:p>
            <a:endParaRPr lang="ru-RU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масса;</a:t>
            </a:r>
          </a:p>
          <a:p>
            <a:endParaRPr lang="ru-RU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толпа.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6" r="9546"/>
          <a:stretch/>
        </p:blipFill>
        <p:spPr>
          <a:xfrm>
            <a:off x="-10392" y="0"/>
            <a:ext cx="6238153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02468" y="424011"/>
            <a:ext cx="361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+mj-lt"/>
              </a:rPr>
              <a:t>Неорганизованна</a:t>
            </a:r>
            <a:endParaRPr lang="ru-RU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2468" y="424010"/>
            <a:ext cx="361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+mj-lt"/>
              </a:rPr>
              <a:t>Эмоциональна</a:t>
            </a:r>
            <a:endParaRPr lang="ru-RU" sz="2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2468" y="424009"/>
            <a:ext cx="361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+mj-lt"/>
              </a:rPr>
              <a:t>Непредсказуема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6853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793343"/>
            <a:ext cx="251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Типы толпы: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6831" y="1423725"/>
            <a:ext cx="2517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окказиональная;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6" r="9546"/>
          <a:stretch/>
        </p:blipFill>
        <p:spPr>
          <a:xfrm>
            <a:off x="-10392" y="0"/>
            <a:ext cx="62381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21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793343"/>
            <a:ext cx="251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Типы толпы: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6831" y="1423725"/>
            <a:ext cx="2517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окказиональная;</a:t>
            </a:r>
          </a:p>
          <a:p>
            <a:endParaRPr lang="ru-RU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конвенциональная;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6" r="13708"/>
          <a:stretch/>
        </p:blipFill>
        <p:spPr>
          <a:xfrm>
            <a:off x="-20782" y="0"/>
            <a:ext cx="62485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6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8"/>
          <a:stretch/>
        </p:blipFill>
        <p:spPr>
          <a:xfrm>
            <a:off x="-10391" y="0"/>
            <a:ext cx="6238153" cy="51493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793343"/>
            <a:ext cx="251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Типы толпы: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6831" y="1423725"/>
            <a:ext cx="2517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окказиональная;</a:t>
            </a:r>
          </a:p>
          <a:p>
            <a:endParaRPr lang="ru-RU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конвенциональная;</a:t>
            </a:r>
          </a:p>
          <a:p>
            <a:endParaRPr lang="ru-RU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849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793343"/>
            <a:ext cx="251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Типы толпы: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6831" y="1423725"/>
            <a:ext cx="251716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окказиональная;</a:t>
            </a:r>
          </a:p>
          <a:p>
            <a:endParaRPr lang="ru-RU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конвенциональная;</a:t>
            </a:r>
          </a:p>
          <a:p>
            <a:endParaRPr lang="ru-RU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экспрессивная;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r="4780"/>
          <a:stretch/>
        </p:blipFill>
        <p:spPr>
          <a:xfrm>
            <a:off x="-20782" y="0"/>
            <a:ext cx="62485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1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793343"/>
            <a:ext cx="251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Типы толпы: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6831" y="1423725"/>
            <a:ext cx="25171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окказиональная;</a:t>
            </a:r>
          </a:p>
          <a:p>
            <a:endParaRPr lang="ru-RU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конвенциональная;</a:t>
            </a:r>
          </a:p>
          <a:p>
            <a:endParaRPr lang="ru-RU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экспрессивная;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экстатическая;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75"/>
          <a:stretch/>
        </p:blipFill>
        <p:spPr>
          <a:xfrm>
            <a:off x="-10392" y="0"/>
            <a:ext cx="62381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445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793343"/>
            <a:ext cx="251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Типы толпы: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6831" y="1423725"/>
            <a:ext cx="2517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окказиональная;</a:t>
            </a:r>
          </a:p>
          <a:p>
            <a:endParaRPr lang="ru-RU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конвенциональная;</a:t>
            </a:r>
          </a:p>
          <a:p>
            <a:endParaRPr lang="ru-RU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экспрессивная;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экстатическая;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6"/>
          <a:stretch/>
        </p:blipFill>
        <p:spPr>
          <a:xfrm>
            <a:off x="-20783" y="0"/>
            <a:ext cx="6248591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79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43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793343"/>
            <a:ext cx="251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Типы толпы: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6831" y="1423725"/>
            <a:ext cx="251716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окказиональная;</a:t>
            </a:r>
          </a:p>
          <a:p>
            <a:endParaRPr lang="ru-RU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конвенциональная;</a:t>
            </a:r>
          </a:p>
          <a:p>
            <a:endParaRPr lang="ru-RU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экспрессивная;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экстатическая;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действующая:</a:t>
            </a:r>
          </a:p>
          <a:p>
            <a:endParaRPr lang="ru-RU" sz="400" dirty="0" smtClean="0">
              <a:solidFill>
                <a:schemeClr val="bg1"/>
              </a:solidFill>
            </a:endParaRP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</a:rPr>
              <a:t>агрессивная,</a:t>
            </a:r>
          </a:p>
          <a:p>
            <a:pPr lvl="1"/>
            <a:endParaRPr lang="ru-RU" sz="400" dirty="0" smtClean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6" r="240"/>
          <a:stretch/>
        </p:blipFill>
        <p:spPr>
          <a:xfrm>
            <a:off x="-20784" y="0"/>
            <a:ext cx="62485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92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793343"/>
            <a:ext cx="251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Типы толпы: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6831" y="1423725"/>
            <a:ext cx="251716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окказиональная;</a:t>
            </a:r>
          </a:p>
          <a:p>
            <a:endParaRPr lang="ru-RU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конвенциональная;</a:t>
            </a:r>
          </a:p>
          <a:p>
            <a:endParaRPr lang="ru-RU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экспрессивная;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экстатическая;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действующая:</a:t>
            </a:r>
          </a:p>
          <a:p>
            <a:endParaRPr lang="ru-RU" sz="400" dirty="0" smtClean="0">
              <a:solidFill>
                <a:schemeClr val="bg1"/>
              </a:solidFill>
            </a:endParaRP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</a:rPr>
              <a:t>агрессивная,</a:t>
            </a:r>
          </a:p>
          <a:p>
            <a:pPr lvl="1"/>
            <a:endParaRPr lang="ru-RU" sz="400" dirty="0" smtClean="0">
              <a:solidFill>
                <a:schemeClr val="bg1"/>
              </a:solidFill>
            </a:endParaRP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</a:rPr>
              <a:t>паническая,</a:t>
            </a:r>
          </a:p>
          <a:p>
            <a:pPr lvl="1"/>
            <a:endParaRPr lang="ru-RU" sz="400" dirty="0" smtClean="0">
              <a:solidFill>
                <a:schemeClr val="bg1"/>
              </a:solidFill>
            </a:endParaRP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</a:rPr>
              <a:t>стяжательская,</a:t>
            </a:r>
          </a:p>
          <a:p>
            <a:pPr lvl="1"/>
            <a:endParaRPr lang="ru-RU" sz="400" dirty="0" smtClean="0">
              <a:solidFill>
                <a:schemeClr val="bg1"/>
              </a:solidFill>
            </a:endParaRP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</a:rPr>
              <a:t>повстанческая.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" r="26688"/>
          <a:stretch/>
        </p:blipFill>
        <p:spPr>
          <a:xfrm>
            <a:off x="-10391" y="0"/>
            <a:ext cx="6238153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4" b="2172"/>
          <a:stretch/>
        </p:blipFill>
        <p:spPr>
          <a:xfrm>
            <a:off x="-10392" y="0"/>
            <a:ext cx="6238154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8"/>
          <a:stretch/>
        </p:blipFill>
        <p:spPr>
          <a:xfrm>
            <a:off x="-20782" y="0"/>
            <a:ext cx="6248544" cy="514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r="10145"/>
          <a:stretch/>
        </p:blipFill>
        <p:spPr>
          <a:xfrm>
            <a:off x="-20782" y="0"/>
            <a:ext cx="62485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88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793343"/>
            <a:ext cx="251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Типы толпы: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6831" y="1423725"/>
            <a:ext cx="251716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окказиональная;</a:t>
            </a:r>
          </a:p>
          <a:p>
            <a:endParaRPr lang="ru-RU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конвенциональная;</a:t>
            </a:r>
          </a:p>
          <a:p>
            <a:endParaRPr lang="ru-RU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экспрессивная;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экстатическая;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действующая:</a:t>
            </a:r>
          </a:p>
          <a:p>
            <a:endParaRPr lang="ru-RU" sz="400" dirty="0" smtClean="0">
              <a:solidFill>
                <a:schemeClr val="bg1"/>
              </a:solidFill>
            </a:endParaRP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</a:rPr>
              <a:t>агрессивная,</a:t>
            </a:r>
          </a:p>
          <a:p>
            <a:pPr lvl="1"/>
            <a:endParaRPr lang="ru-RU" sz="400" dirty="0" smtClean="0">
              <a:solidFill>
                <a:schemeClr val="bg1"/>
              </a:solidFill>
            </a:endParaRP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</a:rPr>
              <a:t>паническая,</a:t>
            </a:r>
          </a:p>
          <a:p>
            <a:pPr lvl="1"/>
            <a:endParaRPr lang="ru-RU" sz="400" dirty="0" smtClean="0">
              <a:solidFill>
                <a:schemeClr val="bg1"/>
              </a:solidFill>
            </a:endParaRP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</a:rPr>
              <a:t>стяжательская,</a:t>
            </a:r>
          </a:p>
          <a:p>
            <a:pPr lvl="1"/>
            <a:endParaRPr lang="ru-RU" sz="400" dirty="0" smtClean="0">
              <a:solidFill>
                <a:schemeClr val="bg1"/>
              </a:solidFill>
            </a:endParaRP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bg1"/>
                </a:solidFill>
              </a:rPr>
              <a:t>повстанческая.</a:t>
            </a:r>
            <a:endParaRPr lang="ru-RU" sz="1400" dirty="0">
              <a:solidFill>
                <a:schemeClr val="bg1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2842924" y="1494234"/>
            <a:ext cx="616305" cy="289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961777" y="3835145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025170" y="3835145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/>
        </p:nvGrpSpPr>
        <p:grpSpPr>
          <a:xfrm>
            <a:off x="796953" y="454744"/>
            <a:ext cx="1892354" cy="1776983"/>
            <a:chOff x="796953" y="454744"/>
            <a:chExt cx="1892354" cy="177698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527" y="762521"/>
              <a:ext cx="1469206" cy="1469206"/>
            </a:xfrm>
            <a:prstGeom prst="ellipse">
              <a:avLst/>
            </a:prstGeom>
            <a:ln>
              <a:solidFill>
                <a:srgbClr val="00A698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96953" y="454744"/>
              <a:ext cx="1892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Окказиональная</a:t>
              </a:r>
              <a:endParaRPr lang="ru-RU" sz="1400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612846" y="454743"/>
            <a:ext cx="1892354" cy="1776984"/>
            <a:chOff x="3612846" y="454743"/>
            <a:chExt cx="1892354" cy="177698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4420" y="762521"/>
              <a:ext cx="1469206" cy="1469206"/>
            </a:xfrm>
            <a:prstGeom prst="ellipse">
              <a:avLst/>
            </a:prstGeom>
            <a:ln>
              <a:solidFill>
                <a:srgbClr val="00A698"/>
              </a:solidFill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3612846" y="454743"/>
              <a:ext cx="1892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Паническая</a:t>
              </a:r>
              <a:endParaRPr lang="ru-RU" sz="1400" dirty="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175484" y="2774984"/>
            <a:ext cx="1892354" cy="1776984"/>
            <a:chOff x="154702" y="2774984"/>
            <a:chExt cx="1892354" cy="1776984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462" y="3082762"/>
              <a:ext cx="1469206" cy="1469206"/>
            </a:xfrm>
            <a:prstGeom prst="ellipse">
              <a:avLst/>
            </a:prstGeom>
            <a:ln>
              <a:solidFill>
                <a:srgbClr val="00A698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154702" y="2774984"/>
              <a:ext cx="1892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Конвенциональная</a:t>
              </a:r>
              <a:endParaRPr lang="ru-RU" sz="1400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2189044" y="2774984"/>
            <a:ext cx="1892354" cy="1776984"/>
            <a:chOff x="2168262" y="2774984"/>
            <a:chExt cx="1892354" cy="1776984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2473" y="3082762"/>
              <a:ext cx="1469206" cy="1469206"/>
            </a:xfrm>
            <a:prstGeom prst="ellipse">
              <a:avLst/>
            </a:prstGeom>
            <a:ln>
              <a:solidFill>
                <a:srgbClr val="00A698"/>
              </a:solidFill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2168262" y="2774984"/>
              <a:ext cx="1892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Экспрессивная</a:t>
              </a:r>
              <a:endParaRPr lang="ru-RU" sz="1400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210692" y="2774984"/>
            <a:ext cx="1892354" cy="1776984"/>
            <a:chOff x="4189910" y="2774984"/>
            <a:chExt cx="1892354" cy="177698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484" y="3082762"/>
              <a:ext cx="1469206" cy="1469206"/>
            </a:xfrm>
            <a:prstGeom prst="ellipse">
              <a:avLst/>
            </a:prstGeom>
            <a:ln>
              <a:solidFill>
                <a:srgbClr val="00A698"/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189910" y="2774984"/>
              <a:ext cx="18923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Агрессивная</a:t>
              </a:r>
              <a:endParaRPr 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46637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698518" y="1014769"/>
            <a:ext cx="3520206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Люди в толпе: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89" b="6551"/>
          <a:stretch/>
        </p:blipFill>
        <p:spPr>
          <a:xfrm>
            <a:off x="0" y="1034849"/>
            <a:ext cx="4263775" cy="3310068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4844236" y="1466073"/>
            <a:ext cx="3856554" cy="215444"/>
            <a:chOff x="4566838" y="1661279"/>
            <a:chExt cx="3856554" cy="21544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4903185" y="1661279"/>
              <a:ext cx="3520207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более внушаемы;</a:t>
              </a:r>
              <a:endParaRPr lang="ru-RU" sz="1400" dirty="0">
                <a:ea typeface="Meiryo" pitchFamily="34" charset="-128"/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4566838" y="1699325"/>
              <a:ext cx="118803" cy="118803"/>
            </a:xfrm>
            <a:prstGeom prst="ellipse">
              <a:avLst/>
            </a:prstGeom>
            <a:noFill/>
            <a:ln w="38100"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844235" y="1825044"/>
            <a:ext cx="3878520" cy="430887"/>
            <a:chOff x="4566837" y="2020250"/>
            <a:chExt cx="3878520" cy="43088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4925150" y="2020250"/>
              <a:ext cx="352020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не способны рационально мыслить, анализировать обстановку;</a:t>
              </a:r>
              <a:endParaRPr lang="ru-RU" sz="1400" dirty="0">
                <a:ea typeface="Meiryo" pitchFamily="34" charset="-128"/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>
              <a:off x="4566837" y="2072346"/>
              <a:ext cx="118803" cy="118803"/>
            </a:xfrm>
            <a:prstGeom prst="ellipse">
              <a:avLst/>
            </a:prstGeom>
            <a:noFill/>
            <a:ln w="38100"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842861" y="2399458"/>
            <a:ext cx="3857929" cy="430887"/>
            <a:chOff x="4565463" y="2594664"/>
            <a:chExt cx="3857929" cy="430887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4903185" y="2594664"/>
              <a:ext cx="352020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теряют свою индивидуальность, ведут себя «как все»;</a:t>
              </a:r>
              <a:endParaRPr lang="ru-RU" sz="1400" dirty="0">
                <a:ea typeface="Meiryo" pitchFamily="34" charset="-128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4565463" y="2649654"/>
              <a:ext cx="118803" cy="118803"/>
            </a:xfrm>
            <a:prstGeom prst="ellipse">
              <a:avLst/>
            </a:prstGeom>
            <a:noFill/>
            <a:ln w="38100"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842860" y="2973872"/>
            <a:ext cx="3857929" cy="430887"/>
            <a:chOff x="4565462" y="3169078"/>
            <a:chExt cx="3857929" cy="430887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903184" y="3169078"/>
              <a:ext cx="352020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не чувствуют личной ответственности за свои действия;</a:t>
              </a:r>
              <a:endParaRPr lang="ru-RU" sz="1400" dirty="0">
                <a:ea typeface="Meiryo" pitchFamily="34" charset="-128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565462" y="3202966"/>
              <a:ext cx="118803" cy="118803"/>
            </a:xfrm>
            <a:prstGeom prst="ellipse">
              <a:avLst/>
            </a:prstGeom>
            <a:noFill/>
            <a:ln w="38100"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842859" y="3544525"/>
            <a:ext cx="3857929" cy="430887"/>
            <a:chOff x="4565461" y="3739731"/>
            <a:chExt cx="3857929" cy="430887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903183" y="3739731"/>
              <a:ext cx="352020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«заражаются» чувствами и эмоциями других;</a:t>
              </a:r>
              <a:endParaRPr lang="ru-RU" sz="1400" dirty="0">
                <a:ea typeface="Meiryo" pitchFamily="34" charset="-128"/>
              </a:endParaRPr>
            </a:p>
          </p:txBody>
        </p:sp>
        <p:sp>
          <p:nvSpPr>
            <p:cNvPr id="18" name="Овал 17"/>
            <p:cNvSpPr/>
            <p:nvPr/>
          </p:nvSpPr>
          <p:spPr>
            <a:xfrm>
              <a:off x="4565461" y="3786139"/>
              <a:ext cx="118803" cy="118803"/>
            </a:xfrm>
            <a:prstGeom prst="ellipse">
              <a:avLst/>
            </a:prstGeom>
            <a:noFill/>
            <a:ln w="38100"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842858" y="4122700"/>
            <a:ext cx="3879897" cy="215444"/>
            <a:chOff x="4565460" y="4317906"/>
            <a:chExt cx="3879897" cy="21544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4925150" y="4317906"/>
              <a:ext cx="3520207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непредсказуемы в своих действиях.</a:t>
              </a:r>
              <a:endParaRPr lang="ru-RU" sz="1400" dirty="0">
                <a:ea typeface="Meiryo" pitchFamily="34" charset="-128"/>
              </a:endParaRPr>
            </a:p>
          </p:txBody>
        </p:sp>
        <p:sp>
          <p:nvSpPr>
            <p:cNvPr id="19" name="Овал 18"/>
            <p:cNvSpPr/>
            <p:nvPr/>
          </p:nvSpPr>
          <p:spPr>
            <a:xfrm>
              <a:off x="4565460" y="4360536"/>
              <a:ext cx="118803" cy="118803"/>
            </a:xfrm>
            <a:prstGeom prst="ellipse">
              <a:avLst/>
            </a:prstGeom>
            <a:noFill/>
            <a:ln w="38100"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67914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65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949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15" y="626505"/>
            <a:ext cx="4869951" cy="25973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771" y="646384"/>
            <a:ext cx="4869951" cy="25973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15" y="2038174"/>
            <a:ext cx="4869951" cy="25973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771" y="2058053"/>
            <a:ext cx="4869951" cy="25973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16" y="1479479"/>
            <a:ext cx="1167999" cy="226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40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71605E-6 L -0.03229 -0.1228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-614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5679E-6 L -0.01545 0.1141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55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88" y="688368"/>
            <a:ext cx="3941100" cy="3941100"/>
          </a:xfrm>
          <a:prstGeom prst="ellipse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3748" y="1017141"/>
            <a:ext cx="3818740" cy="632510"/>
          </a:xfrm>
          <a:prstGeom prst="rect">
            <a:avLst/>
          </a:prstGeom>
          <a:noFill/>
        </p:spPr>
        <p:txBody>
          <a:bodyPr wrap="square" rtlCol="0">
            <a:prstTxWarp prst="textFadeRight">
              <a:avLst>
                <a:gd name="adj" fmla="val 34957"/>
              </a:avLst>
            </a:prstTxWarp>
            <a:spAutoFit/>
          </a:bodyPr>
          <a:lstStyle/>
          <a:p>
            <a:r>
              <a:rPr lang="ru-RU" sz="2000" b="1" dirty="0" smtClean="0">
                <a:latin typeface="+mj-lt"/>
              </a:rPr>
              <a:t>Не тол-</a:t>
            </a:r>
            <a:r>
              <a:rPr lang="ru-RU" sz="2000" b="1" dirty="0" err="1" smtClean="0">
                <a:latin typeface="+mj-lt"/>
              </a:rPr>
              <a:t>кать</a:t>
            </a:r>
            <a:r>
              <a:rPr lang="ru-RU" sz="2000" b="1" dirty="0" smtClean="0">
                <a:latin typeface="+mj-lt"/>
              </a:rPr>
              <a:t>! Не тол-</a:t>
            </a:r>
            <a:r>
              <a:rPr lang="ru-RU" sz="2000" b="1" dirty="0" err="1" smtClean="0">
                <a:latin typeface="+mj-lt"/>
              </a:rPr>
              <a:t>кать</a:t>
            </a:r>
            <a:r>
              <a:rPr lang="ru-RU" sz="2000" b="1" dirty="0" smtClean="0">
                <a:latin typeface="+mj-lt"/>
              </a:rPr>
              <a:t>!</a:t>
            </a:r>
            <a:endParaRPr lang="ru-RU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22799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31267 0.00833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42" y="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0563">
            <a:off x="6960661" y="161589"/>
            <a:ext cx="1178891" cy="174292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1682035" y="647272"/>
            <a:ext cx="3232248" cy="4208228"/>
            <a:chOff x="1682035" y="647272"/>
            <a:chExt cx="3232248" cy="420822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2" t="4194" r="27317"/>
            <a:stretch/>
          </p:blipFill>
          <p:spPr>
            <a:xfrm>
              <a:off x="3185806" y="647272"/>
              <a:ext cx="1728477" cy="4208228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68" t="6193" r="35282" b="6117"/>
            <a:stretch/>
          </p:blipFill>
          <p:spPr>
            <a:xfrm flipH="1">
              <a:off x="1682035" y="889321"/>
              <a:ext cx="1765517" cy="3914454"/>
            </a:xfrm>
            <a:prstGeom prst="rect">
              <a:avLst/>
            </a:prstGeom>
          </p:spPr>
        </p:pic>
      </p:grpSp>
      <p:sp>
        <p:nvSpPr>
          <p:cNvPr id="9" name="Выноска-облако 8"/>
          <p:cNvSpPr/>
          <p:nvPr/>
        </p:nvSpPr>
        <p:spPr>
          <a:xfrm>
            <a:off x="5175687" y="791110"/>
            <a:ext cx="1767155" cy="1006866"/>
          </a:xfrm>
          <a:prstGeom prst="cloudCallout">
            <a:avLst>
              <a:gd name="adj1" fmla="val 62307"/>
              <a:gd name="adj2" fmla="val -34439"/>
            </a:avLst>
          </a:prstGeom>
          <a:solidFill>
            <a:schemeClr val="bg1"/>
          </a:solidFill>
          <a:ln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Включайте мозги!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1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30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74" y="339724"/>
            <a:ext cx="4464051" cy="4464051"/>
          </a:xfrm>
          <a:prstGeom prst="rect">
            <a:avLst/>
          </a:prstGeom>
          <a:ln w="12700">
            <a:solidFill>
              <a:srgbClr val="00A698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708971" y="1828800"/>
            <a:ext cx="2453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A698"/>
                </a:solidFill>
                <a:latin typeface="+mj-lt"/>
              </a:rPr>
              <a:t>Как вести себя в толпе?</a:t>
            </a:r>
            <a:endParaRPr lang="ru-RU" sz="14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708971" y="2145830"/>
            <a:ext cx="246535" cy="248049"/>
          </a:xfrm>
          <a:prstGeom prst="ellipse">
            <a:avLst/>
          </a:prstGeom>
          <a:solidFill>
            <a:srgbClr val="00A69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rgbClr val="00A698"/>
                </a:solidFill>
                <a:latin typeface="+mj-lt"/>
              </a:rPr>
              <a:t>1</a:t>
            </a:r>
            <a:endParaRPr lang="ru-RU" sz="10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708970" y="2475050"/>
            <a:ext cx="246535" cy="248049"/>
          </a:xfrm>
          <a:prstGeom prst="ellipse">
            <a:avLst/>
          </a:prstGeom>
          <a:solidFill>
            <a:srgbClr val="00A69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rgbClr val="00A698"/>
                </a:solidFill>
                <a:latin typeface="+mj-lt"/>
              </a:rPr>
              <a:t>2</a:t>
            </a:r>
            <a:endParaRPr lang="ru-RU" sz="10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708970" y="2815851"/>
            <a:ext cx="246535" cy="248049"/>
          </a:xfrm>
          <a:prstGeom prst="ellipse">
            <a:avLst/>
          </a:prstGeom>
          <a:solidFill>
            <a:srgbClr val="00A69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rgbClr val="00A698"/>
                </a:solidFill>
                <a:latin typeface="+mj-lt"/>
              </a:rPr>
              <a:t>3</a:t>
            </a:r>
            <a:endParaRPr lang="ru-RU" sz="10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708969" y="3139054"/>
            <a:ext cx="246535" cy="248049"/>
          </a:xfrm>
          <a:prstGeom prst="ellipse">
            <a:avLst/>
          </a:prstGeom>
          <a:solidFill>
            <a:srgbClr val="00A69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rgbClr val="00A698"/>
                </a:solidFill>
                <a:latin typeface="+mj-lt"/>
              </a:rPr>
              <a:t>4</a:t>
            </a:r>
            <a:endParaRPr lang="ru-RU" sz="10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504" y="2145830"/>
            <a:ext cx="2206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…………………………………….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955504" y="2452094"/>
            <a:ext cx="2206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…………………………………….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955504" y="2795574"/>
            <a:ext cx="2206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…………………………………….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955504" y="3133490"/>
            <a:ext cx="2206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…………………………………….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80233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117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22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80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 r="17202"/>
          <a:stretch/>
        </p:blipFill>
        <p:spPr>
          <a:xfrm>
            <a:off x="379795" y="376239"/>
            <a:ext cx="2671459" cy="2608702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7088" y="785239"/>
            <a:ext cx="51381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Болельщики – социальная группа?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647089" y="1374779"/>
            <a:ext cx="5138135" cy="362968"/>
            <a:chOff x="3647089" y="1448349"/>
            <a:chExt cx="5138135" cy="362968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4256690" y="1565096"/>
              <a:ext cx="4528534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600" dirty="0" smtClean="0">
                  <a:ea typeface="Meiryo" pitchFamily="34" charset="-128"/>
                </a:rPr>
                <a:t>Совокупность людей.</a:t>
              </a:r>
              <a:endParaRPr lang="ru-RU" sz="1600" dirty="0">
                <a:ea typeface="Meiryo" pitchFamily="34" charset="-128"/>
              </a:endParaRPr>
            </a:p>
          </p:txBody>
        </p:sp>
        <p:sp>
          <p:nvSpPr>
            <p:cNvPr id="8" name="Овал 7"/>
            <p:cNvSpPr/>
            <p:nvPr/>
          </p:nvSpPr>
          <p:spPr>
            <a:xfrm>
              <a:off x="3647089" y="1448349"/>
              <a:ext cx="360000" cy="360000"/>
            </a:xfrm>
            <a:prstGeom prst="ellipse">
              <a:avLst/>
            </a:prstGeom>
            <a:solidFill>
              <a:srgbClr val="00A698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srgbClr val="00A698"/>
                  </a:solidFill>
                  <a:latin typeface="+mj-lt"/>
                </a:rPr>
                <a:t>1</a:t>
              </a:r>
              <a:endParaRPr lang="ru-RU" sz="1400" dirty="0">
                <a:solidFill>
                  <a:srgbClr val="00A698"/>
                </a:solidFill>
                <a:latin typeface="+mj-lt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647090" y="1880371"/>
            <a:ext cx="5138135" cy="360000"/>
            <a:chOff x="3647089" y="1448349"/>
            <a:chExt cx="5138135" cy="360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4256690" y="1554822"/>
              <a:ext cx="4528534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600" dirty="0" smtClean="0">
                  <a:ea typeface="Meiryo" pitchFamily="34" charset="-128"/>
                </a:rPr>
                <a:t>Взаимодействуют, вступают в отношения.</a:t>
              </a:r>
              <a:endParaRPr lang="ru-RU" sz="1600" dirty="0">
                <a:ea typeface="Meiryo" pitchFamily="34" charset="-128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3647089" y="1448349"/>
              <a:ext cx="360000" cy="360000"/>
            </a:xfrm>
            <a:prstGeom prst="ellipse">
              <a:avLst/>
            </a:prstGeom>
            <a:solidFill>
              <a:srgbClr val="00A698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A698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647088" y="2385963"/>
            <a:ext cx="5138135" cy="360000"/>
            <a:chOff x="3647089" y="1448349"/>
            <a:chExt cx="5138135" cy="36000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4256690" y="1554822"/>
              <a:ext cx="4528534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600" dirty="0" smtClean="0">
                  <a:ea typeface="Meiryo" pitchFamily="34" charset="-128"/>
                </a:rPr>
                <a:t>Есть общая цель. </a:t>
              </a:r>
              <a:endParaRPr lang="ru-RU" sz="1600" dirty="0">
                <a:ea typeface="Meiryo" pitchFamily="34" charset="-128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3647089" y="1448349"/>
              <a:ext cx="360000" cy="360000"/>
            </a:xfrm>
            <a:prstGeom prst="ellipse">
              <a:avLst/>
            </a:prstGeom>
            <a:solidFill>
              <a:srgbClr val="00A698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A698"/>
                  </a:solidFill>
                  <a:latin typeface="+mj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250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 r="17202"/>
          <a:stretch/>
        </p:blipFill>
        <p:spPr>
          <a:xfrm>
            <a:off x="379795" y="376239"/>
            <a:ext cx="2671459" cy="2608702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r="13243"/>
          <a:stretch/>
        </p:blipFill>
        <p:spPr>
          <a:xfrm>
            <a:off x="3236474" y="376238"/>
            <a:ext cx="2690648" cy="2608702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0" r="18750"/>
          <a:stretch/>
        </p:blipFill>
        <p:spPr>
          <a:xfrm>
            <a:off x="6112343" y="376238"/>
            <a:ext cx="2672882" cy="2608701"/>
          </a:xfrm>
          <a:prstGeom prst="ellipse">
            <a:avLst/>
          </a:prstGeom>
        </p:spPr>
      </p:pic>
      <p:sp>
        <p:nvSpPr>
          <p:cNvPr id="6" name="Правая фигурная скобка 5"/>
          <p:cNvSpPr/>
          <p:nvPr/>
        </p:nvSpPr>
        <p:spPr>
          <a:xfrm rot="5400000">
            <a:off x="4330664" y="-817509"/>
            <a:ext cx="503694" cy="8405432"/>
          </a:xfrm>
          <a:prstGeom prst="rightBrace">
            <a:avLst>
              <a:gd name="adj1" fmla="val 92344"/>
              <a:gd name="adj2" fmla="val 50000"/>
            </a:avLst>
          </a:prstGeom>
          <a:ln w="12700">
            <a:solidFill>
              <a:srgbClr val="00A698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012730" y="3933318"/>
            <a:ext cx="51381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dirty="0" smtClean="0">
                <a:latin typeface="+mj-lt"/>
                <a:ea typeface="Meiryo" pitchFamily="34" charset="-128"/>
              </a:rPr>
              <a:t>Эти группы образуются стихийно.</a:t>
            </a:r>
            <a:endParaRPr lang="ru-RU" sz="1800" dirty="0">
              <a:latin typeface="+mj-lt"/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3486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оциальные отношения" id="{62960AC7-35AA-4139-9266-A945857FF7EF}" vid="{7325A840-46F7-4784-8D85-BFE93411642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Социальные отношения</Template>
  <TotalTime>449</TotalTime>
  <Words>328</Words>
  <Application>Microsoft Office PowerPoint</Application>
  <PresentationFormat>Экран (16:9)</PresentationFormat>
  <Paragraphs>171</Paragraphs>
  <Slides>30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Open Sans</vt:lpstr>
      <vt:lpstr>Meiryo</vt:lpstr>
      <vt:lpstr>Wingdings</vt:lpstr>
      <vt:lpstr>Calibri</vt:lpstr>
      <vt:lpstr>Roboto Slab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abook</dc:creator>
  <cp:lastModifiedBy>abook</cp:lastModifiedBy>
  <cp:revision>27</cp:revision>
  <dcterms:created xsi:type="dcterms:W3CDTF">2016-08-18T10:24:25Z</dcterms:created>
  <dcterms:modified xsi:type="dcterms:W3CDTF">2016-12-29T09:08:07Z</dcterms:modified>
</cp:coreProperties>
</file>