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84" r:id="rId2"/>
    <p:sldId id="286" r:id="rId3"/>
    <p:sldId id="291" r:id="rId4"/>
    <p:sldId id="292" r:id="rId5"/>
    <p:sldId id="294" r:id="rId6"/>
    <p:sldId id="295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296" r:id="rId17"/>
    <p:sldId id="297" r:id="rId18"/>
    <p:sldId id="309" r:id="rId19"/>
    <p:sldId id="310" r:id="rId20"/>
    <p:sldId id="311" r:id="rId21"/>
    <p:sldId id="312" r:id="rId22"/>
    <p:sldId id="308" r:id="rId23"/>
  </p:sldIdLst>
  <p:sldSz cx="9144000" cy="5143500" type="screen16x9"/>
  <p:notesSz cx="6858000" cy="9144000"/>
  <p:embeddedFontLst>
    <p:embeddedFont>
      <p:font typeface="Roboto Slab" pitchFamily="2" charset="0"/>
      <p:regular r:id="rId25"/>
    </p:embeddedFont>
    <p:embeddedFont>
      <p:font typeface="Meiryo" panose="020B0604030504040204" pitchFamily="34" charset="-128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0BE5C1"/>
    <a:srgbClr val="5300A6"/>
    <a:srgbClr val="333333"/>
    <a:srgbClr val="F8F8F8"/>
    <a:srgbClr val="F5F5F5"/>
    <a:srgbClr val="2A2A8C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9" d="100"/>
          <a:sy n="99" d="100"/>
        </p:scale>
        <p:origin x="78" y="102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87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8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86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11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599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63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36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53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736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87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73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8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65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7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3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65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0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0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4" Type="http://schemas.openxmlformats.org/officeDocument/2006/relationships/image" Target="../media/image18.jp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18.jpg"/><Relationship Id="rId9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6551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Виды социальных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групп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/>
          <a:stretch/>
        </p:blipFill>
        <p:spPr>
          <a:xfrm>
            <a:off x="4954372" y="1491751"/>
            <a:ext cx="380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23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448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13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41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85179" y="1854926"/>
            <a:ext cx="22468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Ой!</a:t>
            </a:r>
            <a:endParaRPr lang="ru-RU" sz="8800" b="1" dirty="0"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3170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86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751388" y="1309251"/>
            <a:ext cx="4033838" cy="267184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>
                <a:latin typeface="+mj-lt"/>
                <a:ea typeface="Meiryo" pitchFamily="34" charset="-128"/>
              </a:rPr>
              <a:t>с</a:t>
            </a:r>
            <a:r>
              <a:rPr lang="ru-RU" sz="1400" dirty="0" smtClean="0">
                <a:latin typeface="+mj-lt"/>
                <a:ea typeface="Meiryo" pitchFamily="34" charset="-128"/>
              </a:rPr>
              <a:t>овокупность людей, которые:</a:t>
            </a:r>
          </a:p>
          <a:p>
            <a:pPr marL="360363"/>
            <a:endParaRPr lang="ru-RU" sz="800" dirty="0" smtClean="0">
              <a:latin typeface="+mj-lt"/>
              <a:ea typeface="Meiryo" pitchFamily="34" charset="-128"/>
            </a:endParaRPr>
          </a:p>
          <a:p>
            <a:pPr marL="271463"/>
            <a:r>
              <a:rPr lang="ru-RU" sz="1400" dirty="0">
                <a:noFill/>
                <a:latin typeface="+mj-lt"/>
                <a:ea typeface="Meiryo" pitchFamily="34" charset="-128"/>
              </a:rPr>
              <a:t>р</a:t>
            </a:r>
            <a:r>
              <a:rPr lang="ru-RU" sz="1400" dirty="0" smtClean="0">
                <a:noFill/>
                <a:latin typeface="+mj-lt"/>
                <a:ea typeface="Meiryo" pitchFamily="34" charset="-128"/>
              </a:rPr>
              <a:t>егулярно взаимодействуют;</a:t>
            </a:r>
          </a:p>
          <a:p>
            <a:pPr marL="271463"/>
            <a:endParaRPr lang="ru-RU" sz="1400" dirty="0">
              <a:noFill/>
              <a:latin typeface="+mj-lt"/>
              <a:ea typeface="Meiryo" pitchFamily="34" charset="-128"/>
            </a:endParaRPr>
          </a:p>
          <a:p>
            <a:pPr marL="271463"/>
            <a:r>
              <a:rPr lang="ru-RU" sz="1400" dirty="0" smtClean="0">
                <a:noFill/>
                <a:latin typeface="+mj-lt"/>
                <a:ea typeface="Meiryo" pitchFamily="34" charset="-128"/>
              </a:rPr>
              <a:t>имеют ролевые ожидания по отношению друг к другу;</a:t>
            </a:r>
          </a:p>
          <a:p>
            <a:pPr marL="271463"/>
            <a:endParaRPr lang="ru-RU" sz="800" dirty="0" smtClean="0">
              <a:noFill/>
              <a:latin typeface="+mj-lt"/>
              <a:ea typeface="Meiryo" pitchFamily="34" charset="-128"/>
            </a:endParaRPr>
          </a:p>
          <a:p>
            <a:pPr marL="271463"/>
            <a:r>
              <a:rPr lang="ru-RU" sz="1400" dirty="0" smtClean="0">
                <a:noFill/>
                <a:latin typeface="+mj-lt"/>
                <a:ea typeface="Meiryo" pitchFamily="34" charset="-128"/>
              </a:rPr>
              <a:t>объединены общими нормами, чувствами, ценностями;</a:t>
            </a:r>
          </a:p>
          <a:p>
            <a:pPr marL="271463"/>
            <a:endParaRPr lang="ru-RU" sz="800" dirty="0" smtClean="0">
              <a:noFill/>
              <a:latin typeface="+mj-lt"/>
              <a:ea typeface="Meiryo" pitchFamily="34" charset="-128"/>
            </a:endParaRPr>
          </a:p>
          <a:p>
            <a:pPr marL="271463"/>
            <a:r>
              <a:rPr lang="ru-RU" sz="1400" dirty="0" smtClean="0">
                <a:noFill/>
                <a:latin typeface="+mj-lt"/>
                <a:ea typeface="Meiryo" pitchFamily="34" charset="-128"/>
              </a:rPr>
              <a:t>взаимодействуют, реализуя некую общую потребность.</a:t>
            </a:r>
            <a:endParaRPr lang="ru-RU" sz="1400" dirty="0">
              <a:noFill/>
              <a:latin typeface="+mj-lt"/>
              <a:ea typeface="Meiryo" pitchFamily="34" charset="-12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53603" y="1637757"/>
            <a:ext cx="4033838" cy="2333286"/>
          </a:xfrm>
          <a:prstGeom prst="rect">
            <a:avLst/>
          </a:prstGeom>
          <a:noFill/>
          <a:ln w="19050">
            <a:noFill/>
          </a:ln>
        </p:spPr>
        <p:txBody>
          <a:bodyPr wrap="square" lIns="180000" tIns="180000" rIns="180000" bIns="180000">
            <a:spAutoFit/>
          </a:bodyPr>
          <a:lstStyle/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регулярно взаимодействуют;</a:t>
            </a:r>
          </a:p>
          <a:p>
            <a:pPr marL="360363"/>
            <a:endParaRPr lang="ru-RU" sz="1400" dirty="0">
              <a:latin typeface="+mj-lt"/>
              <a:ea typeface="Meiryo" pitchFamily="34" charset="-128"/>
            </a:endParaRP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имеют ролевые ожидания по </a:t>
            </a: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отношению друг к другу;</a:t>
            </a:r>
          </a:p>
          <a:p>
            <a:pPr marL="360363"/>
            <a:endParaRPr lang="ru-RU" sz="800" dirty="0" smtClean="0">
              <a:latin typeface="+mj-lt"/>
              <a:ea typeface="Meiryo" pitchFamily="34" charset="-128"/>
            </a:endParaRP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объединены общими нормами, </a:t>
            </a: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чувствами, ценностями;</a:t>
            </a:r>
          </a:p>
          <a:p>
            <a:pPr marL="360363"/>
            <a:endParaRPr lang="ru-RU" sz="800" dirty="0" smtClean="0">
              <a:latin typeface="+mj-lt"/>
              <a:ea typeface="Meiryo" pitchFamily="34" charset="-128"/>
            </a:endParaRP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взаимодействуют, реализуя некую </a:t>
            </a:r>
          </a:p>
          <a:p>
            <a:pPr marL="360363"/>
            <a:r>
              <a:rPr lang="ru-RU" sz="1400" dirty="0" smtClean="0">
                <a:latin typeface="+mj-lt"/>
                <a:ea typeface="Meiryo" pitchFamily="34" charset="-128"/>
              </a:rPr>
              <a:t>общую потребность.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058" y="277795"/>
            <a:ext cx="554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группа – это 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775" y="1309251"/>
            <a:ext cx="4033838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latin typeface="+mj-lt"/>
                <a:ea typeface="Meiryo" pitchFamily="34" charset="-128"/>
              </a:rPr>
              <a:t>любая совокупность людей, связанных каким-либо признаком.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966717" y="1878551"/>
            <a:ext cx="103084" cy="106400"/>
          </a:xfrm>
          <a:prstGeom prst="ellipse">
            <a:avLst/>
          </a:prstGeom>
          <a:noFill/>
          <a:ln w="381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966717" y="2308937"/>
            <a:ext cx="103084" cy="106400"/>
          </a:xfrm>
          <a:prstGeom prst="ellipse">
            <a:avLst/>
          </a:prstGeom>
          <a:noFill/>
          <a:ln w="381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966717" y="2851645"/>
            <a:ext cx="103084" cy="106400"/>
          </a:xfrm>
          <a:prstGeom prst="ellipse">
            <a:avLst/>
          </a:prstGeom>
          <a:noFill/>
          <a:ln w="381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966717" y="3397313"/>
            <a:ext cx="103084" cy="106400"/>
          </a:xfrm>
          <a:prstGeom prst="ellipse">
            <a:avLst/>
          </a:prstGeom>
          <a:noFill/>
          <a:ln w="38100"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2227769" y="96809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5400000">
            <a:off x="6630623" y="96809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1731" y="2227101"/>
            <a:ext cx="2917825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1400" dirty="0" smtClean="0"/>
              <a:t>Футбольные болельщики</a:t>
            </a:r>
          </a:p>
          <a:p>
            <a:pPr algn="ctr">
              <a:lnSpc>
                <a:spcPct val="105000"/>
              </a:lnSpc>
            </a:pPr>
            <a:r>
              <a:rPr lang="ru-RU" sz="1400" dirty="0" smtClean="0"/>
              <a:t>Дети</a:t>
            </a:r>
          </a:p>
          <a:p>
            <a:pPr algn="ctr">
              <a:lnSpc>
                <a:spcPct val="105000"/>
              </a:lnSpc>
            </a:pPr>
            <a:r>
              <a:rPr lang="ru-RU" sz="1400" dirty="0" smtClean="0"/>
              <a:t>Пенсионеры</a:t>
            </a:r>
          </a:p>
          <a:p>
            <a:pPr algn="ctr">
              <a:lnSpc>
                <a:spcPct val="105000"/>
              </a:lnSpc>
            </a:pPr>
            <a:r>
              <a:rPr lang="ru-RU" sz="1400" dirty="0" smtClean="0"/>
              <a:t>Разговаривающие на суахили</a:t>
            </a:r>
          </a:p>
          <a:p>
            <a:pPr algn="ctr">
              <a:lnSpc>
                <a:spcPct val="105000"/>
              </a:lnSpc>
            </a:pPr>
            <a:r>
              <a:rPr lang="ru-RU" sz="1400" dirty="0" smtClean="0"/>
              <a:t>Блондины с голубыми глазами</a:t>
            </a:r>
            <a:endParaRPr lang="ru-RU" sz="1400" dirty="0"/>
          </a:p>
        </p:txBody>
      </p:sp>
      <p:sp>
        <p:nvSpPr>
          <p:cNvPr id="20" name="Правая фигурная скобка 19"/>
          <p:cNvSpPr/>
          <p:nvPr/>
        </p:nvSpPr>
        <p:spPr>
          <a:xfrm rot="5400000" flipV="1">
            <a:off x="2221780" y="2108580"/>
            <a:ext cx="297728" cy="2917825"/>
          </a:xfrm>
          <a:prstGeom prst="rightBrace">
            <a:avLst>
              <a:gd name="adj1" fmla="val 104583"/>
              <a:gd name="adj2" fmla="val 50000"/>
            </a:avLst>
          </a:prstGeom>
          <a:ln w="12700">
            <a:solidFill>
              <a:srgbClr val="00A698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909516" y="3740122"/>
            <a:ext cx="291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A698"/>
                </a:solidFill>
                <a:latin typeface="+mj-lt"/>
              </a:rPr>
              <a:t>Социальные общности</a:t>
            </a:r>
            <a:endParaRPr lang="ru-RU" sz="1600" dirty="0">
              <a:solidFill>
                <a:srgbClr val="00A69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9167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uiExpand="1" build="p"/>
      <p:bldP spid="7" grpId="0" animBg="1"/>
      <p:bldP spid="8" grpId="0" animBg="1"/>
      <p:bldP spid="9" grpId="0" animBg="1"/>
      <p:bldP spid="10" grpId="0" animBg="1"/>
      <p:bldP spid="19" grpId="0" build="p"/>
      <p:bldP spid="20" grpId="0" animBg="1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6227763" y="0"/>
            <a:ext cx="2916236" cy="5143500"/>
            <a:chOff x="6227763" y="0"/>
            <a:chExt cx="2916236" cy="51435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227763" y="0"/>
              <a:ext cx="2916236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39846" y="750880"/>
              <a:ext cx="2157573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+mj-lt"/>
                </a:rPr>
                <a:t>По объединяющему признаку:</a:t>
              </a:r>
              <a:endParaRPr lang="ru-RU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323" y="293111"/>
            <a:ext cx="554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Типы социальных групп</a:t>
            </a:r>
          </a:p>
        </p:txBody>
      </p:sp>
      <p:cxnSp>
        <p:nvCxnSpPr>
          <p:cNvPr id="13" name="Соединительная линия уступом 12"/>
          <p:cNvCxnSpPr>
            <a:stCxn id="3" idx="1"/>
          </p:cNvCxnSpPr>
          <p:nvPr/>
        </p:nvCxnSpPr>
        <p:spPr>
          <a:xfrm rot="10800000" flipH="1" flipV="1">
            <a:off x="587323" y="493165"/>
            <a:ext cx="34202" cy="536041"/>
          </a:xfrm>
          <a:prstGeom prst="bentConnector3">
            <a:avLst>
              <a:gd name="adj1" fmla="val -668382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stCxn id="3" idx="1"/>
          </p:cNvCxnSpPr>
          <p:nvPr/>
        </p:nvCxnSpPr>
        <p:spPr>
          <a:xfrm rot="10800000" flipH="1" flipV="1">
            <a:off x="587323" y="493165"/>
            <a:ext cx="34202" cy="1481595"/>
          </a:xfrm>
          <a:prstGeom prst="bentConnector3">
            <a:avLst>
              <a:gd name="adj1" fmla="val -668382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3" idx="1"/>
          </p:cNvCxnSpPr>
          <p:nvPr/>
        </p:nvCxnSpPr>
        <p:spPr>
          <a:xfrm rot="10800000" flipV="1">
            <a:off x="587323" y="493165"/>
            <a:ext cx="1" cy="2238043"/>
          </a:xfrm>
          <a:prstGeom prst="bentConnector3">
            <a:avLst>
              <a:gd name="adj1" fmla="val 2286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" idx="1"/>
          </p:cNvCxnSpPr>
          <p:nvPr/>
        </p:nvCxnSpPr>
        <p:spPr>
          <a:xfrm rot="10800000" flipV="1">
            <a:off x="587323" y="493166"/>
            <a:ext cx="1" cy="2984100"/>
          </a:xfrm>
          <a:prstGeom prst="bentConnector3">
            <a:avLst>
              <a:gd name="adj1" fmla="val 2286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3" idx="1"/>
          </p:cNvCxnSpPr>
          <p:nvPr/>
        </p:nvCxnSpPr>
        <p:spPr>
          <a:xfrm rot="10800000" flipH="1" flipV="1">
            <a:off x="587323" y="493165"/>
            <a:ext cx="34202" cy="3730157"/>
          </a:xfrm>
          <a:prstGeom prst="bentConnector3">
            <a:avLst>
              <a:gd name="adj1" fmla="val -668382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-1"/>
          <a:stretch/>
        </p:blipFill>
        <p:spPr>
          <a:xfrm>
            <a:off x="1801302" y="943134"/>
            <a:ext cx="3105883" cy="325080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grpSp>
        <p:nvGrpSpPr>
          <p:cNvPr id="10" name="Группа 9"/>
          <p:cNvGrpSpPr/>
          <p:nvPr/>
        </p:nvGrpSpPr>
        <p:grpSpPr>
          <a:xfrm>
            <a:off x="-20782" y="-6424"/>
            <a:ext cx="6248545" cy="5149924"/>
            <a:chOff x="-20782" y="-6424"/>
            <a:chExt cx="6248545" cy="5149924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383"/>
            <a:stretch/>
          </p:blipFill>
          <p:spPr>
            <a:xfrm>
              <a:off x="3101169" y="2568538"/>
              <a:ext cx="3126594" cy="2574962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-20782" y="-6424"/>
              <a:ext cx="6248544" cy="5149924"/>
              <a:chOff x="-20782" y="-6424"/>
              <a:chExt cx="6248544" cy="5149924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67" r="2990"/>
              <a:stretch/>
            </p:blipFill>
            <p:spPr>
              <a:xfrm>
                <a:off x="-10534" y="-6424"/>
                <a:ext cx="3113328" cy="2581353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539" r="9844"/>
              <a:stretch/>
            </p:blipFill>
            <p:spPr>
              <a:xfrm>
                <a:off x="3102795" y="0"/>
                <a:ext cx="3124967" cy="2570327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68" r="10451"/>
              <a:stretch/>
            </p:blipFill>
            <p:spPr>
              <a:xfrm>
                <a:off x="-20782" y="2568538"/>
                <a:ext cx="3121950" cy="2574962"/>
              </a:xfrm>
              <a:prstGeom prst="rect">
                <a:avLst/>
              </a:prstGeom>
            </p:spPr>
          </p:pic>
        </p:grpSp>
      </p:grpSp>
      <p:grpSp>
        <p:nvGrpSpPr>
          <p:cNvPr id="22" name="Группа 21"/>
          <p:cNvGrpSpPr/>
          <p:nvPr/>
        </p:nvGrpSpPr>
        <p:grpSpPr>
          <a:xfrm>
            <a:off x="-29497" y="-1066"/>
            <a:ext cx="6257260" cy="5150990"/>
            <a:chOff x="-29497" y="-1066"/>
            <a:chExt cx="6257260" cy="5150990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24"/>
            <a:stretch/>
          </p:blipFill>
          <p:spPr>
            <a:xfrm>
              <a:off x="3101168" y="2568538"/>
              <a:ext cx="3126593" cy="2581386"/>
            </a:xfrm>
            <a:prstGeom prst="rect">
              <a:avLst/>
            </a:prstGeom>
          </p:spPr>
        </p:pic>
        <p:grpSp>
          <p:nvGrpSpPr>
            <p:cNvPr id="25" name="Группа 24"/>
            <p:cNvGrpSpPr/>
            <p:nvPr/>
          </p:nvGrpSpPr>
          <p:grpSpPr>
            <a:xfrm>
              <a:off x="-29497" y="-1066"/>
              <a:ext cx="6257260" cy="5146353"/>
              <a:chOff x="-29497" y="-1066"/>
              <a:chExt cx="6257260" cy="5146353"/>
            </a:xfrm>
          </p:grpSpPr>
          <p:pic>
            <p:nvPicPr>
              <p:cNvPr id="27" name="Рисунок 26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59"/>
              <a:stretch/>
            </p:blipFill>
            <p:spPr>
              <a:xfrm>
                <a:off x="-20783" y="-1"/>
                <a:ext cx="3123576" cy="2581354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29"/>
              <a:stretch/>
            </p:blipFill>
            <p:spPr>
              <a:xfrm>
                <a:off x="3102795" y="-1066"/>
                <a:ext cx="3124968" cy="2577815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01"/>
              <a:stretch/>
            </p:blipFill>
            <p:spPr>
              <a:xfrm>
                <a:off x="-29497" y="2581352"/>
                <a:ext cx="3130665" cy="2563935"/>
              </a:xfrm>
              <a:prstGeom prst="rect">
                <a:avLst/>
              </a:prstGeom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6748642" y="1482317"/>
            <a:ext cx="2157573" cy="22159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социально-демографические,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социально-этнические,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поселенческие (территориальные),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конфессиональные,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другие.</a:t>
            </a:r>
            <a:endParaRPr lang="ru-RU" sz="1400" dirty="0">
              <a:solidFill>
                <a:schemeClr val="bg1"/>
              </a:solidFill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-40193" y="0"/>
            <a:ext cx="6274225" cy="5143501"/>
            <a:chOff x="-40193" y="0"/>
            <a:chExt cx="6274225" cy="5143501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43"/>
            <a:stretch/>
          </p:blipFill>
          <p:spPr>
            <a:xfrm>
              <a:off x="-30103" y="0"/>
              <a:ext cx="3124995" cy="2590310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-40193" y="2577"/>
              <a:ext cx="6274225" cy="5140924"/>
              <a:chOff x="-40193" y="2577"/>
              <a:chExt cx="6274225" cy="5140924"/>
            </a:xfrm>
          </p:grpSpPr>
          <p:pic>
            <p:nvPicPr>
              <p:cNvPr id="39" name="Рисунок 38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939"/>
              <a:stretch/>
            </p:blipFill>
            <p:spPr>
              <a:xfrm>
                <a:off x="3096491" y="2577"/>
                <a:ext cx="3131272" cy="2587735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6"/>
              <a:stretch/>
            </p:blipFill>
            <p:spPr>
              <a:xfrm>
                <a:off x="3096491" y="2590313"/>
                <a:ext cx="3137541" cy="2553188"/>
              </a:xfrm>
              <a:prstGeom prst="rect">
                <a:avLst/>
              </a:prstGeom>
            </p:spPr>
          </p:pic>
          <p:pic>
            <p:nvPicPr>
              <p:cNvPr id="41" name="Рисунок 40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92" r="6739"/>
              <a:stretch/>
            </p:blipFill>
            <p:spPr>
              <a:xfrm>
                <a:off x="-40193" y="2590312"/>
                <a:ext cx="3136684" cy="2553187"/>
              </a:xfrm>
              <a:prstGeom prst="rect">
                <a:avLst/>
              </a:prstGeom>
            </p:spPr>
          </p:pic>
        </p:grpSp>
      </p:grpSp>
      <p:grpSp>
        <p:nvGrpSpPr>
          <p:cNvPr id="42" name="Группа 41"/>
          <p:cNvGrpSpPr/>
          <p:nvPr/>
        </p:nvGrpSpPr>
        <p:grpSpPr>
          <a:xfrm>
            <a:off x="-30103" y="-2"/>
            <a:ext cx="6270129" cy="5143500"/>
            <a:chOff x="-30103" y="-2"/>
            <a:chExt cx="6270129" cy="5143500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22"/>
            <a:stretch/>
          </p:blipFill>
          <p:spPr>
            <a:xfrm>
              <a:off x="-30103" y="0"/>
              <a:ext cx="3124996" cy="2587525"/>
            </a:xfrm>
            <a:prstGeom prst="rect">
              <a:avLst/>
            </a:prstGeom>
          </p:spPr>
        </p:pic>
        <p:grpSp>
          <p:nvGrpSpPr>
            <p:cNvPr id="44" name="Группа 43"/>
            <p:cNvGrpSpPr/>
            <p:nvPr/>
          </p:nvGrpSpPr>
          <p:grpSpPr>
            <a:xfrm>
              <a:off x="-30103" y="-2"/>
              <a:ext cx="6270129" cy="5143500"/>
              <a:chOff x="-30103" y="-2"/>
              <a:chExt cx="6270129" cy="5143500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249"/>
              <a:stretch/>
            </p:blipFill>
            <p:spPr>
              <a:xfrm>
                <a:off x="3096491" y="-2"/>
                <a:ext cx="3133487" cy="2587532"/>
              </a:xfrm>
              <a:prstGeom prst="rect">
                <a:avLst/>
              </a:prstGeom>
            </p:spPr>
          </p:pic>
          <p:pic>
            <p:nvPicPr>
              <p:cNvPr id="46" name="Рисунок 45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60"/>
              <a:stretch/>
            </p:blipFill>
            <p:spPr>
              <a:xfrm>
                <a:off x="3094892" y="2587529"/>
                <a:ext cx="3145134" cy="2555969"/>
              </a:xfrm>
              <a:prstGeom prst="rect">
                <a:avLst/>
              </a:prstGeom>
            </p:spPr>
          </p:pic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47"/>
              <a:stretch/>
            </p:blipFill>
            <p:spPr>
              <a:xfrm>
                <a:off x="-30103" y="2587527"/>
                <a:ext cx="3126594" cy="255597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7815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-1"/>
          <a:stretch/>
        </p:blipFill>
        <p:spPr>
          <a:xfrm>
            <a:off x="1767154" y="972514"/>
            <a:ext cx="3105883" cy="325080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39846" y="750880"/>
            <a:ext cx="215757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 характеру взаимодействия: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8642" y="1482317"/>
            <a:ext cx="215757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первичные,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вторичные.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r="18352"/>
          <a:stretch/>
        </p:blipFill>
        <p:spPr>
          <a:xfrm>
            <a:off x="0" y="0"/>
            <a:ext cx="6227762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r="6608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r="9106"/>
          <a:stretch/>
        </p:blipFill>
        <p:spPr>
          <a:xfrm>
            <a:off x="0" y="0"/>
            <a:ext cx="6227762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8371"/>
          <a:stretch/>
        </p:blipFill>
        <p:spPr>
          <a:xfrm>
            <a:off x="-20097" y="0"/>
            <a:ext cx="6247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50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-1"/>
          <a:stretch/>
        </p:blipFill>
        <p:spPr>
          <a:xfrm>
            <a:off x="1767154" y="972514"/>
            <a:ext cx="3105883" cy="325080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2"/>
          <a:stretch/>
        </p:blipFill>
        <p:spPr>
          <a:xfrm>
            <a:off x="0" y="-2"/>
            <a:ext cx="6227762" cy="5143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r="1107"/>
          <a:stretch/>
        </p:blipFill>
        <p:spPr>
          <a:xfrm>
            <a:off x="-1" y="-1"/>
            <a:ext cx="6227763" cy="514735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39846" y="750880"/>
            <a:ext cx="2157573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 способу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организации: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8642" y="1482317"/>
            <a:ext cx="215757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формальные,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неформальные.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68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-1"/>
          <a:stretch/>
        </p:blipFill>
        <p:spPr>
          <a:xfrm>
            <a:off x="1767154" y="972514"/>
            <a:ext cx="3105883" cy="325080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39846" y="750880"/>
            <a:ext cx="2157573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 социально значимым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признакам: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8642" y="1753619"/>
            <a:ext cx="2157573" cy="67710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реальные,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номинальные.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r="9392"/>
          <a:stretch/>
        </p:blipFill>
        <p:spPr>
          <a:xfrm>
            <a:off x="-1" y="0"/>
            <a:ext cx="6227763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4"/>
          <a:stretch/>
        </p:blipFill>
        <p:spPr>
          <a:xfrm>
            <a:off x="-30146" y="0"/>
            <a:ext cx="62579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78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r="-1"/>
          <a:stretch/>
        </p:blipFill>
        <p:spPr>
          <a:xfrm>
            <a:off x="1767154" y="972514"/>
            <a:ext cx="3105883" cy="3250808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739846" y="750880"/>
            <a:ext cx="2157573" cy="9848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 количественному составу и формам взаимодействия: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8642" y="2024924"/>
            <a:ext cx="215757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малые,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средние,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chemeClr val="bg1"/>
                </a:solidFill>
              </a:rPr>
              <a:t>большие.</a:t>
            </a:r>
          </a:p>
          <a:p>
            <a:endParaRPr lang="ru-RU" sz="800" dirty="0" smtClean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r="13272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r="28571"/>
          <a:stretch/>
        </p:blipFill>
        <p:spPr>
          <a:xfrm>
            <a:off x="0" y="0"/>
            <a:ext cx="6227763" cy="51435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-30103" y="0"/>
            <a:ext cx="6260081" cy="5143497"/>
            <a:chOff x="-30103" y="0"/>
            <a:chExt cx="6260081" cy="514349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8" r="19324"/>
            <a:stretch/>
          </p:blipFill>
          <p:spPr>
            <a:xfrm>
              <a:off x="-1" y="0"/>
              <a:ext cx="3104941" cy="2587502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30103" y="0"/>
              <a:ext cx="6260081" cy="5143497"/>
              <a:chOff x="-30103" y="0"/>
              <a:chExt cx="6260081" cy="5143497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26"/>
              <a:stretch/>
            </p:blipFill>
            <p:spPr>
              <a:xfrm>
                <a:off x="3094892" y="0"/>
                <a:ext cx="3135086" cy="2587524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973"/>
              <a:stretch/>
            </p:blipFill>
            <p:spPr>
              <a:xfrm>
                <a:off x="3094891" y="2587524"/>
                <a:ext cx="3135087" cy="2555973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6"/>
              <a:stretch/>
            </p:blipFill>
            <p:spPr>
              <a:xfrm>
                <a:off x="-30103" y="2587505"/>
                <a:ext cx="3126594" cy="255599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9929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323" y="293111"/>
            <a:ext cx="554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Типы социальных групп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7321" y="1805484"/>
            <a:ext cx="3738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 характеру взаимодействия</a:t>
            </a:r>
            <a:endParaRPr lang="ru-RU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319" y="859930"/>
            <a:ext cx="37822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 объединяющему признаку</a:t>
            </a:r>
            <a:endParaRPr lang="ru-RU" sz="16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322" y="2561932"/>
            <a:ext cx="3080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 способу организации</a:t>
            </a:r>
            <a:endParaRPr lang="ru-RU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322" y="3307989"/>
            <a:ext cx="4083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 социально значимым признакам</a:t>
            </a:r>
            <a:endParaRPr lang="ru-RU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7322" y="4054046"/>
            <a:ext cx="3738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По количественному составу</a:t>
            </a:r>
            <a:endParaRPr lang="ru-RU" sz="1600" dirty="0"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7837" y="1238270"/>
            <a:ext cx="7984909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Демографические, этнические, поселенческие (территориальные), конфессиональные, профессиональные, политические, образовательные и др.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13" name="Соединительная линия уступом 12"/>
          <p:cNvCxnSpPr>
            <a:stCxn id="3" idx="1"/>
            <a:endCxn id="8" idx="1"/>
          </p:cNvCxnSpPr>
          <p:nvPr/>
        </p:nvCxnSpPr>
        <p:spPr>
          <a:xfrm rot="10800000" flipV="1">
            <a:off x="587319" y="493165"/>
            <a:ext cx="4" cy="536041"/>
          </a:xfrm>
          <a:prstGeom prst="bentConnector3">
            <a:avLst>
              <a:gd name="adj1" fmla="val 5715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717837" y="2183824"/>
            <a:ext cx="229249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Первичные и вторичные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7837" y="2936441"/>
            <a:ext cx="265920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Формальные и неформальные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17837" y="3690374"/>
            <a:ext cx="229249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Реальные и номинальные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7837" y="4433212"/>
            <a:ext cx="229249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Малые, средние и большие</a:t>
            </a:r>
            <a:endParaRPr lang="ru-RU" sz="1200" dirty="0">
              <a:ea typeface="Meiryo" pitchFamily="34" charset="-128"/>
            </a:endParaRPr>
          </a:p>
        </p:txBody>
      </p:sp>
      <p:cxnSp>
        <p:nvCxnSpPr>
          <p:cNvPr id="21" name="Соединительная линия уступом 20"/>
          <p:cNvCxnSpPr>
            <a:stCxn id="3" idx="1"/>
            <a:endCxn id="2" idx="1"/>
          </p:cNvCxnSpPr>
          <p:nvPr/>
        </p:nvCxnSpPr>
        <p:spPr>
          <a:xfrm rot="10800000" flipV="1">
            <a:off x="587321" y="493165"/>
            <a:ext cx="2" cy="1481595"/>
          </a:xfrm>
          <a:prstGeom prst="bentConnector3">
            <a:avLst>
              <a:gd name="adj1" fmla="val 1143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3" idx="1"/>
            <a:endCxn id="9" idx="1"/>
          </p:cNvCxnSpPr>
          <p:nvPr/>
        </p:nvCxnSpPr>
        <p:spPr>
          <a:xfrm rot="10800000" flipV="1">
            <a:off x="587323" y="493165"/>
            <a:ext cx="1" cy="2238043"/>
          </a:xfrm>
          <a:prstGeom prst="bentConnector3">
            <a:avLst>
              <a:gd name="adj1" fmla="val 2286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3" idx="1"/>
            <a:endCxn id="10" idx="1"/>
          </p:cNvCxnSpPr>
          <p:nvPr/>
        </p:nvCxnSpPr>
        <p:spPr>
          <a:xfrm rot="10800000" flipV="1">
            <a:off x="587323" y="493166"/>
            <a:ext cx="1" cy="2984100"/>
          </a:xfrm>
          <a:prstGeom prst="bentConnector3">
            <a:avLst>
              <a:gd name="adj1" fmla="val 2286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3" idx="1"/>
            <a:endCxn id="11" idx="1"/>
          </p:cNvCxnSpPr>
          <p:nvPr/>
        </p:nvCxnSpPr>
        <p:spPr>
          <a:xfrm rot="10800000" flipV="1">
            <a:off x="587323" y="493165"/>
            <a:ext cx="1" cy="3730157"/>
          </a:xfrm>
          <a:prstGeom prst="bentConnector3">
            <a:avLst>
              <a:gd name="adj1" fmla="val 22860100000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600" y="1862731"/>
            <a:ext cx="4035625" cy="28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5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6" y="0"/>
            <a:ext cx="74928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4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  <p:sp>
        <p:nvSpPr>
          <p:cNvPr id="3" name="Выноска-облако 2"/>
          <p:cNvSpPr/>
          <p:nvPr/>
        </p:nvSpPr>
        <p:spPr>
          <a:xfrm>
            <a:off x="780016" y="242674"/>
            <a:ext cx="2022386" cy="1541123"/>
          </a:xfrm>
          <a:prstGeom prst="cloudCallout">
            <a:avLst>
              <a:gd name="adj1" fmla="val 52830"/>
              <a:gd name="adj2" fmla="val 44500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Акция – это ценная бумага.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6397529" y="242673"/>
            <a:ext cx="2088185" cy="1541123"/>
          </a:xfrm>
          <a:prstGeom prst="cloudCallout">
            <a:avLst>
              <a:gd name="adj1" fmla="val -59443"/>
              <a:gd name="adj2" fmla="val 41167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Акция – это действие, выступление.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20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3058" y="277795"/>
            <a:ext cx="5546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Социальная группа – это 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8775" y="1309251"/>
            <a:ext cx="4033838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latin typeface="+mj-lt"/>
                <a:ea typeface="Meiryo" pitchFamily="34" charset="-128"/>
              </a:rPr>
              <a:t>любая совокупность людей, связанных каким-либо признаком.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5400000">
            <a:off x="2227769" y="96809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2819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07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1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2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3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CD23EF3B-EFA0-42C8-BEED-2C1BB4EBECDB}" vid="{04D862C5-2BE5-411D-B793-1C0C46C425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553</TotalTime>
  <Words>248</Words>
  <Application>Microsoft Office PowerPoint</Application>
  <PresentationFormat>Экран (16:9)</PresentationFormat>
  <Paragraphs>97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Roboto Slab</vt:lpstr>
      <vt:lpstr>Meiryo</vt:lpstr>
      <vt:lpstr>Open Sans</vt:lpstr>
      <vt:lpstr>Wingdings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31</cp:revision>
  <dcterms:created xsi:type="dcterms:W3CDTF">2016-08-16T15:10:57Z</dcterms:created>
  <dcterms:modified xsi:type="dcterms:W3CDTF">2016-08-29T12:28:03Z</dcterms:modified>
</cp:coreProperties>
</file>