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28" r:id="rId2"/>
  </p:sldMasterIdLst>
  <p:notesMasterIdLst>
    <p:notesMasterId r:id="rId80"/>
  </p:notesMasterIdLst>
  <p:sldIdLst>
    <p:sldId id="257" r:id="rId3"/>
    <p:sldId id="589" r:id="rId4"/>
    <p:sldId id="475" r:id="rId5"/>
    <p:sldId id="670" r:id="rId6"/>
    <p:sldId id="597" r:id="rId7"/>
    <p:sldId id="671" r:id="rId8"/>
    <p:sldId id="592" r:id="rId9"/>
    <p:sldId id="672" r:id="rId10"/>
    <p:sldId id="602" r:id="rId11"/>
    <p:sldId id="588" r:id="rId12"/>
    <p:sldId id="948" r:id="rId13"/>
    <p:sldId id="985" r:id="rId14"/>
    <p:sldId id="958" r:id="rId15"/>
    <p:sldId id="986" r:id="rId16"/>
    <p:sldId id="988" r:id="rId17"/>
    <p:sldId id="989" r:id="rId18"/>
    <p:sldId id="990" r:id="rId19"/>
    <p:sldId id="991" r:id="rId20"/>
    <p:sldId id="374" r:id="rId21"/>
    <p:sldId id="992" r:id="rId22"/>
    <p:sldId id="996" r:id="rId23"/>
    <p:sldId id="997" r:id="rId24"/>
    <p:sldId id="1003" r:id="rId25"/>
    <p:sldId id="1004" r:id="rId26"/>
    <p:sldId id="959" r:id="rId27"/>
    <p:sldId id="1013" r:id="rId28"/>
    <p:sldId id="1014" r:id="rId29"/>
    <p:sldId id="949" r:id="rId30"/>
    <p:sldId id="1015" r:id="rId31"/>
    <p:sldId id="1016" r:id="rId32"/>
    <p:sldId id="1018" r:id="rId33"/>
    <p:sldId id="1017" r:id="rId34"/>
    <p:sldId id="1019" r:id="rId35"/>
    <p:sldId id="511" r:id="rId36"/>
    <p:sldId id="1020" r:id="rId37"/>
    <p:sldId id="1021" r:id="rId38"/>
    <p:sldId id="1022" r:id="rId39"/>
    <p:sldId id="1023" r:id="rId40"/>
    <p:sldId id="1025" r:id="rId41"/>
    <p:sldId id="954" r:id="rId42"/>
    <p:sldId id="1026" r:id="rId43"/>
    <p:sldId id="1027" r:id="rId44"/>
    <p:sldId id="1028" r:id="rId45"/>
    <p:sldId id="1029" r:id="rId46"/>
    <p:sldId id="1030" r:id="rId47"/>
    <p:sldId id="1031" r:id="rId48"/>
    <p:sldId id="1010" r:id="rId49"/>
    <p:sldId id="875" r:id="rId50"/>
    <p:sldId id="1032" r:id="rId51"/>
    <p:sldId id="1033" r:id="rId52"/>
    <p:sldId id="1034" r:id="rId53"/>
    <p:sldId id="939" r:id="rId54"/>
    <p:sldId id="1035" r:id="rId55"/>
    <p:sldId id="1036" r:id="rId56"/>
    <p:sldId id="1037" r:id="rId57"/>
    <p:sldId id="901" r:id="rId58"/>
    <p:sldId id="1038" r:id="rId59"/>
    <p:sldId id="1040" r:id="rId60"/>
    <p:sldId id="1039" r:id="rId61"/>
    <p:sldId id="1041" r:id="rId62"/>
    <p:sldId id="1042" r:id="rId63"/>
    <p:sldId id="1044" r:id="rId64"/>
    <p:sldId id="1045" r:id="rId65"/>
    <p:sldId id="1046" r:id="rId66"/>
    <p:sldId id="1048" r:id="rId67"/>
    <p:sldId id="1012" r:id="rId68"/>
    <p:sldId id="1009" r:id="rId69"/>
    <p:sldId id="1005" r:id="rId70"/>
    <p:sldId id="1011" r:id="rId71"/>
    <p:sldId id="1008" r:id="rId72"/>
    <p:sldId id="945" r:id="rId73"/>
    <p:sldId id="1007" r:id="rId74"/>
    <p:sldId id="673" r:id="rId75"/>
    <p:sldId id="1002" r:id="rId76"/>
    <p:sldId id="1006" r:id="rId77"/>
    <p:sldId id="987" r:id="rId78"/>
    <p:sldId id="983" r:id="rId7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Merriweather" panose="00000500000000000000" pitchFamily="2" charset="-52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  <p:embeddedFont>
      <p:font typeface="Roboto Slab" pitchFamily="2" charset="0"/>
      <p:regular r:id="rId93"/>
      <p:bold r:id="rId9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7B7B7B"/>
    <a:srgbClr val="B7B741"/>
    <a:srgbClr val="A7A717"/>
    <a:srgbClr val="A6A617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76" y="96"/>
      </p:cViewPr>
      <p:guideLst>
        <p:guide orient="horz" pos="237"/>
        <p:guide pos="226"/>
        <p:guide pos="5534"/>
        <p:guide orient="horz" pos="2981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5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99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45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48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88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9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3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4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79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5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4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73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53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7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46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9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57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21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96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01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7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2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47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19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01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75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06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6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61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035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2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132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98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40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97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312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66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0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70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180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9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25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256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87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93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83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19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83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57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385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208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4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867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578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986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191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07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372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522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2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700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976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0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600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6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214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200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345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800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032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01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2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3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4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nt.ws/uploads/pic/2018/11/41ead66e1bc4374d45b35f21a4234a2f.jpg">
            <a:extLst>
              <a:ext uri="{FF2B5EF4-FFF2-40B4-BE49-F238E27FC236}">
                <a16:creationId xmlns:a16="http://schemas.microsoft.com/office/drawing/2014/main" id="{69A296C1-D4CE-4CBB-B449-73E40C416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8211" y="331174"/>
            <a:ext cx="5882589" cy="45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СССР и мир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в начале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1980-х годов. Предпосылки реформ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unisahistory.ac.za/remote.axd/www.unisahistory.ac.za/globalassets/archive/apartheid-project/panel_20_1971_2.jpg?height=1080">
            <a:extLst>
              <a:ext uri="{FF2B5EF4-FFF2-40B4-BE49-F238E27FC236}">
                <a16:creationId xmlns:a16="http://schemas.microsoft.com/office/drawing/2014/main" id="{7196A648-08CF-47B7-99C6-788A5E8D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Отличие постиндустриального общества от индустриального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41898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Преобладание новшеств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экономике.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4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41898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Способность производить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ради будущего.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5641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5966DC-CE09-4BA4-8BC1-D256056AA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719" b="7608"/>
          <a:stretch/>
        </p:blipFill>
        <p:spPr>
          <a:xfrm>
            <a:off x="6840040" y="1037175"/>
            <a:ext cx="1974782" cy="275307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058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ediad.publicbroadcasting.net/p/shared/npr/styles/x_large/nprshared/201401/265242797.jpg">
            <a:extLst>
              <a:ext uri="{FF2B5EF4-FFF2-40B4-BE49-F238E27FC236}">
                <a16:creationId xmlns:a16="http://schemas.microsoft.com/office/drawing/2014/main" id="{7487D085-7EA3-415C-9BCD-ECF7D51CD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A3D16A-8C97-448A-B726-C6CC04BDA98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3FC48-FA48-4A14-9947-8EE7CB5A0C1E}"/>
              </a:ext>
            </a:extLst>
          </p:cNvPr>
          <p:cNvSpPr/>
          <p:nvPr/>
        </p:nvSpPr>
        <p:spPr>
          <a:xfrm>
            <a:off x="236364" y="1153733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США в 1980-е годы был создан персональный компьютер.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изменило облик рабочего места практически во всех сферах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23782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Постиндустриальное общество на Западе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85542"/>
            <a:ext cx="70906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Информационно-коммуникационные технологии вывели страны Запада на новый уровень развития.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925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885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840" y="2581559"/>
            <a:ext cx="76754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Информация стала использоваться для производства новых знаний, управленческих решений, научных прогнозов.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308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7840" y="3862347"/>
            <a:ext cx="58759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Резко выросла роль интеллектуального труда.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7835" y="1817953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Уровень развития стран определялся уровнем использования информационных технологий,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 не показателями выплавки стали, добытого угля и прочих ресурсов.</a:t>
            </a:r>
          </a:p>
        </p:txBody>
      </p:sp>
      <p:pic>
        <p:nvPicPr>
          <p:cNvPr id="7" name="Picture 2" descr="http://gl.weburg.net/00/persons/1/228/w800/28081.jpg">
            <a:extLst>
              <a:ext uri="{FF2B5EF4-FFF2-40B4-BE49-F238E27FC236}">
                <a16:creationId xmlns:a16="http://schemas.microsoft.com/office/drawing/2014/main" id="{99200DC8-1B67-4B84-A4B7-73E5897DF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34845"/>
            <a:ext cx="2927514" cy="35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5/5c/AVK-31_Computer_System_1.jpg">
            <a:extLst>
              <a:ext uri="{FF2B5EF4-FFF2-40B4-BE49-F238E27FC236}">
                <a16:creationId xmlns:a16="http://schemas.microsoft.com/office/drawing/2014/main" id="{3FADD59C-E256-4CE2-A571-9592ED9E1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A3D16A-8C97-448A-B726-C6CC04BDA98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3FC48-FA48-4A14-9947-8EE7CB5A0C1E}"/>
              </a:ext>
            </a:extLst>
          </p:cNvPr>
          <p:cNvSpPr/>
          <p:nvPr/>
        </p:nvSpPr>
        <p:spPr>
          <a:xfrm>
            <a:off x="176661" y="1673106"/>
            <a:ext cx="2931214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1970-е годы СССР начал отставать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Запада в развитии вычислительной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7386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10228" y="1986485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середине 1980-х годов СССР отстал в развитии информационных технологий не только от ведущих западных стран, но и от новых индустриальных. </a:t>
            </a:r>
          </a:p>
        </p:txBody>
      </p:sp>
      <p:pic>
        <p:nvPicPr>
          <p:cNvPr id="10" name="Picture 4" descr="http://warrax.net/95/03/ussr_comps/comp1-10.jpg">
            <a:extLst>
              <a:ext uri="{FF2B5EF4-FFF2-40B4-BE49-F238E27FC236}">
                <a16:creationId xmlns:a16="http://schemas.microsoft.com/office/drawing/2014/main" id="{E9738D6B-E525-4C24-96D0-887E7A8C8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34845"/>
            <a:ext cx="2927515" cy="35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461520"/>
            <a:ext cx="687007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отставания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в развитии информационных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технологий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41898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Некомпетентные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решения руководства.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4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41898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Отсталая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производственная база.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5641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32770" name="Picture 2" descr="https://regnum.ru/uploads/pictures/news/2018/03/26/regnum_picture_152207222677953_social.jpg">
            <a:extLst>
              <a:ext uri="{FF2B5EF4-FFF2-40B4-BE49-F238E27FC236}">
                <a16:creationId xmlns:a16="http://schemas.microsoft.com/office/drawing/2014/main" id="{C68F4E37-3620-4C9A-8BC9-48F2C99ED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497" y="1463745"/>
            <a:ext cx="2885725" cy="21004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7853" y="1834136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Быстрое развитие высоких технологий позволило высокоразвитым странам Европы, Северной Америки и Японии осуществить в 1980-е годы структурную перестройку экономики. </a:t>
            </a:r>
          </a:p>
        </p:txBody>
      </p:sp>
      <p:pic>
        <p:nvPicPr>
          <p:cNvPr id="11" name="Picture 2" descr="ÐÐ°ÑÑÐ¸Ð½ÐºÐ¸ Ð¿Ð¾ Ð·Ð°Ð¿ÑÐ¾ÑÑ robot unimate de general motors">
            <a:extLst>
              <a:ext uri="{FF2B5EF4-FFF2-40B4-BE49-F238E27FC236}">
                <a16:creationId xmlns:a16="http://schemas.microsoft.com/office/drawing/2014/main" id="{79CAC952-37CA-4877-A7F5-D5320F164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834844"/>
            <a:ext cx="2927515" cy="35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4594354" y="3144056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4594354" y="2477736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4594355" y="1764278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1756209" y="3143180"/>
            <a:ext cx="2830945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1756209" y="2476860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1756210" y="1763402"/>
            <a:ext cx="2830946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1739333" y="2456853"/>
            <a:ext cx="283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Промышленность и строительство – 31 %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C439D-0881-4956-8AAB-4E0410302EEA}"/>
              </a:ext>
            </a:extLst>
          </p:cNvPr>
          <p:cNvSpPr txBox="1"/>
          <p:nvPr/>
        </p:nvSpPr>
        <p:spPr>
          <a:xfrm>
            <a:off x="4605356" y="3230894"/>
            <a:ext cx="281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Сельское хозяйство – 17 %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8B2DC-D0F5-4379-BA8A-915B51E09424}"/>
              </a:ext>
            </a:extLst>
          </p:cNvPr>
          <p:cNvSpPr txBox="1"/>
          <p:nvPr/>
        </p:nvSpPr>
        <p:spPr>
          <a:xfrm>
            <a:off x="4593032" y="2436847"/>
            <a:ext cx="2823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Промышленность и строительство – 45 %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4317" y="1402260"/>
            <a:ext cx="22910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ВНП СССР 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4587155" y="1398413"/>
            <a:ext cx="5877" cy="2567310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15834" y="1402260"/>
            <a:ext cx="23962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ВНП США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B5EAAB8-4D3D-4E79-A72F-AC4D958439B8}"/>
              </a:ext>
            </a:extLst>
          </p:cNvPr>
          <p:cNvSpPr txBox="1"/>
          <p:nvPr/>
        </p:nvSpPr>
        <p:spPr>
          <a:xfrm>
            <a:off x="4599480" y="1762544"/>
            <a:ext cx="2823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Сфера услуг, торговля, транспорт – 38 %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1756869" y="1742754"/>
            <a:ext cx="283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Сфера услуг, торговля, транспорт – 67 %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1745366" y="3204238"/>
            <a:ext cx="283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Сельское хозяйство – 2 %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776" y="319599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ВНП США и СССР в 1985 году</a:t>
            </a:r>
          </a:p>
        </p:txBody>
      </p:sp>
    </p:spTree>
    <p:extLst>
      <p:ext uri="{BB962C8B-B14F-4D97-AF65-F5344CB8AC3E}">
        <p14:creationId xmlns:p14="http://schemas.microsoft.com/office/powerpoint/2010/main" val="15576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66" grpId="0" animBg="1"/>
      <p:bldP spid="57" grpId="0" animBg="1"/>
      <p:bldP spid="25" grpId="0" animBg="1"/>
      <p:bldP spid="56" grpId="0" animBg="1"/>
      <p:bldP spid="39" grpId="0"/>
      <p:bldP spid="53" grpId="0"/>
      <p:bldP spid="30" grpId="0"/>
      <p:bldP spid="9" grpId="0"/>
      <p:bldP spid="29" grpId="0"/>
      <p:bldP spid="49" grpId="0"/>
      <p:bldP spid="50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6691" y="1970302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разгар «холодной войны» на имя Юрия Андропова приходило множество писем из-за границы. Во всём мире опасались начала ядерной войны.</a:t>
            </a:r>
          </a:p>
        </p:txBody>
      </p:sp>
      <p:pic>
        <p:nvPicPr>
          <p:cNvPr id="10" name="Picture 2" descr="ÐÐ°ÑÑÐ¸Ð½ÐºÐ¸ Ð¿Ð¾ Ð·Ð°Ð¿ÑÐ¾ÑÑ Ð®ÑÐ¸Ñ ÐÐ½Ð´ÑÐ¾Ð¿Ð¾Ð²Ð°">
            <a:extLst>
              <a:ext uri="{FF2B5EF4-FFF2-40B4-BE49-F238E27FC236}">
                <a16:creationId xmlns:a16="http://schemas.microsoft.com/office/drawing/2014/main" id="{D6697A2A-7426-49E0-BCD5-83673D2A4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796" y="484266"/>
            <a:ext cx="3071669" cy="42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57AFF8-D4F5-4AB7-87D4-735E5E472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" t="10867" b="64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NSFNet">
            <a:extLst>
              <a:ext uri="{FF2B5EF4-FFF2-40B4-BE49-F238E27FC236}">
                <a16:creationId xmlns:a16="http://schemas.microsoft.com/office/drawing/2014/main" id="{5D169081-9060-4C80-9BFD-9D79EF753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A3D16A-8C97-448A-B726-C6CC04BDA98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3FC48-FA48-4A14-9947-8EE7CB5A0C1E}"/>
              </a:ext>
            </a:extLst>
          </p:cNvPr>
          <p:cNvSpPr/>
          <p:nvPr/>
        </p:nvSpPr>
        <p:spPr>
          <a:xfrm>
            <a:off x="176661" y="980609"/>
            <a:ext cx="2931214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Распространение компьютеров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странах Запада обеспечило новые возможности связи. Были созданы локальные, а затем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глобальные компьютерные сети. </a:t>
            </a:r>
          </a:p>
        </p:txBody>
      </p:sp>
    </p:spTree>
    <p:extLst>
      <p:ext uri="{BB962C8B-B14F-4D97-AF65-F5344CB8AC3E}">
        <p14:creationId xmlns:p14="http://schemas.microsoft.com/office/powerpoint/2010/main" val="1962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824110"/>
            <a:ext cx="4392615" cy="1452010"/>
            <a:chOff x="358774" y="2022369"/>
            <a:chExt cx="4392615" cy="1452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22369"/>
              <a:ext cx="4392615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Промышленные роботы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14766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 концу 80-х годов их численность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мире составляла около 300 тысяч.</a:t>
              </a:r>
            </a:p>
          </p:txBody>
        </p:sp>
      </p:grpSp>
      <p:pic>
        <p:nvPicPr>
          <p:cNvPr id="15364" name="Picture 4" descr="http://robotforum.ru/assets/images/Foto_Tehno_news/981_1958-2013/1985-1.jpg">
            <a:extLst>
              <a:ext uri="{FF2B5EF4-FFF2-40B4-BE49-F238E27FC236}">
                <a16:creationId xmlns:a16="http://schemas.microsoft.com/office/drawing/2014/main" id="{F3538AAF-A439-47DF-A899-174A9A63D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1148203"/>
            <a:ext cx="4751387" cy="28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94270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1980-х годах электроника продолжала применяться для совершенствования военных технологий. Отставание в этой сфере снижало обороноспособность СССР.</a:t>
            </a:r>
          </a:p>
        </p:txBody>
      </p:sp>
      <p:pic>
        <p:nvPicPr>
          <p:cNvPr id="10" name="Picture 2" descr="Russian P-18 Radar.jpg">
            <a:extLst>
              <a:ext uri="{FF2B5EF4-FFF2-40B4-BE49-F238E27FC236}">
                <a16:creationId xmlns:a16="http://schemas.microsoft.com/office/drawing/2014/main" id="{8E71F13D-C9B4-4430-9451-6489806EE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009" y="819126"/>
            <a:ext cx="2927516" cy="35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1497307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8785" y="1595041"/>
            <a:ext cx="4822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Развитие интеграционных процессов в мире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04996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H="1" flipV="1">
            <a:off x="2204996" y="2842453"/>
            <a:ext cx="12700" cy="1083537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2594489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696" y="367802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3408" y="2675585"/>
            <a:ext cx="472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Порождение нового явления – глобализации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4993" y="3661752"/>
            <a:ext cx="474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Усиление взаимовлияния экономической, социальной, политической и духовной сфер жизни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939005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2842454"/>
            <a:ext cx="12700" cy="1083537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Постиндустриальное общество на Западе</a:t>
            </a:r>
          </a:p>
        </p:txBody>
      </p:sp>
    </p:spTree>
    <p:extLst>
      <p:ext uri="{BB962C8B-B14F-4D97-AF65-F5344CB8AC3E}">
        <p14:creationId xmlns:p14="http://schemas.microsoft.com/office/powerpoint/2010/main" val="27561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otbetbl.com/Images/Forex_Otzovik/130/910/4275592774-Foto_s_podpisaniya_Maastrihtskogo_soglasheniya_v_1992_godu__Niderlandy_.jpg">
            <a:extLst>
              <a:ext uri="{FF2B5EF4-FFF2-40B4-BE49-F238E27FC236}">
                <a16:creationId xmlns:a16="http://schemas.microsoft.com/office/drawing/2014/main" id="{8E9D15A8-9F4D-46FA-91C5-3FF3AA522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A3D16A-8C97-448A-B726-C6CC04BDA98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3FC48-FA48-4A14-9947-8EE7CB5A0C1E}"/>
              </a:ext>
            </a:extLst>
          </p:cNvPr>
          <p:cNvSpPr/>
          <p:nvPr/>
        </p:nvSpPr>
        <p:spPr>
          <a:xfrm>
            <a:off x="176661" y="980610"/>
            <a:ext cx="2931214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Начавшееся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1950-х годах экономическое объединение Западной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Европы привело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политической интеграции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1990-е годы.</a:t>
            </a:r>
          </a:p>
        </p:txBody>
      </p:sp>
    </p:spTree>
    <p:extLst>
      <p:ext uri="{BB962C8B-B14F-4D97-AF65-F5344CB8AC3E}">
        <p14:creationId xmlns:p14="http://schemas.microsoft.com/office/powerpoint/2010/main" val="17312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ribalych.ru/wp-content/uploads/2017/05/pervomaj_006.jpg">
            <a:extLst>
              <a:ext uri="{FF2B5EF4-FFF2-40B4-BE49-F238E27FC236}">
                <a16:creationId xmlns:a16="http://schemas.microsoft.com/office/drawing/2014/main" id="{A29E3940-A9A5-42E1-8156-0D87DC8F4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800B40A4-3168-49F5-872D-B97827264091}"/>
              </a:ext>
            </a:extLst>
          </p:cNvPr>
          <p:cNvSpPr/>
          <p:nvPr/>
        </p:nvSpPr>
        <p:spPr>
          <a:xfrm>
            <a:off x="6985225" y="2733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F795F4-8126-4226-9063-12EB76F5E52F}"/>
              </a:ext>
            </a:extLst>
          </p:cNvPr>
          <p:cNvSpPr/>
          <p:nvPr/>
        </p:nvSpPr>
        <p:spPr>
          <a:xfrm>
            <a:off x="6985225" y="942534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Первомайская демонстрация</a:t>
            </a:r>
          </a:p>
        </p:txBody>
      </p:sp>
    </p:spTree>
    <p:extLst>
      <p:ext uri="{BB962C8B-B14F-4D97-AF65-F5344CB8AC3E}">
        <p14:creationId xmlns:p14="http://schemas.microsoft.com/office/powerpoint/2010/main" val="19945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Советская экономика к началу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1980-х годов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4746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Успехи в освоении космоса, разработке термоядерного оружия.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544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50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04984"/>
            <a:ext cx="5685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Отставание от ряда развитых стран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техническому и технологическому уровню, показателям эффективности.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27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892772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Утрата преимущества в темпах экономического роста.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7650" name="Picture 2" descr="ÐÐ°ÑÑÐ¸Ð½ÐºÐ¸ Ð¿Ð¾ Ð·Ð°Ð¿ÑÐ¾ÑÑ Ð·Ð°Ð²Ð¾Ð´ 80 Ð³Ð¾Ð´Ñ">
            <a:extLst>
              <a:ext uri="{FF2B5EF4-FFF2-40B4-BE49-F238E27FC236}">
                <a16:creationId xmlns:a16="http://schemas.microsoft.com/office/drawing/2014/main" id="{41B82B26-B58C-4603-A4B7-AEA5D9A9E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3954" y="1360670"/>
            <a:ext cx="2012909" cy="31051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5" y="2275000"/>
            <a:ext cx="4754405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Социализм в СССР не выдерживал конкуренции с Западом. </a:t>
            </a:r>
          </a:p>
        </p:txBody>
      </p:sp>
      <p:pic>
        <p:nvPicPr>
          <p:cNvPr id="7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453056E-68ED-4E41-AB80-B843C7A1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9" y="563035"/>
            <a:ext cx="2927516" cy="40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mg-fotki.yandex.ru/get/104595/212302481.4ef/0_284b37_eea68aa6_orig.jpg">
            <a:extLst>
              <a:ext uri="{FF2B5EF4-FFF2-40B4-BE49-F238E27FC236}">
                <a16:creationId xmlns:a16="http://schemas.microsoft.com/office/drawing/2014/main" id="{0D0A2DB6-6BF1-4D54-975D-E15F87280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76335" y="1326858"/>
            <a:ext cx="313186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оказалась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 многом неспособной адаптироваться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вызовам постиндустриальной эпохи. </a:t>
            </a:r>
          </a:p>
        </p:txBody>
      </p:sp>
    </p:spTree>
    <p:extLst>
      <p:ext uri="{BB962C8B-B14F-4D97-AF65-F5344CB8AC3E}">
        <p14:creationId xmlns:p14="http://schemas.microsoft.com/office/powerpoint/2010/main" val="40174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5" y="1817954"/>
            <a:ext cx="4754405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началу 1990-х годов персональных компьютеров на душу населения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было в 10 раз меньше, чем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Южной Корее, и в 50 раз меньше, чем в США. </a:t>
            </a:r>
          </a:p>
        </p:txBody>
      </p:sp>
      <p:pic>
        <p:nvPicPr>
          <p:cNvPr id="10" name="Picture 2" descr="http://lh5.ggpht.com/-Z8Risn3vLHg/UlO5HZ8oZKI/AAAAAAAAATk/fb3jSEUDXVY/s0/Agat-4_Red.jpg">
            <a:extLst>
              <a:ext uri="{FF2B5EF4-FFF2-40B4-BE49-F238E27FC236}">
                <a16:creationId xmlns:a16="http://schemas.microsoft.com/office/drawing/2014/main" id="{7C4208BA-0A3D-4092-B198-B4DCBEF75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92" y="621506"/>
            <a:ext cx="2952750" cy="38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atic.life.ru/posts/2018/07/1132624/6b82fc9d22e32e489d45da55f98edc11.jpg">
            <a:extLst>
              <a:ext uri="{FF2B5EF4-FFF2-40B4-BE49-F238E27FC236}">
                <a16:creationId xmlns:a16="http://schemas.microsoft.com/office/drawing/2014/main" id="{A95A8E81-61F6-45E0-BD2B-0C83C65A6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00B40A4-3168-49F5-872D-B97827264091}"/>
              </a:ext>
            </a:extLst>
          </p:cNvPr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F795F4-8126-4226-9063-12EB76F5E52F}"/>
              </a:ext>
            </a:extLst>
          </p:cNvPr>
          <p:cNvSpPr/>
          <p:nvPr/>
        </p:nvSpPr>
        <p:spPr>
          <a:xfrm>
            <a:off x="35877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Саманта </a:t>
            </a:r>
            <a:br>
              <a:rPr lang="ru-RU" sz="1200" dirty="0"/>
            </a:br>
            <a:r>
              <a:rPr lang="ru-RU" sz="1200" dirty="0"/>
              <a:t>Смит</a:t>
            </a:r>
          </a:p>
        </p:txBody>
      </p:sp>
    </p:spTree>
    <p:extLst>
      <p:ext uri="{BB962C8B-B14F-4D97-AF65-F5344CB8AC3E}">
        <p14:creationId xmlns:p14="http://schemas.microsoft.com/office/powerpoint/2010/main" val="27459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60748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Проблемы советской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668879"/>
            <a:ext cx="33094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применении информационных технологий СССР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отставал на десятилетия.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431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668879"/>
            <a:ext cx="40391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структуре народного хозяйства преобладала добывающая и топливная промышленность.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04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33796" name="Picture 4" descr="ÐÐ°ÑÑÐ¸Ð½ÐºÐ¸ Ð¿Ð¾ Ð·Ð°Ð¿ÑÐ¾ÑÑ ÑÑÑÑ Ð´Ð¾Ð±ÑÑÐ° ÑÐ³Ð»Ñ">
            <a:extLst>
              <a:ext uri="{FF2B5EF4-FFF2-40B4-BE49-F238E27FC236}">
                <a16:creationId xmlns:a16="http://schemas.microsoft.com/office/drawing/2014/main" id="{19CB9D25-D570-4825-A581-D5E48D76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63" y="1162489"/>
            <a:ext cx="2693452" cy="21942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6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Милитаризация экономики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45446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Доля военных расходов в ВНП составляла 20–25 %.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52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484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402963"/>
            <a:ext cx="5685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современные производства высокой технологии работали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военным заказам.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907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90751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армию работало 60–70 % промышленности.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482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17BB267F-90BC-447E-8FC3-A32A92E9A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3469" y="1399207"/>
            <a:ext cx="2181756" cy="3144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institutjeanlecanuet.org/sites/default/files/media/vignette/visuel-article-legall-cthomas-hadden-public-domain-compressor.png">
            <a:extLst>
              <a:ext uri="{FF2B5EF4-FFF2-40B4-BE49-F238E27FC236}">
                <a16:creationId xmlns:a16="http://schemas.microsoft.com/office/drawing/2014/main" id="{B9EF703F-C50F-4911-9B11-312A7E80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b="1907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800B40A4-3168-49F5-872D-B97827264091}"/>
              </a:ext>
            </a:extLst>
          </p:cNvPr>
          <p:cNvSpPr/>
          <p:nvPr/>
        </p:nvSpPr>
        <p:spPr>
          <a:xfrm>
            <a:off x="6985225" y="2733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F795F4-8126-4226-9063-12EB76F5E52F}"/>
              </a:ext>
            </a:extLst>
          </p:cNvPr>
          <p:cNvSpPr/>
          <p:nvPr/>
        </p:nvSpPr>
        <p:spPr>
          <a:xfrm>
            <a:off x="6985225" y="850201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Парад 7 ноября </a:t>
            </a:r>
            <a:br>
              <a:rPr lang="ru-RU" sz="1200" dirty="0"/>
            </a:br>
            <a:r>
              <a:rPr lang="ru-RU" sz="1200" dirty="0"/>
              <a:t>1982 года на Красной площади</a:t>
            </a:r>
          </a:p>
        </p:txBody>
      </p:sp>
    </p:spTree>
    <p:extLst>
      <p:ext uri="{BB962C8B-B14F-4D97-AF65-F5344CB8AC3E}">
        <p14:creationId xmlns:p14="http://schemas.microsoft.com/office/powerpoint/2010/main" val="38370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5" y="1962362"/>
            <a:ext cx="4754405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Устаревшие гражданские отрасли требовали колоссальных ресурсов, советский сырьевой сектор работал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постоянными перегрузками. </a:t>
            </a:r>
          </a:p>
        </p:txBody>
      </p:sp>
      <p:pic>
        <p:nvPicPr>
          <p:cNvPr id="7" name="Picture 2" descr="https://mir24.tv/uploaded/images/2017/December/5d36921fd791f2872f30acca845e6d7cf46201c05eebdd271eed9d4d09dc8ad0.jpg">
            <a:extLst>
              <a:ext uri="{FF2B5EF4-FFF2-40B4-BE49-F238E27FC236}">
                <a16:creationId xmlns:a16="http://schemas.microsoft.com/office/drawing/2014/main" id="{6241CF31-B7DE-4F27-A6A5-BE5B4BBA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92" y="613351"/>
            <a:ext cx="2952750" cy="38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Необходимость покупки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за рубежом технологий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продовольствия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Поставка на экспорт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всё большего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количества сырья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Отправка на экспорт 20 % добытой нефти, 11 % газа, 31 % калийных удобрений, 24 % хлопка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Проблемы экономики СССР к 1985 году</a:t>
            </a:r>
          </a:p>
        </p:txBody>
      </p:sp>
    </p:spTree>
    <p:extLst>
      <p:ext uri="{BB962C8B-B14F-4D97-AF65-F5344CB8AC3E}">
        <p14:creationId xmlns:p14="http://schemas.microsoft.com/office/powerpoint/2010/main" val="32691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00.yaplakal.com/pics/pics_original/7/1/7/11894717.jpg">
            <a:extLst>
              <a:ext uri="{FF2B5EF4-FFF2-40B4-BE49-F238E27FC236}">
                <a16:creationId xmlns:a16="http://schemas.microsoft.com/office/drawing/2014/main" id="{4A4EAFF9-02FD-41F5-BBCF-A3C2D92CC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76335" y="1326858"/>
            <a:ext cx="313186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середине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1980-х годов ВВП Советского Союза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расчёте на душу населения составлял лишь 37 % от американского.</a:t>
            </a:r>
          </a:p>
        </p:txBody>
      </p:sp>
    </p:spTree>
    <p:extLst>
      <p:ext uri="{BB962C8B-B14F-4D97-AF65-F5344CB8AC3E}">
        <p14:creationId xmlns:p14="http://schemas.microsoft.com/office/powerpoint/2010/main" val="20270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6" y="2275002"/>
            <a:ext cx="5328365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Трудности испытывало советское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сельское хозяйство. </a:t>
            </a:r>
          </a:p>
        </p:txBody>
      </p:sp>
      <p:pic>
        <p:nvPicPr>
          <p:cNvPr id="10" name="Picture 2" descr="https://www.booksite.ru/fulltext/1/001/009/001/242941464.jpg">
            <a:extLst>
              <a:ext uri="{FF2B5EF4-FFF2-40B4-BE49-F238E27FC236}">
                <a16:creationId xmlns:a16="http://schemas.microsoft.com/office/drawing/2014/main" id="{EFE4F0C6-BAEA-4DF0-9225-5DB999F99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92" y="625369"/>
            <a:ext cx="2952750" cy="38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Проблемы экономики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45446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Страна ввозила в год до 30 млн тонн зерна (это 20 % потребления).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52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484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68098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пределами крупных городов в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госторговле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зачастую отсутствовали мясо, молоко, масло.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907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95325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Сложная ситуация была в производстве товаров массового потребления.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9938" name="Picture 2" descr="http://image3.thematicnews.com/uploads/images/00/00/41/2018/08/26/98022759e0.jpg">
            <a:extLst>
              <a:ext uri="{FF2B5EF4-FFF2-40B4-BE49-F238E27FC236}">
                <a16:creationId xmlns:a16="http://schemas.microsoft.com/office/drawing/2014/main" id="{62CCC095-165F-4513-AE0C-008674C3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1562100"/>
            <a:ext cx="1785643" cy="27110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image2.thematicnews.com/uploads/images/00/00/41/2018/08/26/fb9ab1f89b.jpg">
            <a:extLst>
              <a:ext uri="{FF2B5EF4-FFF2-40B4-BE49-F238E27FC236}">
                <a16:creationId xmlns:a16="http://schemas.microsoft.com/office/drawing/2014/main" id="{A136C648-296D-4387-A085-C5DC7A031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3" y="-1"/>
            <a:ext cx="6192837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62" name="Picture 2" descr="http://image1.thematicnews.com/uploads/images/00/00/41/2018/08/26/ad86459e30.jpg">
            <a:extLst>
              <a:ext uri="{FF2B5EF4-FFF2-40B4-BE49-F238E27FC236}">
                <a16:creationId xmlns:a16="http://schemas.microsoft.com/office/drawing/2014/main" id="{70627A1C-C94C-4D27-A64E-83FB6B30F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4968194" cy="519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800B40A4-3168-49F5-872D-B97827264091}"/>
              </a:ext>
            </a:extLst>
          </p:cNvPr>
          <p:cNvSpPr/>
          <p:nvPr/>
        </p:nvSpPr>
        <p:spPr>
          <a:xfrm>
            <a:off x="4068194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F795F4-8126-4226-9063-12EB76F5E52F}"/>
              </a:ext>
            </a:extLst>
          </p:cNvPr>
          <p:cNvSpPr/>
          <p:nvPr/>
        </p:nvSpPr>
        <p:spPr>
          <a:xfrm>
            <a:off x="4068194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Обувь производства</a:t>
            </a:r>
            <a:br>
              <a:rPr lang="ru-RU" sz="1200" dirty="0"/>
            </a:br>
            <a:r>
              <a:rPr lang="ru-RU" sz="1200" dirty="0"/>
              <a:t>Чехословакии </a:t>
            </a:r>
          </a:p>
        </p:txBody>
      </p:sp>
    </p:spTree>
    <p:extLst>
      <p:ext uri="{BB962C8B-B14F-4D97-AF65-F5344CB8AC3E}">
        <p14:creationId xmlns:p14="http://schemas.microsoft.com/office/powerpoint/2010/main" val="13466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824110"/>
            <a:ext cx="4392615" cy="1925986"/>
            <a:chOff x="358774" y="2022369"/>
            <a:chExt cx="4392615" cy="192598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22369"/>
              <a:ext cx="4392615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Проблемы советской экономики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14766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Многие потребительские товары были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дефиците. Обычным явлением были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очереди на приобретение мебели, холодильника, автомобиля. </a:t>
              </a:r>
            </a:p>
          </p:txBody>
        </p:sp>
      </p:grpSp>
      <p:pic>
        <p:nvPicPr>
          <p:cNvPr id="10" name="Picture 2" descr="ÐÐ°ÑÑÐ¸Ð½ÐºÐ¸ Ð¿Ð¾ Ð·Ð°Ð¿ÑÐ¾ÑÑ ÑÐµÐºÐ»Ð°Ð¼Ð° Ð°Ð²ÑÐ¾ ÑÑÑÑ">
            <a:extLst>
              <a:ext uri="{FF2B5EF4-FFF2-40B4-BE49-F238E27FC236}">
                <a16:creationId xmlns:a16="http://schemas.microsoft.com/office/drawing/2014/main" id="{A1662828-5FB4-4BA7-94A9-8DE7D4B1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405" y="1167253"/>
            <a:ext cx="4105122" cy="28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8977" y="21492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Письмо Саманты было опубликовано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газете «Правда» и вызвало большой резонанс в обществе. </a:t>
            </a:r>
          </a:p>
        </p:txBody>
      </p:sp>
      <p:pic>
        <p:nvPicPr>
          <p:cNvPr id="7" name="Picture 2" descr="ÐÐ¸ÑÑÐ¼Ð¾ Ð¡Ð°Ð¼Ð°Ð½ÑÑ Ð¼Ð¸ÑÑÐµÑÑ ÐÐ½Ð´ÑÐ¾Ð¿Ð¾Ð²Ñ ">
            <a:extLst>
              <a:ext uri="{FF2B5EF4-FFF2-40B4-BE49-F238E27FC236}">
                <a16:creationId xmlns:a16="http://schemas.microsoft.com/office/drawing/2014/main" id="{7E4C4E4F-DBFF-4EEE-8401-506CD21E3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484266"/>
            <a:ext cx="3087690" cy="41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8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dongar.org/wp-content/uploads/2014/09/2-98140.jpg">
            <a:extLst>
              <a:ext uri="{FF2B5EF4-FFF2-40B4-BE49-F238E27FC236}">
                <a16:creationId xmlns:a16="http://schemas.microsoft.com/office/drawing/2014/main" id="{F9C02324-C4BA-4732-9873-5B805471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DE09C-458C-4F6F-B03F-E6A25857BA74}"/>
              </a:ext>
            </a:extLst>
          </p:cNvPr>
          <p:cNvSpPr txBox="1"/>
          <p:nvPr/>
        </p:nvSpPr>
        <p:spPr>
          <a:xfrm>
            <a:off x="-1" y="3972860"/>
            <a:ext cx="543877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1970-е годы видимость благополучия народного хозяйства обеспечивалась за счёт «нефтяного допинга». </a:t>
            </a:r>
          </a:p>
        </p:txBody>
      </p:sp>
    </p:spTree>
    <p:extLst>
      <p:ext uri="{BB962C8B-B14F-4D97-AF65-F5344CB8AC3E}">
        <p14:creationId xmlns:p14="http://schemas.microsoft.com/office/powerpoint/2010/main" val="38296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Падение цен на нефть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 начала 1980-х годов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Остановка потока нефтяных денег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Прекращение основанного на </a:t>
            </a:r>
            <a:r>
              <a:rPr lang="ru-RU" sz="1400" dirty="0" err="1">
                <a:solidFill>
                  <a:prstClr val="black"/>
                </a:solidFill>
              </a:rPr>
              <a:t>нефтедоходах</a:t>
            </a:r>
            <a:r>
              <a:rPr lang="ru-RU" sz="1400" dirty="0">
                <a:solidFill>
                  <a:prstClr val="black"/>
                </a:solidFill>
              </a:rPr>
              <a:t> экономического роста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Проблемы экономики СССР</a:t>
            </a:r>
          </a:p>
        </p:txBody>
      </p:sp>
    </p:spTree>
    <p:extLst>
      <p:ext uri="{BB962C8B-B14F-4D97-AF65-F5344CB8AC3E}">
        <p14:creationId xmlns:p14="http://schemas.microsoft.com/office/powerpoint/2010/main" val="40860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5" y="1817954"/>
            <a:ext cx="5328365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Отражением общего экономического неблагополучия становится быстрое наращивание внешнего долга СССР. Обслуживание взятых за рубежом кредитов идёт за счёт получения новых.</a:t>
            </a:r>
          </a:p>
        </p:txBody>
      </p:sp>
      <p:pic>
        <p:nvPicPr>
          <p:cNvPr id="7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EDAC064E-16AD-461D-8038-767C03704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92" y="625369"/>
            <a:ext cx="2965368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arlamov.me/2015/moscow_1984/28.jpg">
            <a:extLst>
              <a:ext uri="{FF2B5EF4-FFF2-40B4-BE49-F238E27FC236}">
                <a16:creationId xmlns:a16="http://schemas.microsoft.com/office/drawing/2014/main" id="{FD996A5C-157A-42D5-BBF0-40DBEE6B6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76335" y="1153733"/>
            <a:ext cx="313186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Нарастание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кризисных явлений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экономике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разрушало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основы внутренней социальной стабильности советского общества.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278731-996D-4CE0-AD27-478C69317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225">
            <a:off x="7787281" y="3782022"/>
            <a:ext cx="622724" cy="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c.pics.livejournal.com/maxim_nm/51556845/4847964/4847964_original.jpg">
            <a:extLst>
              <a:ext uri="{FF2B5EF4-FFF2-40B4-BE49-F238E27FC236}">
                <a16:creationId xmlns:a16="http://schemas.microsoft.com/office/drawing/2014/main" id="{0D341C00-FC4A-4EE2-88AC-8AF830688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DE09C-458C-4F6F-B03F-E6A25857BA74}"/>
              </a:ext>
            </a:extLst>
          </p:cNvPr>
          <p:cNvSpPr txBox="1"/>
          <p:nvPr/>
        </p:nvSpPr>
        <p:spPr>
          <a:xfrm>
            <a:off x="-1" y="3972860"/>
            <a:ext cx="392024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середине 1980-х годов прекращается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рост жизненного уровня. </a:t>
            </a:r>
          </a:p>
        </p:txBody>
      </p:sp>
    </p:spTree>
    <p:extLst>
      <p:ext uri="{BB962C8B-B14F-4D97-AF65-F5344CB8AC3E}">
        <p14:creationId xmlns:p14="http://schemas.microsoft.com/office/powerpoint/2010/main" val="24521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55072" y="1816955"/>
            <a:ext cx="5328365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1980-х годов становится очевидным разрыв в уровнях благосостояния подавляющей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массы населения и партийно-хозяйственной номенклатуры. </a:t>
            </a:r>
          </a:p>
        </p:txBody>
      </p:sp>
      <p:pic>
        <p:nvPicPr>
          <p:cNvPr id="10" name="Picture 2" descr="RIAN archive 852682 XXVII Congress of the CPSU.jpg">
            <a:extLst>
              <a:ext uri="{FF2B5EF4-FFF2-40B4-BE49-F238E27FC236}">
                <a16:creationId xmlns:a16="http://schemas.microsoft.com/office/drawing/2014/main" id="{81207A60-E3EF-4B35-97F3-A72244AD7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92" y="625369"/>
            <a:ext cx="2965368" cy="39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Проблемы советского общества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583945"/>
            <a:ext cx="5357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Слабела трудовая дисциплина.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52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484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78528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Обнаруживала себя коррупция.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907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95325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Наблюдалось разложение в партийно-государственном аппарате.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https://1983mbk.io/9/img/5a89bc9ae499b50083d26ed9/983527/upload-9159a5d0-bffe-11e8-a017-9bc5625e0363.png">
            <a:extLst>
              <a:ext uri="{FF2B5EF4-FFF2-40B4-BE49-F238E27FC236}">
                <a16:creationId xmlns:a16="http://schemas.microsoft.com/office/drawing/2014/main" id="{5BC1ABAA-44F0-422A-B60A-EC1486436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9448" y="1309391"/>
            <a:ext cx="2253848" cy="31261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7552" y="2195507"/>
            <a:ext cx="2648443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2023" y="3060051"/>
            <a:ext cx="3873277" cy="111727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2023" y="1355672"/>
            <a:ext cx="3873277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3149" y="1544978"/>
            <a:ext cx="3911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Почему в стране с «самым передовым» общественным строем доходы большинства трудящихся так малы?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56798" y="3249357"/>
            <a:ext cx="3843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Почему права и свободы граждан </a:t>
            </a:r>
            <a:b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соответствуют нормам международного права?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1035745" y="2395744"/>
            <a:ext cx="2232057" cy="727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b="1" dirty="0"/>
              <a:t>Основные вопросы советских граждан </a:t>
            </a:r>
            <a:br>
              <a:rPr lang="ru-RU" sz="1400" b="1" dirty="0"/>
            </a:br>
            <a:r>
              <a:rPr lang="ru-RU" sz="1400" b="1" dirty="0"/>
              <a:t>к власти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Проблемы советского общества </a:t>
            </a:r>
          </a:p>
        </p:txBody>
      </p:sp>
      <p:cxnSp>
        <p:nvCxnSpPr>
          <p:cNvPr id="18" name="Скругленная соединительная линия 25">
            <a:extLst>
              <a:ext uri="{FF2B5EF4-FFF2-40B4-BE49-F238E27FC236}">
                <a16:creationId xmlns:a16="http://schemas.microsoft.com/office/drawing/2014/main" id="{34E57FDC-5402-4DDF-B4A8-2E3A8B333A95}"/>
              </a:ext>
            </a:extLst>
          </p:cNvPr>
          <p:cNvCxnSpPr>
            <a:cxnSpLocks/>
            <a:stCxn id="29" idx="3"/>
            <a:endCxn id="17" idx="1"/>
          </p:cNvCxnSpPr>
          <p:nvPr/>
        </p:nvCxnSpPr>
        <p:spPr>
          <a:xfrm flipV="1">
            <a:off x="3475995" y="1914311"/>
            <a:ext cx="766028" cy="8398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30">
            <a:extLst>
              <a:ext uri="{FF2B5EF4-FFF2-40B4-BE49-F238E27FC236}">
                <a16:creationId xmlns:a16="http://schemas.microsoft.com/office/drawing/2014/main" id="{D707C632-9702-4C6A-A451-F8119CE1BCAB}"/>
              </a:ext>
            </a:extLst>
          </p:cNvPr>
          <p:cNvCxnSpPr>
            <a:cxnSpLocks/>
            <a:stCxn id="29" idx="3"/>
            <a:endCxn id="35" idx="1"/>
          </p:cNvCxnSpPr>
          <p:nvPr/>
        </p:nvCxnSpPr>
        <p:spPr>
          <a:xfrm>
            <a:off x="3475995" y="2754146"/>
            <a:ext cx="766028" cy="8645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5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4" grpId="0"/>
      <p:bldP spid="43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90152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Разрыв советского общества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уровне потребления с Западом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44218"/>
            <a:ext cx="33957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Главный критерий сравнения эффективности двух систем.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318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44218"/>
            <a:ext cx="40391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Главное направление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критики советских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порядков.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3185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9218" name="Picture 2" descr="https://varlamov.me/2015/moscow_1984/69.jpg">
            <a:extLst>
              <a:ext uri="{FF2B5EF4-FFF2-40B4-BE49-F238E27FC236}">
                <a16:creationId xmlns:a16="http://schemas.microsoft.com/office/drawing/2014/main" id="{FB52C778-D3A2-4522-80E5-789889255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6022" y="1390007"/>
            <a:ext cx="1842049" cy="255421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dn-tn.fishki.net/20/upload/post/201404/01/1256839/918aa311821eeb279c91eb0fea1c6d6b.jpg">
            <a:extLst>
              <a:ext uri="{FF2B5EF4-FFF2-40B4-BE49-F238E27FC236}">
                <a16:creationId xmlns:a16="http://schemas.microsoft.com/office/drawing/2014/main" id="{7CF89063-ECE1-43BD-B9BE-65BC6C0C2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DE09C-458C-4F6F-B03F-E6A25857BA74}"/>
              </a:ext>
            </a:extLst>
          </p:cNvPr>
          <p:cNvSpPr txBox="1"/>
          <p:nvPr/>
        </p:nvSpPr>
        <p:spPr>
          <a:xfrm>
            <a:off x="-2" y="3755141"/>
            <a:ext cx="428461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Положение в СССР к весне 1985 года ещё не было катастрофическим, но негативные тенденции продолжали нарастать. </a:t>
            </a:r>
          </a:p>
        </p:txBody>
      </p:sp>
    </p:spTree>
    <p:extLst>
      <p:ext uri="{BB962C8B-B14F-4D97-AF65-F5344CB8AC3E}">
        <p14:creationId xmlns:p14="http://schemas.microsoft.com/office/powerpoint/2010/main" val="40721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¡Ð°Ð¼Ð°Ð½ÑÐ° Ð¡Ð¼Ð¸Ñ (Ð² ÑÐµÐ½ÑÑÐµ, Ð±ÐµÐ· Ð¿Ð¸Ð»Ð¾ÑÐºÐ¸ Ð¸ Ð³Ð°Ð»ÑÑÑÐºÐ°) Ð² Â«ÐÑÑÐµÐºÐµÂ». Ð¤Ð¾ÑÐ¾: Ð®ÑÐ¸Ð¹ ÐÐ±ÑÐ°Ð¼Ð¾ÑÐºÐ¸Ð½ / ÐÑÑÐ¸Ð² Ð ÐÐ ÐÐ¾Ð²Ð¾ÑÑÐ¸ / Wikimedia.org">
            <a:extLst>
              <a:ext uri="{FF2B5EF4-FFF2-40B4-BE49-F238E27FC236}">
                <a16:creationId xmlns:a16="http://schemas.microsoft.com/office/drawing/2014/main" id="{321F2626-959E-4E04-AD79-913D8E297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A3D16A-8C97-448A-B726-C6CC04BDA98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3FC48-FA48-4A14-9947-8EE7CB5A0C1E}"/>
              </a:ext>
            </a:extLst>
          </p:cNvPr>
          <p:cNvSpPr/>
          <p:nvPr/>
        </p:nvSpPr>
        <p:spPr>
          <a:xfrm>
            <a:off x="236364" y="980609"/>
            <a:ext cx="28118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Юрий Андропов ответил, что советские люди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хотят ничего подобного (войны),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пригласил Саманту погостить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СССР, чтобы самой в этом убедиться.</a:t>
            </a:r>
          </a:p>
        </p:txBody>
      </p:sp>
    </p:spTree>
    <p:extLst>
      <p:ext uri="{BB962C8B-B14F-4D97-AF65-F5344CB8AC3E}">
        <p14:creationId xmlns:p14="http://schemas.microsoft.com/office/powerpoint/2010/main" val="13238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Осознание необходимости срочного принятия мер для улучшения экономической и социальной ситуации частью высшего советского руководства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Стремление укрепить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СССР, сохранить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его статус сверхдержавы,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совершить прорыв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постиндустриальную стадию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Готовность развитой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части советской элиты пойти на определённые преобразования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экономике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в СССР к началу 1980-х годов </a:t>
            </a:r>
          </a:p>
        </p:txBody>
      </p:sp>
    </p:spTree>
    <p:extLst>
      <p:ext uri="{BB962C8B-B14F-4D97-AF65-F5344CB8AC3E}">
        <p14:creationId xmlns:p14="http://schemas.microsoft.com/office/powerpoint/2010/main" val="2931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ovtime.ru/assets/gallery/9/52.jpg">
            <a:extLst>
              <a:ext uri="{FF2B5EF4-FFF2-40B4-BE49-F238E27FC236}">
                <a16:creationId xmlns:a16="http://schemas.microsoft.com/office/drawing/2014/main" id="{EB30F677-38D3-4C05-BE4B-79714346C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76335" y="1499982"/>
            <a:ext cx="313186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Главной лоббирующей силой в Политбюро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правительстве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начала 1980-х годов становятся ВПК,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КГБ и ГРУ. </a:t>
            </a:r>
          </a:p>
        </p:txBody>
      </p:sp>
    </p:spTree>
    <p:extLst>
      <p:ext uri="{BB962C8B-B14F-4D97-AF65-F5344CB8AC3E}">
        <p14:creationId xmlns:p14="http://schemas.microsoft.com/office/powerpoint/2010/main" val="29772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Предпосылки реформ в СССР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464" y="2241712"/>
            <a:ext cx="3183576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3923040" y="2332491"/>
            <a:ext cx="358774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00351"/>
            <a:ext cx="358774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8215" y="2444509"/>
            <a:ext cx="3183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Дополнительный вес аргументам о необходимости преобразований в экономике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507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Сложности войны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Афганистане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Выдвижение Р. Рейганом программы «звёздных войн» </a:t>
            </a:r>
          </a:p>
        </p:txBody>
      </p:sp>
    </p:spTree>
    <p:extLst>
      <p:ext uri="{BB962C8B-B14F-4D97-AF65-F5344CB8AC3E}">
        <p14:creationId xmlns:p14="http://schemas.microsoft.com/office/powerpoint/2010/main" val="11812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90152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Предлагаемые пути выхода из кризисной ситуации 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44218"/>
            <a:ext cx="33957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Перевод народного хозяйства на путь интенсификации.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318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44218"/>
            <a:ext cx="40391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условий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внедрения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достижений НТР.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3185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229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DE65DF0-D087-4FB4-82FD-8209FC9D1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6103" y="1332596"/>
            <a:ext cx="1901794" cy="25682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ovrus.com/uploads/posts/2019-01/1548935109_2.jpg">
            <a:extLst>
              <a:ext uri="{FF2B5EF4-FFF2-40B4-BE49-F238E27FC236}">
                <a16:creationId xmlns:a16="http://schemas.microsoft.com/office/drawing/2014/main" id="{CC50DC0E-872D-4A79-BDB5-C6ABBEF0F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76335" y="1326858"/>
            <a:ext cx="313186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10 ноября 1982 года умер Л. И. Брежнев. Новым генеральным секретарём ЦК КПСС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главой государства был избран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Ю. В. Андропов. </a:t>
            </a:r>
          </a:p>
        </p:txBody>
      </p:sp>
    </p:spTree>
    <p:extLst>
      <p:ext uri="{BB962C8B-B14F-4D97-AF65-F5344CB8AC3E}">
        <p14:creationId xmlns:p14="http://schemas.microsoft.com/office/powerpoint/2010/main" val="38268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1328" y="2121653"/>
            <a:ext cx="532836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Ю. В. Андропов первым из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советских лидеров признал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 многих проблем. </a:t>
            </a:r>
          </a:p>
        </p:txBody>
      </p:sp>
      <p:pic>
        <p:nvPicPr>
          <p:cNvPr id="10" name="Picture 2" descr="ÐÐ°ÑÑÐ¸Ð½ÐºÐ¸ Ð¿Ð¾ Ð·Ð°Ð¿ÑÐ¾ÑÑ Ð®. Ð. ÐÐ½Ð´ÑÐ¾Ð¿Ð¾Ð²">
            <a:extLst>
              <a:ext uri="{FF2B5EF4-FFF2-40B4-BE49-F238E27FC236}">
                <a16:creationId xmlns:a16="http://schemas.microsoft.com/office/drawing/2014/main" id="{E1D501E7-EF86-49A4-A76B-95E7D3649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29" y="625368"/>
            <a:ext cx="3007731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34776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Сохранение и обновление советской системы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74608" y="1586525"/>
            <a:ext cx="349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Очищение от злоупотреблений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издержек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9021" y="2634776"/>
            <a:ext cx="349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Искоренение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коррупции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4132" y="3657494"/>
            <a:ext cx="349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Наведение элементарного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порядка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Программа преобразований Андропова</a:t>
            </a:r>
          </a:p>
        </p:txBody>
      </p:sp>
    </p:spTree>
    <p:extLst>
      <p:ext uri="{BB962C8B-B14F-4D97-AF65-F5344CB8AC3E}">
        <p14:creationId xmlns:p14="http://schemas.microsoft.com/office/powerpoint/2010/main" val="23026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90152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Программа преобразований Андропова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44218"/>
            <a:ext cx="33957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Устраивал номенклатуру (могла сохранить своё положение).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318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44218"/>
            <a:ext cx="40391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принята обществом (появились надежды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перемены).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3185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8434" name="Picture 2" descr="ÐÐ°ÑÑÐ¸Ð½ÐºÐ¸ Ð¿Ð¾ Ð·Ð°Ð¿ÑÐ¾ÑÑ Ð°Ð½Ð´ÑÐ¾Ð¿Ð¾Ð²">
            <a:extLst>
              <a:ext uri="{FF2B5EF4-FFF2-40B4-BE49-F238E27FC236}">
                <a16:creationId xmlns:a16="http://schemas.microsoft.com/office/drawing/2014/main" id="{4CCFF336-2F27-4A16-9B25-31BC815AD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272" y="1080568"/>
            <a:ext cx="1838234" cy="27353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4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photo-3-baomoi.zadn.vn/w1000_r1/2019_01_03_113_29221466/69b580ccc28d2bd3729c.jpg">
            <a:extLst>
              <a:ext uri="{FF2B5EF4-FFF2-40B4-BE49-F238E27FC236}">
                <a16:creationId xmlns:a16="http://schemas.microsoft.com/office/drawing/2014/main" id="{F5103B57-45F2-49D4-B89B-1457C99C0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8522" y="0"/>
            <a:ext cx="59454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86014" y="1153733"/>
            <a:ext cx="31125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>
                <a:solidFill>
                  <a:prstClr val="white"/>
                </a:solidFill>
                <a:latin typeface="Merriweather"/>
              </a:rPr>
              <a:t>При Андропове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1983 году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дан старт разработке программы «ускорения социально-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экономического развития страны». </a:t>
            </a:r>
          </a:p>
        </p:txBody>
      </p:sp>
    </p:spTree>
    <p:extLst>
      <p:ext uri="{BB962C8B-B14F-4D97-AF65-F5344CB8AC3E}">
        <p14:creationId xmlns:p14="http://schemas.microsoft.com/office/powerpoint/2010/main" val="28349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636" y="1816954"/>
            <a:ext cx="5328365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Термин «ускорение» появился после предложения Госплана увеличить 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пятилетке темпы роста национального дохода и догнать к 2000 году США по уровню промышленного производства.</a:t>
            </a:r>
          </a:p>
        </p:txBody>
      </p:sp>
      <p:pic>
        <p:nvPicPr>
          <p:cNvPr id="7" name="Picture 2" descr="ÐÐ°ÑÑÐ¸Ð½ÐºÐ¸ Ð¿Ð¾ Ð·Ð°Ð¿ÑÐ¾ÑÑ Ð³Ð¾ÑÐ¿Ð»Ð°Ð½ ÑÑÑÑ Ð·Ð´Ð°Ð½Ð¸Ðµ">
            <a:extLst>
              <a:ext uri="{FF2B5EF4-FFF2-40B4-BE49-F238E27FC236}">
                <a16:creationId xmlns:a16="http://schemas.microsoft.com/office/drawing/2014/main" id="{071E6A2B-61B6-43A7-93A5-FCE6DCA8B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27" y="625368"/>
            <a:ext cx="3007734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4629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своей поездке в СССР Саманта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написала книгу «Путешествие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Советский Союз», посвятив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её детям всей Земли.</a:t>
            </a:r>
          </a:p>
        </p:txBody>
      </p:sp>
      <p:pic>
        <p:nvPicPr>
          <p:cNvPr id="10" name="Picture 2" descr="http://static1.repo.aif.ru/1/36/446240/a6862b78bbd31c6f3bb042c406818304.jpg">
            <a:extLst>
              <a:ext uri="{FF2B5EF4-FFF2-40B4-BE49-F238E27FC236}">
                <a16:creationId xmlns:a16="http://schemas.microsoft.com/office/drawing/2014/main" id="{00A192FE-DD2B-4F54-93A8-508D4995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3" y="484266"/>
            <a:ext cx="3082316" cy="41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2.ntv.ru/home/news/20130824/zas_vs.jpg">
            <a:extLst>
              <a:ext uri="{FF2B5EF4-FFF2-40B4-BE49-F238E27FC236}">
                <a16:creationId xmlns:a16="http://schemas.microsoft.com/office/drawing/2014/main" id="{9D46EAD9-85E7-47E6-A079-92C85B61E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86014" y="1499982"/>
            <a:ext cx="31125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1983 году на закрытом семинаре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Новосибирске прозвучал доклад Татьяны Ивановны Заславской.</a:t>
            </a:r>
          </a:p>
        </p:txBody>
      </p:sp>
    </p:spTree>
    <p:extLst>
      <p:ext uri="{BB962C8B-B14F-4D97-AF65-F5344CB8AC3E}">
        <p14:creationId xmlns:p14="http://schemas.microsoft.com/office/powerpoint/2010/main" val="5381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Доклад Т. И. Заславской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315411"/>
            <a:ext cx="52447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Системный кризис экономики СССР обусловлен не технико-экономическими, а социальными причинами.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52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484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68098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не развиты общественные отношения.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907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95325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Необходима полная перестройка социально-экономических отношений в стране.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458" name="Picture 2" descr="ÐÐ°ÑÑÐ¸Ð½ÐºÐ¸ Ð¿Ð¾ Ð·Ð°Ð¿ÑÐ¾ÑÑ tatiana zaslavskaya">
            <a:extLst>
              <a:ext uri="{FF2B5EF4-FFF2-40B4-BE49-F238E27FC236}">
                <a16:creationId xmlns:a16="http://schemas.microsoft.com/office/drawing/2014/main" id="{7AA7E878-4869-4280-9376-79CF4E10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49" y="1245465"/>
            <a:ext cx="2175376" cy="29465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4594354" y="2454167"/>
            <a:ext cx="2819243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4589828" y="1659457"/>
            <a:ext cx="2823769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80B81E-5FE0-447C-A0B8-FC83A76CDCDA}"/>
              </a:ext>
            </a:extLst>
          </p:cNvPr>
          <p:cNvSpPr/>
          <p:nvPr/>
        </p:nvSpPr>
        <p:spPr>
          <a:xfrm>
            <a:off x="1734925" y="3238874"/>
            <a:ext cx="2852230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1732253" y="2453291"/>
            <a:ext cx="2854903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1730403" y="1659457"/>
            <a:ext cx="2859156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38AC5-9F84-49CA-BE97-CF2AAFB92244}"/>
              </a:ext>
            </a:extLst>
          </p:cNvPr>
          <p:cNvSpPr txBox="1"/>
          <p:nvPr/>
        </p:nvSpPr>
        <p:spPr>
          <a:xfrm>
            <a:off x="1727727" y="2502139"/>
            <a:ext cx="2836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Сохранение первенства компартии, жёсткого политического контроля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4317" y="1019080"/>
            <a:ext cx="22910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Чехословацко-</a:t>
            </a:r>
            <a:b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венгерская модель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4587155" y="1067484"/>
            <a:ext cx="11701" cy="3756417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15834" y="1019080"/>
            <a:ext cx="23962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Китайская </a:t>
            </a:r>
            <a:b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модель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1767909" y="1686604"/>
            <a:ext cx="2828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Проведение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реформ экономического устройства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BB66E7-7EAD-4DC0-97C7-BB4CE4140A66}"/>
              </a:ext>
            </a:extLst>
          </p:cNvPr>
          <p:cNvSpPr txBox="1"/>
          <p:nvPr/>
        </p:nvSpPr>
        <p:spPr>
          <a:xfrm>
            <a:off x="1755920" y="3272785"/>
            <a:ext cx="2831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Сохранение социально-экономической структуры общества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776" y="319599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Модели модернизации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65D2F6-8F3D-423F-A366-B0E36ED995B2}"/>
              </a:ext>
            </a:extLst>
          </p:cNvPr>
          <p:cNvSpPr/>
          <p:nvPr/>
        </p:nvSpPr>
        <p:spPr>
          <a:xfrm>
            <a:off x="1734926" y="4038596"/>
            <a:ext cx="2854904" cy="73866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1B61C-D41C-4798-B117-9A9FCBF38E07}"/>
              </a:ext>
            </a:extLst>
          </p:cNvPr>
          <p:cNvSpPr txBox="1"/>
          <p:nvPr/>
        </p:nvSpPr>
        <p:spPr>
          <a:xfrm>
            <a:off x="1727727" y="4152634"/>
            <a:ext cx="287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 Сохранение определённой стабильности в стране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47EE3-69DF-41E2-9ADA-D8358F297F6C}"/>
              </a:ext>
            </a:extLst>
          </p:cNvPr>
          <p:cNvSpPr txBox="1"/>
          <p:nvPr/>
        </p:nvSpPr>
        <p:spPr>
          <a:xfrm>
            <a:off x="4587155" y="1682917"/>
            <a:ext cx="2819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Включение в рыночную систему всего народного хозяйства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DD2FB-F046-4CD1-97FD-E938D87D69D0}"/>
              </a:ext>
            </a:extLst>
          </p:cNvPr>
          <p:cNvSpPr txBox="1"/>
          <p:nvPr/>
        </p:nvSpPr>
        <p:spPr>
          <a:xfrm>
            <a:off x="4596735" y="2562993"/>
            <a:ext cx="283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Проведение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политических реформ</a:t>
            </a:r>
          </a:p>
        </p:txBody>
      </p:sp>
    </p:spTree>
    <p:extLst>
      <p:ext uri="{BB962C8B-B14F-4D97-AF65-F5344CB8AC3E}">
        <p14:creationId xmlns:p14="http://schemas.microsoft.com/office/powerpoint/2010/main" val="21928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6" grpId="0" animBg="1"/>
      <p:bldP spid="57" grpId="0" animBg="1"/>
      <p:bldP spid="25" grpId="0" animBg="1"/>
      <p:bldP spid="56" grpId="0" animBg="1"/>
      <p:bldP spid="39" grpId="0"/>
      <p:bldP spid="9" grpId="0"/>
      <p:bldP spid="29" grpId="0"/>
      <p:bldP spid="50" grpId="0"/>
      <p:bldP spid="52" grpId="0"/>
      <p:bldP spid="19" grpId="0" animBg="1"/>
      <p:bldP spid="21" grpId="0"/>
      <p:bldP spid="22" grpId="0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7613" y="1969303"/>
            <a:ext cx="5328365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Чехословацко-венгерская и китайская модели предполагали движение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сторону рынка, но с разной скоростью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разной последовательностью. </a:t>
            </a:r>
          </a:p>
        </p:txBody>
      </p:sp>
      <p:pic>
        <p:nvPicPr>
          <p:cNvPr id="10" name="Picture 2" descr="ÐÑÐ½ Ð¡ÑÐ¾Ð¿Ð¸Ð½">
            <a:extLst>
              <a:ext uri="{FF2B5EF4-FFF2-40B4-BE49-F238E27FC236}">
                <a16:creationId xmlns:a16="http://schemas.microsoft.com/office/drawing/2014/main" id="{4A72E629-9D07-4103-A26A-4E67340FD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25" y="625367"/>
            <a:ext cx="3043768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отказа от китайской модели модернизации 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42843"/>
            <a:ext cx="52447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сложная и развитая структура советской экономики.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568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52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72494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Ориентация граждан на западные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стандарты потребления.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51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749648"/>
            <a:ext cx="587596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нового поколения советских руководителей преобразовать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политическую систему.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1506" name="Picture 2" descr="http://russian.people.com.cn/mediafile/200801/29/F200801290917091049211680.jpg">
            <a:extLst>
              <a:ext uri="{FF2B5EF4-FFF2-40B4-BE49-F238E27FC236}">
                <a16:creationId xmlns:a16="http://schemas.microsoft.com/office/drawing/2014/main" id="{AF5EE750-4864-4C7A-A729-B442DE33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26" y="1615848"/>
            <a:ext cx="2065337" cy="27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0580" y="1320311"/>
            <a:ext cx="5758791" cy="90738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6456" y="1409844"/>
            <a:ext cx="5897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Чехословацко-венгерская модель отражала идею соединения лучших качеств социализма и капитализма, но была непоследовательной и противоречивой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1690581" y="1774004"/>
            <a:ext cx="19051" cy="1296088"/>
          </a:xfrm>
          <a:prstGeom prst="curvedConnector3">
            <a:avLst>
              <a:gd name="adj1" fmla="val 129993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1703281" y="3070092"/>
            <a:ext cx="6351" cy="1299464"/>
          </a:xfrm>
          <a:prstGeom prst="curvedConnector3">
            <a:avLst>
              <a:gd name="adj1" fmla="val 36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09631" y="2618512"/>
            <a:ext cx="5758791" cy="90315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3280" y="3912486"/>
            <a:ext cx="5758791" cy="91413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9745" y="2808481"/>
            <a:ext cx="573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руководстве СССР посчитали, что чехословацко-венгерская модель гораздо больше отвечала советским реалиям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6302" y="4104568"/>
            <a:ext cx="5165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СССР начал движение в направлении рыночного социализма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H="1" flipV="1">
            <a:off x="7449371" y="1774004"/>
            <a:ext cx="19051" cy="1296088"/>
          </a:xfrm>
          <a:prstGeom prst="curvedConnector3">
            <a:avLst>
              <a:gd name="adj1" fmla="val -119993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 flipH="1">
            <a:off x="7462071" y="3070092"/>
            <a:ext cx="6351" cy="1299464"/>
          </a:xfrm>
          <a:prstGeom prst="curvedConnector3">
            <a:avLst>
              <a:gd name="adj1" fmla="val -35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Концепция «совершенствования хозяйственного механизма страны» </a:t>
            </a:r>
          </a:p>
        </p:txBody>
      </p:sp>
    </p:spTree>
    <p:extLst>
      <p:ext uri="{BB962C8B-B14F-4D97-AF65-F5344CB8AC3E}">
        <p14:creationId xmlns:p14="http://schemas.microsoft.com/office/powerpoint/2010/main" val="35950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9097" y="2344582"/>
            <a:ext cx="3046476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5291" y="359764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5291" y="157875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7809" y="258294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885573" y="1899034"/>
            <a:ext cx="179718" cy="1004187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 flipV="1">
            <a:off x="3885573" y="2903220"/>
            <a:ext cx="172236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9" idx="3"/>
            <a:endCxn id="35" idx="1"/>
          </p:cNvCxnSpPr>
          <p:nvPr/>
        </p:nvCxnSpPr>
        <p:spPr>
          <a:xfrm>
            <a:off x="3885573" y="2903221"/>
            <a:ext cx="179718" cy="10146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01313" y="1637976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Расширение самостоятельности предприятий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66122" y="2641540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Сохранение Госплана, Госснаба </a:t>
            </a:r>
            <a:b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других центральных органов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32329" y="3656309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Отсутствие решения по вопросу </a:t>
            </a:r>
            <a:b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о реформировании собственности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883110" y="2533818"/>
            <a:ext cx="2958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Отсутствие вразумительной программы реформ </a:t>
            </a:r>
            <a:br>
              <a:rPr lang="ru-RU" sz="1400" b="1" dirty="0"/>
            </a:br>
            <a:r>
              <a:rPr lang="ru-RU" sz="1400" b="1" dirty="0"/>
              <a:t>к середине 1980-х годов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Концепция «совершенствования хозяйственного механизма страны»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21" grpId="0" animBg="1"/>
      <p:bldP spid="14" grpId="0"/>
      <p:bldP spid="42" grpId="0"/>
      <p:bldP spid="43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oboznik.ru/wp-content/uploads/2016/12/15.jpg">
            <a:extLst>
              <a:ext uri="{FF2B5EF4-FFF2-40B4-BE49-F238E27FC236}">
                <a16:creationId xmlns:a16="http://schemas.microsoft.com/office/drawing/2014/main" id="{1F2C22A4-A79C-4EBF-BE19-43BE1CD0C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236364" y="1846231"/>
            <a:ext cx="28118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феврале 1984 года Андропов умер. Главой государства стал К. У. Черненко. </a:t>
            </a:r>
          </a:p>
        </p:txBody>
      </p:sp>
    </p:spTree>
    <p:extLst>
      <p:ext uri="{BB962C8B-B14F-4D97-AF65-F5344CB8AC3E}">
        <p14:creationId xmlns:p14="http://schemas.microsoft.com/office/powerpoint/2010/main" val="35195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5072" y="2122652"/>
            <a:ext cx="527236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Черненко продолжил курс Андропова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очищение и спасение системы,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успеха не достиг.</a:t>
            </a:r>
          </a:p>
        </p:txBody>
      </p:sp>
      <p:pic>
        <p:nvPicPr>
          <p:cNvPr id="12" name="Picture 4" descr="https://img11.postila.ru/data/23/42/81/62/23428162542f09d69fe3e0b4f3b93256b79e57d50579d0308275df086af777a3.png">
            <a:extLst>
              <a:ext uri="{FF2B5EF4-FFF2-40B4-BE49-F238E27FC236}">
                <a16:creationId xmlns:a16="http://schemas.microsoft.com/office/drawing/2014/main" id="{81732FFB-2E33-430F-AB03-CE6C336D8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51" y="539365"/>
            <a:ext cx="3152698" cy="41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08186" y="1817954"/>
            <a:ext cx="527236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руководстве партии окончательно сформировалось и усилило свои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позиции крыло, выступавшее за более радикальное обновление общества.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возглавил М. С. Горбачёв. </a:t>
            </a:r>
          </a:p>
        </p:txBody>
      </p:sp>
      <p:pic>
        <p:nvPicPr>
          <p:cNvPr id="7" name="Picture 2" descr="ÐÐ°ÑÑÐ¸Ð½ÐºÐ¸ Ð¿Ð¾ Ð·Ð°Ð¿ÑÐ¾ÑÑ ÑÐµÑÐ½ÐµÐ½ÐºÐ¾">
            <a:extLst>
              <a:ext uri="{FF2B5EF4-FFF2-40B4-BE49-F238E27FC236}">
                <a16:creationId xmlns:a16="http://schemas.microsoft.com/office/drawing/2014/main" id="{60675B25-37B8-414F-8676-58A8A4915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52" y="558413"/>
            <a:ext cx="3152696" cy="41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°Ð½Ð´ÑÐ¾Ð¿Ð¾Ð²">
            <a:extLst>
              <a:ext uri="{FF2B5EF4-FFF2-40B4-BE49-F238E27FC236}">
                <a16:creationId xmlns:a16="http://schemas.microsoft.com/office/drawing/2014/main" id="{CCD22D50-1432-4801-A86C-69147F95A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orbachev (cropped).png">
            <a:extLst>
              <a:ext uri="{FF2B5EF4-FFF2-40B4-BE49-F238E27FC236}">
                <a16:creationId xmlns:a16="http://schemas.microsoft.com/office/drawing/2014/main" id="{96F624F6-2E5D-416B-8009-2805BBC0C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10 марта 1985 года Черненко умер. Менее чем через сутки пленум ЦК КПСС избрал Горбачёва генсеком.</a:t>
            </a:r>
          </a:p>
        </p:txBody>
      </p:sp>
    </p:spTree>
    <p:extLst>
      <p:ext uri="{BB962C8B-B14F-4D97-AF65-F5344CB8AC3E}">
        <p14:creationId xmlns:p14="http://schemas.microsoft.com/office/powerpoint/2010/main" val="13407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Отличительные черты М. С. Горбачёва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24041"/>
            <a:ext cx="5357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Возраст – всего 54 года (в 1985 году).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925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885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88558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Открытость, готовность к общению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людьми.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308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730847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Намерение начать реформы и вывести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страну на передовые рубежи.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2530" name="Picture 2" descr="ÐÐ¸ÑÐ°Ð¸Ð» Ð¡ÐµÑÐ³ÐµÐµÐ²Ð¸Ñ ÐÐ¾ÑÐ±Ð°ÑÑÐ²">
            <a:extLst>
              <a:ext uri="{FF2B5EF4-FFF2-40B4-BE49-F238E27FC236}">
                <a16:creationId xmlns:a16="http://schemas.microsoft.com/office/drawing/2014/main" id="{83C203F6-2177-49BF-A6B6-5F9669A0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89" y="1492541"/>
            <a:ext cx="2302674" cy="29097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10.fotocdn.net/s30/183/public_pin_l/376/2720233398.jpg">
            <a:extLst>
              <a:ext uri="{FF2B5EF4-FFF2-40B4-BE49-F238E27FC236}">
                <a16:creationId xmlns:a16="http://schemas.microsoft.com/office/drawing/2014/main" id="{EDD416F0-AA18-40E8-96EA-AC5F0540D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DE09C-458C-4F6F-B03F-E6A25857BA74}"/>
              </a:ext>
            </a:extLst>
          </p:cNvPr>
          <p:cNvSpPr txBox="1"/>
          <p:nvPr/>
        </p:nvSpPr>
        <p:spPr>
          <a:xfrm>
            <a:off x="-1" y="3972860"/>
            <a:ext cx="579596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Горбачёв мало знал проблемы промышленности, армии, ВПК, слабо ориентировался в вопросах внешней политики.</a:t>
            </a:r>
          </a:p>
        </p:txBody>
      </p:sp>
    </p:spTree>
    <p:extLst>
      <p:ext uri="{BB962C8B-B14F-4D97-AF65-F5344CB8AC3E}">
        <p14:creationId xmlns:p14="http://schemas.microsoft.com/office/powerpoint/2010/main" val="8823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84702" y="2821260"/>
            <a:ext cx="303889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9793" y="3038994"/>
            <a:ext cx="304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Диссидентское движение переживало кризис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1750" y="2215071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9793" y="1586258"/>
            <a:ext cx="304380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9" idx="1"/>
          </p:cNvCxnSpPr>
          <p:nvPr/>
        </p:nvCxnSpPr>
        <p:spPr>
          <a:xfrm>
            <a:off x="4223601" y="2065602"/>
            <a:ext cx="548149" cy="62881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5" idx="3"/>
            <a:endCxn id="29" idx="1"/>
          </p:cNvCxnSpPr>
          <p:nvPr/>
        </p:nvCxnSpPr>
        <p:spPr>
          <a:xfrm flipV="1">
            <a:off x="4223600" y="2694415"/>
            <a:ext cx="548150" cy="60618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312" y="2324922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Преобразования могли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начаться только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по инициативе сверху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9793" y="1803992"/>
            <a:ext cx="30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Большая часть населения во всём полагалась на власть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правления Горбачёва </a:t>
            </a:r>
          </a:p>
        </p:txBody>
      </p:sp>
    </p:spTree>
    <p:extLst>
      <p:ext uri="{BB962C8B-B14F-4D97-AF65-F5344CB8AC3E}">
        <p14:creationId xmlns:p14="http://schemas.microsoft.com/office/powerpoint/2010/main" val="28786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29" grpId="0" animBg="1"/>
      <p:bldP spid="19" grpId="0" animBg="1"/>
      <p:bldP spid="13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План Горбачёва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 обновлению системы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3" y="4184734"/>
            <a:ext cx="37040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Возвращение к ленинским принципам социализма.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59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06382" y="4184734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Соединение социализма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демократией.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106382" y="35590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0482" name="Picture 2" descr="ÐÐ°ÑÑÐ¸Ð½ÐºÐ¸ Ð¿Ð¾ Ð·Ð°Ð¿ÑÐ¾ÑÑ Ð³Ð¾ÑÐ±Ð°ÑÐµÐ²">
            <a:extLst>
              <a:ext uri="{FF2B5EF4-FFF2-40B4-BE49-F238E27FC236}">
                <a16:creationId xmlns:a16="http://schemas.microsoft.com/office/drawing/2014/main" id="{A3FB9123-D41C-411A-871E-25F6484F9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5620" y="1087478"/>
            <a:ext cx="2191605" cy="26924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732307"/>
            <a:ext cx="4506298" cy="1688998"/>
            <a:chOff x="358774" y="2022369"/>
            <a:chExt cx="4506298" cy="168899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22369"/>
              <a:ext cx="450629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План Горбачёва по обновлению системы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14766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Административные меры должны были укрепить дисциплину и активизировать «человеческий фактор».</a:t>
              </a:r>
            </a:p>
          </p:txBody>
        </p:sp>
      </p:grpSp>
      <p:pic>
        <p:nvPicPr>
          <p:cNvPr id="19458" name="Picture 2" descr="ÐÐ°ÑÑÐ¸Ð½ÐºÐ¸ Ð¿Ð¾ Ð·Ð°Ð¿ÑÐ¾ÑÑ Ð³Ð¾ÑÐ±Ð°ÑÐµÐ²">
            <a:extLst>
              <a:ext uri="{FF2B5EF4-FFF2-40B4-BE49-F238E27FC236}">
                <a16:creationId xmlns:a16="http://schemas.microsoft.com/office/drawing/2014/main" id="{D5A83F2D-92D8-4C04-916A-B735FAFBA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2281" y="1185473"/>
            <a:ext cx="3961719" cy="28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Команда соратников Горбачёва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6880" y="1624041"/>
            <a:ext cx="70906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– Н. И. Рыжков.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925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885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6880" y="2713838"/>
            <a:ext cx="76754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Идеология и кадры – Е. К. Лигачёв.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308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7840" y="372403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Международные дела – А. Н. Яковлев,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Э. А. Шеварднадзе.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ÐÐ¸ÐºÐ¾Ð»Ð°Ð¹ ÐÐ²Ð°Ð½Ð¾Ð²Ð¸Ñ Ð ÑÐ¶ÐºÐ¾Ð²">
            <a:extLst>
              <a:ext uri="{FF2B5EF4-FFF2-40B4-BE49-F238E27FC236}">
                <a16:creationId xmlns:a16="http://schemas.microsoft.com/office/drawing/2014/main" id="{9C521073-0404-42D9-BC02-A6706C3E9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2809" y="448153"/>
            <a:ext cx="1394851" cy="180226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Ð³Ð¾Ñ ÐÑÐ·ÑÐ¼Ð¸Ñ ÐÐ¸Ð³Ð°ÑÑÐ²">
            <a:extLst>
              <a:ext uri="{FF2B5EF4-FFF2-40B4-BE49-F238E27FC236}">
                <a16:creationId xmlns:a16="http://schemas.microsoft.com/office/drawing/2014/main" id="{0FB24860-8C00-4C80-8F64-178BEE23C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2329" y="992978"/>
            <a:ext cx="1394849" cy="18161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ÐÐ»ÐµÐºÑÐ°Ð½Ð´Ñ ÐÐ¸ÐºÐ¾Ð»Ð°ÐµÐ²Ð¸Ñ Ð¯ÐºÐ¾Ð²Ð»ÐµÐ²">
            <a:extLst>
              <a:ext uri="{FF2B5EF4-FFF2-40B4-BE49-F238E27FC236}">
                <a16:creationId xmlns:a16="http://schemas.microsoft.com/office/drawing/2014/main" id="{B461133B-4120-4F20-BFB3-4901666F8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2330" y="3040563"/>
            <a:ext cx="1394848" cy="18149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Ð­Ð´ÑÐ°ÑÐ´ ÐÐ¼Ð²ÑÐ¾ÑÐ¸ÐµÐ²Ð¸Ñ Ð¨ÐµÐ²Ð°ÑÐ´Ð½Ð°Ð´Ð·Ðµ">
            <a:extLst>
              <a:ext uri="{FF2B5EF4-FFF2-40B4-BE49-F238E27FC236}">
                <a16:creationId xmlns:a16="http://schemas.microsoft.com/office/drawing/2014/main" id="{28CDD620-233A-47AC-96D0-AD92626FF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2810" y="2442951"/>
            <a:ext cx="1384054" cy="18161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7D39FD-09B7-4313-A127-A60154C73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5232" y="1391491"/>
            <a:ext cx="82145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Советская экономика была во многом неспособна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адаптироваться к вызовам постиндустриальной эпохи.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3972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3147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2" y="2156251"/>
            <a:ext cx="74309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социально-экономической и идейно-политической жизни СССР постепенно накапливались проблемы.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Всё более очевидным становился кризис системы.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2785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3267495"/>
            <a:ext cx="74309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Андропове в СССР началось формирование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идеологии перемен.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2422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2" y="4242210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Горбачёве в СССР был взят курс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реформы.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D69E83-CB5A-452A-8368-5FAA760FEBCB}"/>
              </a:ext>
            </a:extLst>
          </p:cNvPr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и мир в начале 1980-х годов. Предпосылки реформ</a:t>
            </a:r>
          </a:p>
        </p:txBody>
      </p:sp>
    </p:spTree>
    <p:extLst>
      <p:ext uri="{BB962C8B-B14F-4D97-AF65-F5344CB8AC3E}">
        <p14:creationId xmlns:p14="http://schemas.microsoft.com/office/powerpoint/2010/main" val="17063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 в начале 1980-х годов.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9" y="21456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41370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53213"/>
            <a:ext cx="767718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Нарастание кризисных явлений в социально-экономической и идейно-политической жизни СССР.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158370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Михаил Сергеевич Горбачёв и его окружение.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Курс на реформы.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1397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9" y="3147104"/>
            <a:ext cx="65312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Юрий Владимирович Андропов и начало формирования идеологии перемен.</a:t>
            </a:r>
          </a:p>
        </p:txBody>
      </p:sp>
    </p:spTree>
    <p:extLst>
      <p:ext uri="{BB962C8B-B14F-4D97-AF65-F5344CB8AC3E}">
        <p14:creationId xmlns:p14="http://schemas.microsoft.com/office/powerpoint/2010/main" val="13713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4551" y="2122651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последней трети XX века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научно-технический прогресс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изменил облик всего мира. </a:t>
            </a:r>
          </a:p>
        </p:txBody>
      </p:sp>
      <p:pic>
        <p:nvPicPr>
          <p:cNvPr id="11" name="Picture 2" descr="http://ed-thelen.org/comp-hist/Shustek/37-Xerox-Alto.gif">
            <a:extLst>
              <a:ext uri="{FF2B5EF4-FFF2-40B4-BE49-F238E27FC236}">
                <a16:creationId xmlns:a16="http://schemas.microsoft.com/office/drawing/2014/main" id="{58B5A769-FFE6-4F6C-9659-0D2A35ABA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 bwMode="auto">
          <a:xfrm>
            <a:off x="350710" y="834845"/>
            <a:ext cx="2935579" cy="3473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Microsoft Office PowerPoint</Application>
  <PresentationFormat>Экран (16:9)</PresentationFormat>
  <Paragraphs>313</Paragraphs>
  <Slides>77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77</vt:i4>
      </vt:variant>
    </vt:vector>
  </HeadingPairs>
  <TitlesOfParts>
    <vt:vector size="84" baseType="lpstr">
      <vt:lpstr>Roboto Slab</vt:lpstr>
      <vt:lpstr>Roboto</vt:lpstr>
      <vt:lpstr>Merriweather</vt:lpstr>
      <vt:lpstr>Arial</vt:lpstr>
      <vt:lpstr>Calibri</vt:lpstr>
      <vt:lpstr>1_Тема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2019-04-05T06:03:19Z</dcterms:created>
  <dcterms:modified xsi:type="dcterms:W3CDTF">2019-04-23T13:40:53Z</dcterms:modified>
</cp:coreProperties>
</file>