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56" r:id="rId1"/>
    <p:sldMasterId id="2147483768" r:id="rId2"/>
  </p:sldMasterIdLst>
  <p:notesMasterIdLst>
    <p:notesMasterId r:id="rId5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4" r:id="rId38"/>
    <p:sldId id="293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Merriweather" panose="00000500000000000000" pitchFamily="2" charset="-52"/>
      <p:regular r:id="rId56"/>
      <p:bold r:id="rId57"/>
      <p:italic r:id="rId58"/>
      <p:boldItalic r:id="rId59"/>
    </p:embeddedFont>
    <p:embeddedFont>
      <p:font typeface="Roboto" panose="02000000000000000000" pitchFamily="2" charset="0"/>
      <p:regular r:id="rId60"/>
      <p:bold r:id="rId61"/>
      <p:italic r:id="rId62"/>
      <p:boldItalic r:id="rId63"/>
    </p:embeddedFont>
    <p:embeddedFont>
      <p:font typeface="Roboto Slab" pitchFamily="2" charset="0"/>
      <p:regular r:id="rId64"/>
      <p:bold r:id="rId65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3003" userDrawn="1">
          <p15:clr>
            <a:srgbClr val="A4A3A4"/>
          </p15:clr>
        </p15:guide>
        <p15:guide id="5" pos="2767" userDrawn="1">
          <p15:clr>
            <a:srgbClr val="A4A3A4"/>
          </p15:clr>
        </p15:guide>
        <p15:guide id="6" pos="2993" userDrawn="1">
          <p15:clr>
            <a:srgbClr val="A4A3A4"/>
          </p15:clr>
        </p15:guide>
        <p15:guide id="7" pos="1847" userDrawn="1">
          <p15:clr>
            <a:srgbClr val="A4A3A4"/>
          </p15:clr>
        </p15:guide>
        <p15:guide id="8" pos="2069" userDrawn="1">
          <p15:clr>
            <a:srgbClr val="A4A3A4"/>
          </p15:clr>
        </p15:guide>
        <p15:guide id="9" pos="3690" userDrawn="1">
          <p15:clr>
            <a:srgbClr val="A4A3A4"/>
          </p15:clr>
        </p15:guide>
        <p15:guide id="10" pos="39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08"/>
    <a:srgbClr val="0FE673"/>
    <a:srgbClr val="FA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624" y="108"/>
      </p:cViewPr>
      <p:guideLst>
        <p:guide orient="horz" pos="237"/>
        <p:guide pos="226"/>
        <p:guide pos="5534"/>
        <p:guide orient="horz" pos="3003"/>
        <p:guide pos="2767"/>
        <p:guide pos="2993"/>
        <p:guide pos="1847"/>
        <p:guide pos="2069"/>
        <p:guide pos="3690"/>
        <p:guide pos="39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8.fntdata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3.fntdata"/><Relationship Id="rId6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BBAEE-7911-4A4A-9B7D-0C7D994C8F61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BEE91-B68B-4132-A952-B1CA64E7D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04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31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05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79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72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44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63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95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21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40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16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94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444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28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58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5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4959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7113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500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12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804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520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468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053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927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829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99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047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442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027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464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098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2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527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262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558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685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227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624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9764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593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640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85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40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35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54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09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7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0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02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06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67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00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76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26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75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32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4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4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31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7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1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3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9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5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8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4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6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83"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0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83"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7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247" y="376238"/>
            <a:ext cx="6754842" cy="45911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82B754-6536-4F63-AB5D-EC0AA1B8D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776" y="376238"/>
            <a:ext cx="4033838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600" dirty="0">
                <a:latin typeface="+mj-lt"/>
              </a:rPr>
              <a:t>Политика разрядки международной напряжённости</a:t>
            </a:r>
          </a:p>
        </p:txBody>
      </p:sp>
    </p:spTree>
    <p:extLst>
      <p:ext uri="{BB962C8B-B14F-4D97-AF65-F5344CB8AC3E}">
        <p14:creationId xmlns:p14="http://schemas.microsoft.com/office/powerpoint/2010/main" val="3408155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06D024-71FF-4EAD-BEDF-5BC7603D7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25847" y="1354877"/>
            <a:ext cx="4866399" cy="2437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Западные страны были уверены, что режимы СССР и его союзников будут ослаблены в условиях нормализации международных отношений. </a:t>
            </a:r>
          </a:p>
          <a:p>
            <a:pPr defTabSz="685749">
              <a:lnSpc>
                <a:spcPct val="110000"/>
              </a:lnSpc>
            </a:pPr>
            <a:endParaRPr lang="ru-RU" sz="1800" dirty="0">
              <a:solidFill>
                <a:prstClr val="white"/>
              </a:solidFill>
              <a:latin typeface="Merriweather"/>
            </a:endParaRP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Рубеж 1960–1970-х годов стал периодом разрядки международной напряжённости.</a:t>
            </a:r>
          </a:p>
        </p:txBody>
      </p:sp>
      <p:pic>
        <p:nvPicPr>
          <p:cNvPr id="2050" name="Picture 2" descr="ÐÐ°ÑÑÐ¸Ð½ÐºÐ¸ Ð¿Ð¾ Ð·Ð°Ð¿ÑÐ¾ÑÑ ÑÐ°Ð·ÑÑÐ´ÐºÐ° Ð¼ÐµÐ¶Ð´ÑÐ½Ð°ÑÐ¾Ð´Ð½Ð¾Ð¹ Ð½Ð°Ð¿ÑÑÐ¶ÐµÐ½Ð½Ð¾ÑÑÐ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3405" y="883440"/>
            <a:ext cx="2870790" cy="335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1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28996" y="1308200"/>
            <a:ext cx="2555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В августе 1970 года СССР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и ФРГ подписали Московский договор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86500" y="1316594"/>
            <a:ext cx="2741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Стороны признали послевоенные </a:t>
            </a:r>
          </a:p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границы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78337" y="2733998"/>
            <a:ext cx="2557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Заявили, что не будут иметь территориальных притязаний к какому-либо государству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28996" y="2841719"/>
            <a:ext cx="2555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Аналогичные договоры ФРГ подписала с Польшей и Чехословакией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440205" y="1677533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4440205" y="3211058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032316" y="2312804"/>
            <a:ext cx="0" cy="212603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2800" dirty="0">
                <a:solidFill>
                  <a:srgbClr val="A6A608"/>
                </a:solidFill>
                <a:latin typeface="Merriweather"/>
                <a:ea typeface="Theano Didot" panose="02060603060706020203" pitchFamily="18" charset="0"/>
              </a:rPr>
              <a:t>Внешняя политика СССР</a:t>
            </a:r>
          </a:p>
        </p:txBody>
      </p:sp>
    </p:spTree>
    <p:extLst>
      <p:ext uri="{BB962C8B-B14F-4D97-AF65-F5344CB8AC3E}">
        <p14:creationId xmlns:p14="http://schemas.microsoft.com/office/powerpoint/2010/main" val="421986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984295" y="390558"/>
            <a:ext cx="1800000" cy="1800000"/>
          </a:xfrm>
          <a:prstGeom prst="ellipse">
            <a:avLst/>
          </a:prstGeom>
          <a:solidFill>
            <a:srgbClr val="FFDC5A">
              <a:alpha val="9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1200" dirty="0">
                <a:solidFill>
                  <a:prstClr val="black"/>
                </a:solidFill>
                <a:ea typeface="Theano Didot" panose="02060603060706020203" pitchFamily="18" charset="0"/>
              </a:rPr>
              <a:t>Подписание </a:t>
            </a:r>
            <a:r>
              <a:rPr lang="ru-RU" sz="1200" dirty="0" err="1">
                <a:solidFill>
                  <a:prstClr val="black"/>
                </a:solidFill>
                <a:ea typeface="Theano Didot" panose="02060603060706020203" pitchFamily="18" charset="0"/>
              </a:rPr>
              <a:t>Осново</a:t>
            </a:r>
            <a:r>
              <a:rPr lang="ru-RU" sz="1200" dirty="0">
                <a:solidFill>
                  <a:prstClr val="black"/>
                </a:solidFill>
                <a:ea typeface="Theano Didot" panose="02060603060706020203" pitchFamily="18" charset="0"/>
              </a:rPr>
              <a:t>-полагающего договора между ГДР и ФРГ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927093"/>
            <a:ext cx="3327991" cy="794403"/>
          </a:xfrm>
          <a:prstGeom prst="rect">
            <a:avLst/>
          </a:prstGeom>
          <a:solidFill>
            <a:srgbClr val="A6A608">
              <a:alpha val="95000"/>
            </a:srgbClr>
          </a:solidFill>
        </p:spPr>
        <p:txBody>
          <a:bodyPr wrap="square" lIns="360000" tIns="180000" rIns="180000" bIns="180000" rtlCol="0">
            <a:spAutoFit/>
          </a:bodyPr>
          <a:lstStyle/>
          <a:p>
            <a:pPr defTabSz="685783"/>
            <a:r>
              <a:rPr lang="ru-RU" sz="1400" dirty="0">
                <a:solidFill>
                  <a:prstClr val="white"/>
                </a:solidFill>
              </a:rPr>
              <a:t>В декабре 1972 года состоялось взаимное признание ФРГ и ГДР.</a:t>
            </a:r>
          </a:p>
        </p:txBody>
      </p:sp>
    </p:spTree>
    <p:extLst>
      <p:ext uri="{BB962C8B-B14F-4D97-AF65-F5344CB8AC3E}">
        <p14:creationId xmlns:p14="http://schemas.microsoft.com/office/powerpoint/2010/main" val="192725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0173" y="2743438"/>
            <a:ext cx="2673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3 сентября 1971 года США, СССР, Англия и Франция подписали соглашение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по Западному Берлину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76600" y="2743439"/>
            <a:ext cx="25558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Согласно его условиям, западные секторы Берлина не являлись частью ФРГ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и не находились под её управлением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7764" y="2743438"/>
            <a:ext cx="25574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Соглашение должно было урегулировать принципы транзитного сообщения между Западным Берлином и ФРГ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973389" y="2165892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89626" y="2165892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377032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1</a:t>
            </a:r>
          </a:p>
        </p:txBody>
      </p:sp>
      <p:sp>
        <p:nvSpPr>
          <p:cNvPr id="23" name="Овал 22"/>
          <p:cNvSpPr/>
          <p:nvPr/>
        </p:nvSpPr>
        <p:spPr>
          <a:xfrm>
            <a:off x="4301999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2</a:t>
            </a:r>
          </a:p>
        </p:txBody>
      </p:sp>
      <p:sp>
        <p:nvSpPr>
          <p:cNvPr id="24" name="Овал 23"/>
          <p:cNvSpPr/>
          <p:nvPr/>
        </p:nvSpPr>
        <p:spPr>
          <a:xfrm>
            <a:off x="7236493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2800" dirty="0">
                <a:solidFill>
                  <a:srgbClr val="A6A608"/>
                </a:solidFill>
                <a:latin typeface="Merriweather"/>
                <a:ea typeface="Theano Didot" panose="02060603060706020203" pitchFamily="18" charset="0"/>
              </a:rPr>
              <a:t>Внешняя политика СССР</a:t>
            </a:r>
          </a:p>
        </p:txBody>
      </p:sp>
    </p:spTree>
    <p:extLst>
      <p:ext uri="{BB962C8B-B14F-4D97-AF65-F5344CB8AC3E}">
        <p14:creationId xmlns:p14="http://schemas.microsoft.com/office/powerpoint/2010/main" val="24891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18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DB18A3-5C91-4822-A7A1-0C67036A4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58777" y="2110962"/>
            <a:ext cx="4033837" cy="911360"/>
            <a:chOff x="358776" y="1577920"/>
            <a:chExt cx="4033837" cy="91136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58776" y="1577920"/>
              <a:ext cx="4033837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/>
              <a:r>
                <a:rPr lang="ru-RU" sz="2800" dirty="0">
                  <a:solidFill>
                    <a:srgbClr val="FFDC5A"/>
                  </a:solidFill>
                  <a:latin typeface="Merriweather"/>
                </a:rPr>
                <a:t>Отношения с США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8776" y="2015304"/>
              <a:ext cx="4033837" cy="47397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>
                <a:lnSpc>
                  <a:spcPct val="110000"/>
                </a:lnSpc>
              </a:pPr>
              <a:r>
                <a:rPr lang="ru-RU" sz="1400" dirty="0">
                  <a:solidFill>
                    <a:prstClr val="white"/>
                  </a:solidFill>
                </a:rPr>
                <a:t>В мае 1972 года в Москву прилетел президент Соединённых Штатов Америки Ричард Никсон. 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1488" y="841443"/>
            <a:ext cx="4423146" cy="350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735702"/>
            <a:ext cx="5284381" cy="1009846"/>
          </a:xfrm>
          <a:prstGeom prst="rect">
            <a:avLst/>
          </a:prstGeom>
          <a:solidFill>
            <a:srgbClr val="A6A608">
              <a:alpha val="95000"/>
            </a:srgbClr>
          </a:solidFill>
        </p:spPr>
        <p:txBody>
          <a:bodyPr wrap="square" lIns="360000" tIns="180000" rIns="180000" bIns="180000" rtlCol="0">
            <a:spAutoFit/>
          </a:bodyPr>
          <a:lstStyle/>
          <a:p>
            <a:pPr defTabSz="685783"/>
            <a:r>
              <a:rPr lang="ru-RU" sz="1400" dirty="0">
                <a:solidFill>
                  <a:prstClr val="white"/>
                </a:solidFill>
              </a:rPr>
              <a:t>В ходе переговоров США и СССР подписали договоры об ограничении систем противоракетной обороны </a:t>
            </a:r>
          </a:p>
          <a:p>
            <a:pPr defTabSz="685783"/>
            <a:r>
              <a:rPr lang="ru-RU" sz="1400" dirty="0">
                <a:solidFill>
                  <a:prstClr val="white"/>
                </a:solidFill>
              </a:rPr>
              <a:t>и об ограничении стратегических вооружений.</a:t>
            </a:r>
          </a:p>
        </p:txBody>
      </p:sp>
    </p:spTree>
    <p:extLst>
      <p:ext uri="{BB962C8B-B14F-4D97-AF65-F5344CB8AC3E}">
        <p14:creationId xmlns:p14="http://schemas.microsoft.com/office/powerpoint/2010/main" val="118245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" y="0"/>
            <a:ext cx="3284536" cy="5143500"/>
          </a:xfrm>
          <a:prstGeom prst="rect">
            <a:avLst/>
          </a:prstGeom>
          <a:solidFill>
            <a:srgbClr val="A6A60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885" y="1499982"/>
            <a:ext cx="2692769" cy="2143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18 июня 1973 года состоялся первый официальный визит Леонида Ильича Брежнева </a:t>
            </a:r>
          </a:p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в США. </a:t>
            </a:r>
          </a:p>
        </p:txBody>
      </p:sp>
    </p:spTree>
    <p:extLst>
      <p:ext uri="{BB962C8B-B14F-4D97-AF65-F5344CB8AC3E}">
        <p14:creationId xmlns:p14="http://schemas.microsoft.com/office/powerpoint/2010/main" val="1611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512418"/>
            <a:ext cx="4412512" cy="1225290"/>
          </a:xfrm>
          <a:prstGeom prst="rect">
            <a:avLst/>
          </a:prstGeom>
          <a:solidFill>
            <a:srgbClr val="A6A608">
              <a:alpha val="95000"/>
            </a:srgbClr>
          </a:solidFill>
        </p:spPr>
        <p:txBody>
          <a:bodyPr wrap="square" lIns="360000" tIns="180000" rIns="180000" bIns="180000" rtlCol="0">
            <a:spAutoFit/>
          </a:bodyPr>
          <a:lstStyle/>
          <a:p>
            <a:pPr defTabSz="685783"/>
            <a:r>
              <a:rPr lang="ru-RU" sz="1400" dirty="0">
                <a:solidFill>
                  <a:prstClr val="white"/>
                </a:solidFill>
              </a:rPr>
              <a:t>Во время визита Брежнева в США были подписаны соглашения о предотвращении ядерной войны и о сотрудничестве в области мирного использования ядерной энергии.</a:t>
            </a:r>
          </a:p>
        </p:txBody>
      </p:sp>
    </p:spTree>
    <p:extLst>
      <p:ext uri="{BB962C8B-B14F-4D97-AF65-F5344CB8AC3E}">
        <p14:creationId xmlns:p14="http://schemas.microsoft.com/office/powerpoint/2010/main" val="190101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06D024-71FF-4EAD-BEDF-5BC7603D7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25847" y="1354877"/>
            <a:ext cx="4752609" cy="2437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1 августа 1975 года в Хельсинки </a:t>
            </a: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был подписан Заключительный акт Совещания по безопасности </a:t>
            </a: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и сотрудничеству в Европе. </a:t>
            </a:r>
          </a:p>
          <a:p>
            <a:pPr defTabSz="685749">
              <a:lnSpc>
                <a:spcPct val="110000"/>
              </a:lnSpc>
            </a:pPr>
            <a:endParaRPr lang="ru-RU" sz="1800" dirty="0">
              <a:solidFill>
                <a:prstClr val="white"/>
              </a:solidFill>
              <a:latin typeface="Merriweather"/>
            </a:endParaRP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В его принятии участвовали все европейские страны, кроме Албании, а также США и Канада.</a:t>
            </a:r>
          </a:p>
        </p:txBody>
      </p:sp>
      <p:pic>
        <p:nvPicPr>
          <p:cNvPr id="3074" name="Picture 2" descr="ÐÐ°ÑÑÐ¸Ð½ÐºÐ¸ Ð¿Ð¾ Ð·Ð°Ð¿ÑÐ¾ÑÑ ÐÐ°ÐºÐ»ÑÑÐ¸ÑÐµÐ»ÑÐ½ÑÐ¹ Ð°ÐºÑ Ð¡Ð¾Ð²ÐµÑÐ°Ð½Ð¸Ñ Ð¿Ð¾ Ð±ÐµÐ·Ð¾Ð¿Ð°ÑÐ½Ð¾ÑÑÐ¸ Ð¸ ÑÐ¾ÑÑÑÐ´Ð½Ð¸ÑÐµÑÑÐ²Ñ Ð² ÐÐ²ÑÐ¾Ð¿Ð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3404" y="883440"/>
            <a:ext cx="2870792" cy="335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17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7608C9-6ECF-49FE-9AC9-6777C5DFC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58777" y="395078"/>
            <a:ext cx="53610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32"/>
            <a:r>
              <a:rPr lang="ru-RU" sz="2800" dirty="0">
                <a:solidFill>
                  <a:srgbClr val="FFDC5A"/>
                </a:solidFill>
                <a:latin typeface="Merriweather"/>
                <a:ea typeface="Theano Didot" panose="02060603060706020203" pitchFamily="18" charset="0"/>
              </a:rPr>
              <a:t>Хельсинские соглашения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8774" y="1019504"/>
            <a:ext cx="5576452" cy="553998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Закрепление территориальных итогов Второй мировой войны.</a:t>
            </a:r>
          </a:p>
        </p:txBody>
      </p:sp>
      <p:sp>
        <p:nvSpPr>
          <p:cNvPr id="19" name="Овал 18"/>
          <p:cNvSpPr/>
          <p:nvPr/>
        </p:nvSpPr>
        <p:spPr>
          <a:xfrm>
            <a:off x="358775" y="1026503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1</a:t>
            </a:r>
          </a:p>
        </p:txBody>
      </p:sp>
      <p:sp>
        <p:nvSpPr>
          <p:cNvPr id="20" name="Овал 19"/>
          <p:cNvSpPr/>
          <p:nvPr/>
        </p:nvSpPr>
        <p:spPr>
          <a:xfrm>
            <a:off x="358775" y="1814818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2</a:t>
            </a:r>
          </a:p>
        </p:txBody>
      </p:sp>
      <p:sp>
        <p:nvSpPr>
          <p:cNvPr id="21" name="Овал 20"/>
          <p:cNvSpPr/>
          <p:nvPr/>
        </p:nvSpPr>
        <p:spPr>
          <a:xfrm>
            <a:off x="358775" y="2610469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8775" y="1814818"/>
            <a:ext cx="4933700" cy="553998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Согласование мер укрепления доверия в военной области.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8774" y="2741969"/>
            <a:ext cx="5063875" cy="276999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Мирное урегулирование споров.</a:t>
            </a:r>
          </a:p>
        </p:txBody>
      </p:sp>
      <p:sp>
        <p:nvSpPr>
          <p:cNvPr id="24" name="Овал 23"/>
          <p:cNvSpPr/>
          <p:nvPr/>
        </p:nvSpPr>
        <p:spPr>
          <a:xfrm>
            <a:off x="358775" y="3405783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8775" y="3388924"/>
            <a:ext cx="4933700" cy="553998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Согласование сфер сотрудничества </a:t>
            </a:r>
          </a:p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в области экономики.</a:t>
            </a:r>
          </a:p>
        </p:txBody>
      </p:sp>
      <p:sp>
        <p:nvSpPr>
          <p:cNvPr id="26" name="Овал 25"/>
          <p:cNvSpPr/>
          <p:nvPr/>
        </p:nvSpPr>
        <p:spPr>
          <a:xfrm>
            <a:off x="358775" y="4189224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98775" y="4198236"/>
            <a:ext cx="4933700" cy="553998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Согласование обязательств по правам человека.</a:t>
            </a:r>
          </a:p>
        </p:txBody>
      </p:sp>
      <p:pic>
        <p:nvPicPr>
          <p:cNvPr id="4098" name="Picture 2" descr="ÐÐ°ÑÑÐ¸Ð½ÐºÐ¸ Ð¿Ð¾ Ð·Ð°Ð¿ÑÐ¾ÑÑ ÐÐ°ÐºÐ»ÑÑÐ¸ÑÐµÐ»ÑÐ½ÑÐ¹ Ð°ÐºÑ Ð¡Ð¾Ð²ÐµÑÐ°Ð½Ð¸Ñ Ð¿Ð¾ Ð±ÐµÐ·Ð¾Ð¿Ð°ÑÐ½Ð¾ÑÑÐ¸ Ð¸ ÑÐ¾ÑÑÑÐ´Ð½Ð¸ÑÐµÑÑÐ²Ñ Ð² ÐÐ²ÑÐ¾Ð¿Ð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3847" y="1296503"/>
            <a:ext cx="2560306" cy="28575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24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984295" y="390558"/>
            <a:ext cx="1800000" cy="1800000"/>
          </a:xfrm>
          <a:prstGeom prst="ellipse">
            <a:avLst/>
          </a:prstGeom>
          <a:solidFill>
            <a:srgbClr val="FFDC5A">
              <a:alpha val="9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1200" dirty="0">
                <a:solidFill>
                  <a:prstClr val="black"/>
                </a:solidFill>
                <a:ea typeface="Theano Didot" panose="02060603060706020203" pitchFamily="18" charset="0"/>
              </a:rPr>
              <a:t>Группа «</a:t>
            </a:r>
            <a:r>
              <a:rPr lang="ru-RU" sz="1200" dirty="0" err="1">
                <a:solidFill>
                  <a:prstClr val="black"/>
                </a:solidFill>
                <a:ea typeface="Theano Didot" panose="02060603060706020203" pitchFamily="18" charset="0"/>
              </a:rPr>
              <a:t>Сябры</a:t>
            </a:r>
            <a:r>
              <a:rPr lang="ru-RU" sz="1200" dirty="0">
                <a:solidFill>
                  <a:prstClr val="black"/>
                </a:solidFill>
                <a:ea typeface="Theano Didot" panose="02060603060706020203" pitchFamily="18" charset="0"/>
              </a:rPr>
              <a:t>» после концерта </a:t>
            </a:r>
          </a:p>
          <a:p>
            <a:pPr algn="ctr" defTabSz="685783"/>
            <a:r>
              <a:rPr lang="ru-RU" sz="1200" dirty="0">
                <a:solidFill>
                  <a:prstClr val="black"/>
                </a:solidFill>
                <a:ea typeface="Theano Didot" panose="02060603060706020203" pitchFamily="18" charset="0"/>
              </a:rPr>
              <a:t>в Герате</a:t>
            </a:r>
          </a:p>
        </p:txBody>
      </p:sp>
    </p:spTree>
    <p:extLst>
      <p:ext uri="{BB962C8B-B14F-4D97-AF65-F5344CB8AC3E}">
        <p14:creationId xmlns:p14="http://schemas.microsoft.com/office/powerpoint/2010/main" val="24521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0173" y="2743438"/>
            <a:ext cx="2673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СССР относился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к Хельсинским соглашениям как к собственной победе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и пытался её закрепить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76600" y="2743439"/>
            <a:ext cx="25558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СССР интересовали только пункты о признании европейских границ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и принципе невмешательства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7764" y="2743438"/>
            <a:ext cx="25574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Для западных государств главным был пункт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о соблюдении прав человека в Восточной Европе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973389" y="2165892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89626" y="2165892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377032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1</a:t>
            </a:r>
          </a:p>
        </p:txBody>
      </p:sp>
      <p:sp>
        <p:nvSpPr>
          <p:cNvPr id="23" name="Овал 22"/>
          <p:cNvSpPr/>
          <p:nvPr/>
        </p:nvSpPr>
        <p:spPr>
          <a:xfrm>
            <a:off x="4301999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2</a:t>
            </a:r>
          </a:p>
        </p:txBody>
      </p:sp>
      <p:sp>
        <p:nvSpPr>
          <p:cNvPr id="24" name="Овал 23"/>
          <p:cNvSpPr/>
          <p:nvPr/>
        </p:nvSpPr>
        <p:spPr>
          <a:xfrm>
            <a:off x="7236493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2800" dirty="0">
                <a:solidFill>
                  <a:srgbClr val="A6A608"/>
                </a:solidFill>
                <a:latin typeface="Merriweather"/>
                <a:ea typeface="Theano Didot" panose="02060603060706020203" pitchFamily="18" charset="0"/>
              </a:rPr>
              <a:t>Хельсинские соглашения</a:t>
            </a:r>
          </a:p>
        </p:txBody>
      </p:sp>
    </p:spTree>
    <p:extLst>
      <p:ext uri="{BB962C8B-B14F-4D97-AF65-F5344CB8AC3E}">
        <p14:creationId xmlns:p14="http://schemas.microsoft.com/office/powerpoint/2010/main" val="410796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18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28996" y="1415923"/>
            <a:ext cx="2555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Разрядка оказалась недолгой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86500" y="1316594"/>
            <a:ext cx="2741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На Западе началась кампания в защиту прав человека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78337" y="2733998"/>
            <a:ext cx="2557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СССР приступил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к размещению ядерных ракет в ГДР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и Чехословакии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28996" y="2841719"/>
            <a:ext cx="2555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Это привело к изменению баланса сил </a:t>
            </a:r>
          </a:p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в Европе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440205" y="1677533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4440205" y="3211058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032316" y="2312804"/>
            <a:ext cx="0" cy="212603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2800" dirty="0">
                <a:solidFill>
                  <a:srgbClr val="A6A608"/>
                </a:solidFill>
                <a:latin typeface="Merriweather"/>
                <a:ea typeface="Theano Didot" panose="02060603060706020203" pitchFamily="18" charset="0"/>
              </a:rPr>
              <a:t>Период разрядки</a:t>
            </a:r>
          </a:p>
        </p:txBody>
      </p:sp>
    </p:spTree>
    <p:extLst>
      <p:ext uri="{BB962C8B-B14F-4D97-AF65-F5344CB8AC3E}">
        <p14:creationId xmlns:p14="http://schemas.microsoft.com/office/powerpoint/2010/main" val="394110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" y="0"/>
            <a:ext cx="3284536" cy="5143500"/>
          </a:xfrm>
          <a:prstGeom prst="rect">
            <a:avLst/>
          </a:prstGeom>
          <a:solidFill>
            <a:srgbClr val="A6A60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885" y="1328833"/>
            <a:ext cx="2692769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Период разрядки окончательно завершился </a:t>
            </a:r>
          </a:p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в декабре 1979 года после ввода советских войск </a:t>
            </a:r>
          </a:p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в Афганистан. </a:t>
            </a:r>
          </a:p>
        </p:txBody>
      </p:sp>
    </p:spTree>
    <p:extLst>
      <p:ext uri="{BB962C8B-B14F-4D97-AF65-F5344CB8AC3E}">
        <p14:creationId xmlns:p14="http://schemas.microsoft.com/office/powerpoint/2010/main" val="155042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DB18A3-5C91-4822-A7A1-0C67036A4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58777" y="2004632"/>
            <a:ext cx="4033837" cy="1176517"/>
            <a:chOff x="358776" y="1577920"/>
            <a:chExt cx="4033837" cy="117651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58776" y="1577920"/>
              <a:ext cx="4033837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/>
              <a:r>
                <a:rPr lang="ru-RU" sz="2800" dirty="0">
                  <a:solidFill>
                    <a:srgbClr val="FFDC5A"/>
                  </a:solidFill>
                  <a:latin typeface="Merriweather"/>
                </a:rPr>
                <a:t>СССР и США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8776" y="2057836"/>
              <a:ext cx="4033837" cy="6966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>
                <a:lnSpc>
                  <a:spcPct val="110000"/>
                </a:lnSpc>
              </a:pPr>
              <a:r>
                <a:rPr lang="ru-RU" sz="1400" dirty="0">
                  <a:solidFill>
                    <a:prstClr val="white"/>
                  </a:solidFill>
                </a:rPr>
                <a:t>Ещё с начала 1960-х годов США и СССР старались перенести военное противостояние в другие регионы. </a:t>
              </a:r>
            </a:p>
          </p:txBody>
        </p:sp>
      </p:grpSp>
      <p:pic>
        <p:nvPicPr>
          <p:cNvPr id="5122" name="Picture 2" descr="ÐÐ°ÑÑÐ¸Ð½ÐºÐ¸ Ð¿Ð¾ Ð·Ð°Ð¿ÑÐ¾ÑÑ ÑÑÑÑ Ð¸ ÑÑÐ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1390" y="841442"/>
            <a:ext cx="4392609" cy="350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86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10000" r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48353"/>
            <a:ext cx="3753293" cy="794403"/>
          </a:xfrm>
          <a:prstGeom prst="rect">
            <a:avLst/>
          </a:prstGeom>
          <a:solidFill>
            <a:srgbClr val="A6A608">
              <a:alpha val="95000"/>
            </a:srgbClr>
          </a:solidFill>
        </p:spPr>
        <p:txBody>
          <a:bodyPr wrap="square" lIns="360000" tIns="180000" rIns="180000" bIns="180000" rtlCol="0">
            <a:spAutoFit/>
          </a:bodyPr>
          <a:lstStyle/>
          <a:p>
            <a:pPr defTabSz="685783"/>
            <a:r>
              <a:rPr lang="ru-RU" sz="1400" dirty="0">
                <a:solidFill>
                  <a:prstClr val="white"/>
                </a:solidFill>
              </a:rPr>
              <a:t>СССР поддержал Демократическую Республику Вьетнам в борьбе с США.</a:t>
            </a:r>
          </a:p>
        </p:txBody>
      </p:sp>
    </p:spTree>
    <p:extLst>
      <p:ext uri="{BB962C8B-B14F-4D97-AF65-F5344CB8AC3E}">
        <p14:creationId xmlns:p14="http://schemas.microsoft.com/office/powerpoint/2010/main" val="113765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725065"/>
            <a:ext cx="3753293" cy="1009846"/>
          </a:xfrm>
          <a:prstGeom prst="rect">
            <a:avLst/>
          </a:prstGeom>
          <a:solidFill>
            <a:srgbClr val="A6A608">
              <a:alpha val="95000"/>
            </a:srgbClr>
          </a:solidFill>
        </p:spPr>
        <p:txBody>
          <a:bodyPr wrap="square" lIns="360000" tIns="180000" rIns="180000" bIns="180000" rtlCol="0">
            <a:spAutoFit/>
          </a:bodyPr>
          <a:lstStyle/>
          <a:p>
            <a:pPr defTabSz="685783"/>
            <a:r>
              <a:rPr lang="ru-RU" sz="1400" dirty="0">
                <a:solidFill>
                  <a:prstClr val="white"/>
                </a:solidFill>
              </a:rPr>
              <a:t>Во время Шестидневной войны СССР направил в Сирию и Египет военных специалистов.</a:t>
            </a:r>
          </a:p>
        </p:txBody>
      </p:sp>
    </p:spTree>
    <p:extLst>
      <p:ext uri="{BB962C8B-B14F-4D97-AF65-F5344CB8AC3E}">
        <p14:creationId xmlns:p14="http://schemas.microsoft.com/office/powerpoint/2010/main" val="389902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0173" y="2743438"/>
            <a:ext cx="2673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В 1970-е годы СССР поддержал борьбу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за независимость Анголы, Мозамбика и Гвинеи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76600" y="2743439"/>
            <a:ext cx="2555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Помощь Советского Союза укрепила их силы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и привела к освобождению от власти Португалии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7764" y="2743438"/>
            <a:ext cx="2557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Ангола и Мозамбик провозгласили курс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на строительство социализма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973389" y="2165892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89626" y="2165892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377032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1</a:t>
            </a:r>
          </a:p>
        </p:txBody>
      </p:sp>
      <p:sp>
        <p:nvSpPr>
          <p:cNvPr id="23" name="Овал 22"/>
          <p:cNvSpPr/>
          <p:nvPr/>
        </p:nvSpPr>
        <p:spPr>
          <a:xfrm>
            <a:off x="4301999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2</a:t>
            </a:r>
          </a:p>
        </p:txBody>
      </p:sp>
      <p:sp>
        <p:nvSpPr>
          <p:cNvPr id="24" name="Овал 23"/>
          <p:cNvSpPr/>
          <p:nvPr/>
        </p:nvSpPr>
        <p:spPr>
          <a:xfrm>
            <a:off x="7236493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2800" dirty="0">
                <a:solidFill>
                  <a:srgbClr val="A6A608"/>
                </a:solidFill>
                <a:latin typeface="Merriweather"/>
                <a:ea typeface="Theano Didot" panose="02060603060706020203" pitchFamily="18" charset="0"/>
              </a:rPr>
              <a:t>Внешняя политика СССР</a:t>
            </a:r>
          </a:p>
        </p:txBody>
      </p:sp>
    </p:spTree>
    <p:extLst>
      <p:ext uri="{BB962C8B-B14F-4D97-AF65-F5344CB8AC3E}">
        <p14:creationId xmlns:p14="http://schemas.microsoft.com/office/powerpoint/2010/main" val="333705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18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06D024-71FF-4EAD-BEDF-5BC7603D7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25847" y="1663224"/>
            <a:ext cx="4752609" cy="1828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В 1974 году в Эфиопии свергли монархию. </a:t>
            </a:r>
          </a:p>
          <a:p>
            <a:pPr defTabSz="685749">
              <a:lnSpc>
                <a:spcPct val="110000"/>
              </a:lnSpc>
            </a:pPr>
            <a:endParaRPr lang="ru-RU" sz="1800" dirty="0">
              <a:solidFill>
                <a:prstClr val="white"/>
              </a:solidFill>
              <a:latin typeface="Merriweather"/>
            </a:endParaRP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После отстранения от власти императора началась гражданская война.</a:t>
            </a:r>
          </a:p>
        </p:txBody>
      </p:sp>
      <p:pic>
        <p:nvPicPr>
          <p:cNvPr id="6146" name="Picture 2" descr="T-55s civil wa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3402" y="861236"/>
            <a:ext cx="2870794" cy="337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36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8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984295" y="390558"/>
            <a:ext cx="1800000" cy="1800000"/>
          </a:xfrm>
          <a:prstGeom prst="ellipse">
            <a:avLst/>
          </a:prstGeom>
          <a:solidFill>
            <a:srgbClr val="FFDC5A">
              <a:alpha val="9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1200" dirty="0" err="1">
                <a:solidFill>
                  <a:prstClr val="black"/>
                </a:solidFill>
                <a:ea typeface="Theano Didot" panose="02060603060706020203" pitchFamily="18" charset="0"/>
              </a:rPr>
              <a:t>Менгисту</a:t>
            </a:r>
            <a:r>
              <a:rPr lang="ru-RU" sz="1200" dirty="0">
                <a:solidFill>
                  <a:prstClr val="black"/>
                </a:solidFill>
                <a:ea typeface="Theano Didot" panose="02060603060706020203" pitchFamily="18" charset="0"/>
              </a:rPr>
              <a:t> Хайле Мариам</a:t>
            </a:r>
          </a:p>
        </p:txBody>
      </p:sp>
    </p:spTree>
    <p:extLst>
      <p:ext uri="{BB962C8B-B14F-4D97-AF65-F5344CB8AC3E}">
        <p14:creationId xmlns:p14="http://schemas.microsoft.com/office/powerpoint/2010/main" val="358250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0173" y="2743438"/>
            <a:ext cx="2673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На протяжении нескольких лет Советский Союз поддерживал повстанцев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в Никарагуа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76600" y="2743439"/>
            <a:ext cx="2555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В 1979 году удалось свергнуть режим </a:t>
            </a:r>
            <a:r>
              <a:rPr lang="ru-RU" sz="1400" dirty="0" err="1">
                <a:solidFill>
                  <a:prstClr val="black"/>
                </a:solidFill>
              </a:rPr>
              <a:t>Анастасио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Сомосы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27764" y="2743438"/>
            <a:ext cx="25574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К власти в Никарагуа пришёл Хосе Даниель </a:t>
            </a:r>
            <a:r>
              <a:rPr lang="ru-RU" sz="1400" dirty="0" err="1">
                <a:solidFill>
                  <a:prstClr val="black"/>
                </a:solidFill>
              </a:rPr>
              <a:t>Ортега</a:t>
            </a:r>
            <a:r>
              <a:rPr lang="ru-RU" sz="1400" dirty="0">
                <a:solidFill>
                  <a:prstClr val="black"/>
                </a:solidFill>
              </a:rPr>
              <a:t>, противник США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и сторонник социалистического режима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973389" y="2165892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89626" y="2165892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377032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1</a:t>
            </a:r>
          </a:p>
        </p:txBody>
      </p:sp>
      <p:sp>
        <p:nvSpPr>
          <p:cNvPr id="23" name="Овал 22"/>
          <p:cNvSpPr/>
          <p:nvPr/>
        </p:nvSpPr>
        <p:spPr>
          <a:xfrm>
            <a:off x="4301999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2</a:t>
            </a:r>
          </a:p>
        </p:txBody>
      </p:sp>
      <p:sp>
        <p:nvSpPr>
          <p:cNvPr id="24" name="Овал 23"/>
          <p:cNvSpPr/>
          <p:nvPr/>
        </p:nvSpPr>
        <p:spPr>
          <a:xfrm>
            <a:off x="7236493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2800" dirty="0">
                <a:solidFill>
                  <a:srgbClr val="A6A608"/>
                </a:solidFill>
                <a:latin typeface="Merriweather"/>
                <a:ea typeface="Theano Didot" panose="02060603060706020203" pitchFamily="18" charset="0"/>
              </a:rPr>
              <a:t>Внешняя политика СССР</a:t>
            </a:r>
          </a:p>
        </p:txBody>
      </p:sp>
    </p:spTree>
    <p:extLst>
      <p:ext uri="{BB962C8B-B14F-4D97-AF65-F5344CB8AC3E}">
        <p14:creationId xmlns:p14="http://schemas.microsoft.com/office/powerpoint/2010/main" val="398814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18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984295" y="390558"/>
            <a:ext cx="1800000" cy="1800000"/>
          </a:xfrm>
          <a:prstGeom prst="ellipse">
            <a:avLst/>
          </a:prstGeom>
          <a:solidFill>
            <a:srgbClr val="FFDC5A">
              <a:alpha val="9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1200" dirty="0">
                <a:solidFill>
                  <a:prstClr val="black"/>
                </a:solidFill>
                <a:ea typeface="Theano Didot" panose="02060603060706020203" pitchFamily="18" charset="0"/>
              </a:rPr>
              <a:t>Иосиф Кобзон </a:t>
            </a:r>
          </a:p>
          <a:p>
            <a:pPr algn="ctr" defTabSz="685783"/>
            <a:r>
              <a:rPr lang="ru-RU" sz="1200" dirty="0">
                <a:solidFill>
                  <a:prstClr val="black"/>
                </a:solidFill>
                <a:ea typeface="Theano Didot" panose="02060603060706020203" pitchFamily="18" charset="0"/>
              </a:rPr>
              <a:t>на концерте </a:t>
            </a:r>
          </a:p>
          <a:p>
            <a:pPr algn="ctr" defTabSz="685783"/>
            <a:r>
              <a:rPr lang="ru-RU" sz="1200" dirty="0">
                <a:solidFill>
                  <a:prstClr val="black"/>
                </a:solidFill>
                <a:ea typeface="Theano Didot" panose="02060603060706020203" pitchFamily="18" charset="0"/>
              </a:rPr>
              <a:t>в Кабуле</a:t>
            </a:r>
          </a:p>
        </p:txBody>
      </p:sp>
    </p:spTree>
    <p:extLst>
      <p:ext uri="{BB962C8B-B14F-4D97-AF65-F5344CB8AC3E}">
        <p14:creationId xmlns:p14="http://schemas.microsoft.com/office/powerpoint/2010/main" val="172819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" y="0"/>
            <a:ext cx="3284536" cy="5143500"/>
          </a:xfrm>
          <a:prstGeom prst="rect">
            <a:avLst/>
          </a:prstGeom>
          <a:solidFill>
            <a:srgbClr val="A6A60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9585" y="794340"/>
            <a:ext cx="276537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Государства, </a:t>
            </a:r>
          </a:p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где разгорались конфликты, превращались </a:t>
            </a:r>
          </a:p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в полигоны </a:t>
            </a:r>
          </a:p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для проверки вооружения </a:t>
            </a:r>
          </a:p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и качества разработок военного командования. </a:t>
            </a:r>
          </a:p>
        </p:txBody>
      </p:sp>
    </p:spTree>
    <p:extLst>
      <p:ext uri="{BB962C8B-B14F-4D97-AF65-F5344CB8AC3E}">
        <p14:creationId xmlns:p14="http://schemas.microsoft.com/office/powerpoint/2010/main" val="346586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7707"/>
            <a:ext cx="4742121" cy="794403"/>
          </a:xfrm>
          <a:prstGeom prst="rect">
            <a:avLst/>
          </a:prstGeom>
          <a:solidFill>
            <a:srgbClr val="A6A608">
              <a:alpha val="95000"/>
            </a:srgbClr>
          </a:solidFill>
        </p:spPr>
        <p:txBody>
          <a:bodyPr wrap="square" lIns="360000" tIns="180000" rIns="180000" bIns="180000" rtlCol="0">
            <a:spAutoFit/>
          </a:bodyPr>
          <a:lstStyle/>
          <a:p>
            <a:pPr defTabSz="685783"/>
            <a:r>
              <a:rPr lang="ru-RU" sz="1400" dirty="0">
                <a:solidFill>
                  <a:prstClr val="white"/>
                </a:solidFill>
              </a:rPr>
              <a:t>Самым крупным событием во внешней политике СССР стало участие в Афганской войне.</a:t>
            </a:r>
          </a:p>
        </p:txBody>
      </p:sp>
    </p:spTree>
    <p:extLst>
      <p:ext uri="{BB962C8B-B14F-4D97-AF65-F5344CB8AC3E}">
        <p14:creationId xmlns:p14="http://schemas.microsoft.com/office/powerpoint/2010/main" val="6763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04021" y="1200478"/>
            <a:ext cx="2538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После прихода к власти нового правительства в Афганистане начались вооружённые мятежи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94063" y="1092755"/>
            <a:ext cx="25558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Справиться с создавшейся ситуацией афганское руководство не смогло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и обратилось за помощью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к Москве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2833" y="1200478"/>
            <a:ext cx="2557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Вопрос о помощи Афганистану был рассмотрен в Кремле </a:t>
            </a:r>
          </a:p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19 марта 1979 года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22831" y="2734004"/>
            <a:ext cx="2557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Брежнев и другие члены Политбюро выступили против вооружённого вмешательства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5768" y="2734004"/>
            <a:ext cx="2557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 25 декабря 1979 года Ограниченный контингент советских войск вступил на территорию Афганистана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05093" y="2841725"/>
            <a:ext cx="2555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Со временем ситуация </a:t>
            </a:r>
          </a:p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у границ СССР ухудшилась, и мнение изменилось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973389" y="1677533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89626" y="1677533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5889626" y="3211058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2963864" y="3211058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506492" y="2329542"/>
            <a:ext cx="0" cy="212603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2800" dirty="0">
                <a:solidFill>
                  <a:srgbClr val="A6A608"/>
                </a:solidFill>
                <a:latin typeface="Merriweather"/>
                <a:ea typeface="Theano Didot" panose="02060603060706020203" pitchFamily="18" charset="0"/>
              </a:rPr>
              <a:t>Афганская война</a:t>
            </a:r>
          </a:p>
        </p:txBody>
      </p:sp>
    </p:spTree>
    <p:extLst>
      <p:ext uri="{BB962C8B-B14F-4D97-AF65-F5344CB8AC3E}">
        <p14:creationId xmlns:p14="http://schemas.microsoft.com/office/powerpoint/2010/main" val="67483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1" grpId="0"/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DB18A3-5C91-4822-A7A1-0C67036A4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58777" y="2142857"/>
            <a:ext cx="4033837" cy="939529"/>
            <a:chOff x="358776" y="1577920"/>
            <a:chExt cx="4033837" cy="93952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58776" y="1577920"/>
              <a:ext cx="4033837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/>
              <a:r>
                <a:rPr lang="ru-RU" sz="2800" dirty="0">
                  <a:solidFill>
                    <a:srgbClr val="FFDC5A"/>
                  </a:solidFill>
                  <a:latin typeface="Merriweather"/>
                </a:rPr>
                <a:t>Афганская война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8776" y="2057836"/>
              <a:ext cx="4033837" cy="45961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>
                <a:lnSpc>
                  <a:spcPct val="110000"/>
                </a:lnSpc>
              </a:pPr>
              <a:r>
                <a:rPr lang="ru-RU" sz="1400" dirty="0">
                  <a:solidFill>
                    <a:prstClr val="white"/>
                  </a:solidFill>
                </a:rPr>
                <a:t>НАТО поддерживало вооружённые формирования афганских моджахедов. </a:t>
              </a:r>
            </a:p>
          </p:txBody>
        </p:sp>
      </p:grpSp>
      <p:pic>
        <p:nvPicPr>
          <p:cNvPr id="1026" name="Picture 2" descr="ÐÐ°ÑÑÐ¸Ð½ÐºÐ¸ Ð¿Ð¾ Ð·Ð°Ð¿ÑÐ¾ÑÑ Ð°ÑÐ³Ð°Ð½ÑÐºÐ°Ñ Ð²Ð¾Ð¹Ð½Ð° Ð¼Ð¾Ð´Ð¶Ð°ÑÐµÐ´Ñ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7369" y="841441"/>
            <a:ext cx="4406631" cy="350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25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" y="0"/>
            <a:ext cx="3284536" cy="5143500"/>
          </a:xfrm>
          <a:prstGeom prst="rect">
            <a:avLst/>
          </a:prstGeom>
          <a:solidFill>
            <a:srgbClr val="A6A60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9585" y="1153733"/>
            <a:ext cx="2765370" cy="2836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Ввод советских войск в Афганистан осудили некоторые социалистические страны: Китай, Югославия, Румыния </a:t>
            </a:r>
          </a:p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и Северная Корея. </a:t>
            </a:r>
          </a:p>
        </p:txBody>
      </p:sp>
    </p:spTree>
    <p:extLst>
      <p:ext uri="{BB962C8B-B14F-4D97-AF65-F5344CB8AC3E}">
        <p14:creationId xmlns:p14="http://schemas.microsoft.com/office/powerpoint/2010/main" val="345289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37727"/>
            <a:ext cx="3636335" cy="794403"/>
          </a:xfrm>
          <a:prstGeom prst="rect">
            <a:avLst/>
          </a:prstGeom>
          <a:solidFill>
            <a:srgbClr val="A6A608">
              <a:alpha val="95000"/>
            </a:srgbClr>
          </a:solidFill>
        </p:spPr>
        <p:txBody>
          <a:bodyPr wrap="square" lIns="360000" tIns="180000" rIns="180000" bIns="180000" rtlCol="0">
            <a:spAutoFit/>
          </a:bodyPr>
          <a:lstStyle/>
          <a:p>
            <a:pPr defTabSz="685783"/>
            <a:r>
              <a:rPr lang="ru-RU" sz="1400" dirty="0">
                <a:solidFill>
                  <a:prstClr val="white"/>
                </a:solidFill>
              </a:rPr>
              <a:t>Точные данные о погибших в войне афганцах неизвестны.</a:t>
            </a:r>
          </a:p>
        </p:txBody>
      </p:sp>
    </p:spTree>
    <p:extLst>
      <p:ext uri="{BB962C8B-B14F-4D97-AF65-F5344CB8AC3E}">
        <p14:creationId xmlns:p14="http://schemas.microsoft.com/office/powerpoint/2010/main" val="241157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DB18A3-5C91-4822-A7A1-0C67036A4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58777" y="1770714"/>
            <a:ext cx="4033837" cy="1664856"/>
            <a:chOff x="358776" y="1577920"/>
            <a:chExt cx="4033837" cy="166485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58776" y="1577920"/>
              <a:ext cx="4033837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/>
              <a:r>
                <a:rPr lang="ru-RU" sz="2800" dirty="0">
                  <a:solidFill>
                    <a:srgbClr val="FFDC5A"/>
                  </a:solidFill>
                  <a:latin typeface="Merriweather"/>
                </a:rPr>
                <a:t>Афганская война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8776" y="2057836"/>
              <a:ext cx="4033837" cy="118494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>
                <a:lnSpc>
                  <a:spcPct val="110000"/>
                </a:lnSpc>
              </a:pPr>
              <a:r>
                <a:rPr lang="ru-RU" sz="1400" dirty="0">
                  <a:solidFill>
                    <a:prstClr val="white"/>
                  </a:solidFill>
                </a:rPr>
                <a:t>После ухода советских войск из Афганистана существенно осложнилась обстановка </a:t>
              </a:r>
            </a:p>
            <a:p>
              <a:pPr defTabSz="685749">
                <a:lnSpc>
                  <a:spcPct val="110000"/>
                </a:lnSpc>
              </a:pPr>
              <a:r>
                <a:rPr lang="ru-RU" sz="1400" dirty="0">
                  <a:solidFill>
                    <a:prstClr val="white"/>
                  </a:solidFill>
                </a:rPr>
                <a:t>на советско-афганской границе: имели место обстрелы территории СССР, попытки проникновения на территорию СССР. </a:t>
              </a:r>
            </a:p>
          </p:txBody>
        </p:sp>
      </p:grpSp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1388" y="841440"/>
            <a:ext cx="4392612" cy="350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46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06D024-71FF-4EAD-BEDF-5BC7603D7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25847" y="1663224"/>
            <a:ext cx="4752609" cy="1828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Афганская война потребовала больших материальных затрат. </a:t>
            </a:r>
          </a:p>
          <a:p>
            <a:pPr defTabSz="685749">
              <a:lnSpc>
                <a:spcPct val="110000"/>
              </a:lnSpc>
            </a:pPr>
            <a:endParaRPr lang="ru-RU" sz="1800" dirty="0">
              <a:solidFill>
                <a:prstClr val="white"/>
              </a:solidFill>
              <a:latin typeface="Merriweather"/>
            </a:endParaRP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События этой войны были использованы Западом для ряда нападок на Советский Союз.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400" y="861236"/>
            <a:ext cx="2870796" cy="337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2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grayscl/>
          </a:blip>
          <a:srcRect/>
          <a:stretch>
            <a:fillRect t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" y="0"/>
            <a:ext cx="3284536" cy="5143500"/>
          </a:xfrm>
          <a:prstGeom prst="rect">
            <a:avLst/>
          </a:prstGeom>
          <a:solidFill>
            <a:srgbClr val="A6A60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9585" y="1685365"/>
            <a:ext cx="2765370" cy="179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Начался новый этап гонки вооружений, который ускорил нарастание кризиса в СССР. </a:t>
            </a:r>
          </a:p>
        </p:txBody>
      </p:sp>
    </p:spTree>
    <p:extLst>
      <p:ext uri="{BB962C8B-B14F-4D97-AF65-F5344CB8AC3E}">
        <p14:creationId xmlns:p14="http://schemas.microsoft.com/office/powerpoint/2010/main" val="119270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27000" r="-3000" b="-10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37727"/>
            <a:ext cx="2913321" cy="794403"/>
          </a:xfrm>
          <a:prstGeom prst="rect">
            <a:avLst/>
          </a:prstGeom>
          <a:solidFill>
            <a:srgbClr val="A6A608">
              <a:alpha val="95000"/>
            </a:srgbClr>
          </a:solidFill>
        </p:spPr>
        <p:txBody>
          <a:bodyPr wrap="square" lIns="360000" tIns="180000" rIns="180000" bIns="180000" rtlCol="0">
            <a:spAutoFit/>
          </a:bodyPr>
          <a:lstStyle/>
          <a:p>
            <a:pPr defTabSz="685783"/>
            <a:r>
              <a:rPr lang="ru-RU" sz="1400" dirty="0">
                <a:solidFill>
                  <a:prstClr val="white"/>
                </a:solidFill>
              </a:rPr>
              <a:t>В 1967 году в Чехословакии сменилось руководство.</a:t>
            </a:r>
          </a:p>
        </p:txBody>
      </p:sp>
      <p:sp>
        <p:nvSpPr>
          <p:cNvPr id="5" name="Овал 4"/>
          <p:cNvSpPr/>
          <p:nvPr/>
        </p:nvSpPr>
        <p:spPr>
          <a:xfrm>
            <a:off x="6984295" y="390558"/>
            <a:ext cx="1800000" cy="1800000"/>
          </a:xfrm>
          <a:prstGeom prst="ellipse">
            <a:avLst/>
          </a:prstGeom>
          <a:solidFill>
            <a:srgbClr val="FFDC5A">
              <a:alpha val="9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1200" dirty="0">
                <a:solidFill>
                  <a:prstClr val="black"/>
                </a:solidFill>
                <a:ea typeface="Theano Didot" panose="02060603060706020203" pitchFamily="18" charset="0"/>
              </a:rPr>
              <a:t>Александр </a:t>
            </a:r>
            <a:r>
              <a:rPr lang="ru-RU" sz="1200" dirty="0" err="1">
                <a:solidFill>
                  <a:prstClr val="black"/>
                </a:solidFill>
                <a:ea typeface="Theano Didot" panose="02060603060706020203" pitchFamily="18" charset="0"/>
              </a:rPr>
              <a:t>Дубчек</a:t>
            </a:r>
            <a:endParaRPr lang="ru-RU" sz="1200" dirty="0">
              <a:solidFill>
                <a:prstClr val="black"/>
              </a:solidFill>
              <a:ea typeface="Theano Didot" panose="020606030607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03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DB18A3-5C91-4822-A7A1-0C67036A4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58777" y="1773434"/>
            <a:ext cx="4033837" cy="1594916"/>
            <a:chOff x="358776" y="1577920"/>
            <a:chExt cx="4033837" cy="159491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58776" y="1577920"/>
              <a:ext cx="4033837" cy="8617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/>
              <a:r>
                <a:rPr lang="ru-RU" sz="2800" dirty="0">
                  <a:solidFill>
                    <a:srgbClr val="FFDC5A"/>
                  </a:solidFill>
                  <a:latin typeface="Merriweather"/>
                </a:rPr>
                <a:t>Артисты </a:t>
              </a:r>
            </a:p>
            <a:p>
              <a:pPr defTabSz="685749"/>
              <a:r>
                <a:rPr lang="ru-RU" sz="2800" dirty="0">
                  <a:solidFill>
                    <a:srgbClr val="FFDC5A"/>
                  </a:solidFill>
                  <a:latin typeface="Merriweather"/>
                </a:rPr>
                <a:t>на Афганской войне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8776" y="2461872"/>
              <a:ext cx="4033837" cy="7109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>
                <a:lnSpc>
                  <a:spcPct val="110000"/>
                </a:lnSpc>
              </a:pPr>
              <a:r>
                <a:rPr lang="ru-RU" sz="1400" dirty="0">
                  <a:solidFill>
                    <a:prstClr val="white"/>
                  </a:solidFill>
                </a:rPr>
                <a:t>В общей сложности шесть с половиной месяцев в Афганистане провёл </a:t>
              </a:r>
            </a:p>
            <a:p>
              <a:pPr defTabSz="685749">
                <a:lnSpc>
                  <a:spcPct val="110000"/>
                </a:lnSpc>
              </a:pPr>
              <a:r>
                <a:rPr lang="ru-RU" sz="1400" dirty="0">
                  <a:solidFill>
                    <a:prstClr val="white"/>
                  </a:solidFill>
                </a:rPr>
                <a:t>Александр Розенбаум. 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7914" y="842339"/>
            <a:ext cx="4426087" cy="351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4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DB18A3-5C91-4822-A7A1-0C67036A4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58777" y="1877041"/>
            <a:ext cx="4033837" cy="1413505"/>
            <a:chOff x="358776" y="1577920"/>
            <a:chExt cx="4033837" cy="141350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58776" y="1577920"/>
              <a:ext cx="4033837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/>
              <a:r>
                <a:rPr lang="ru-RU" sz="2800" dirty="0">
                  <a:solidFill>
                    <a:srgbClr val="FFDC5A"/>
                  </a:solidFill>
                  <a:latin typeface="Merriweather"/>
                </a:rPr>
                <a:t>«Пражская весна»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8776" y="2057836"/>
              <a:ext cx="4033837" cy="93358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>
                <a:lnSpc>
                  <a:spcPct val="110000"/>
                </a:lnSpc>
              </a:pPr>
              <a:r>
                <a:rPr lang="ru-RU" sz="1400" dirty="0">
                  <a:solidFill>
                    <a:prstClr val="white"/>
                  </a:solidFill>
                </a:rPr>
                <a:t>В январе 1968 года в Чехословакии началось проведение реформ, направленных </a:t>
              </a:r>
            </a:p>
            <a:p>
              <a:pPr defTabSz="685749">
                <a:lnSpc>
                  <a:spcPct val="110000"/>
                </a:lnSpc>
              </a:pPr>
              <a:r>
                <a:rPr lang="ru-RU" sz="1400" dirty="0">
                  <a:solidFill>
                    <a:prstClr val="white"/>
                  </a:solidFill>
                </a:rPr>
                <a:t>на расширение прав и свобод граждан </a:t>
              </a:r>
            </a:p>
            <a:p>
              <a:pPr defTabSz="685749">
                <a:lnSpc>
                  <a:spcPct val="110000"/>
                </a:lnSpc>
              </a:pPr>
              <a:r>
                <a:rPr lang="ru-RU" sz="1400" dirty="0">
                  <a:solidFill>
                    <a:prstClr val="white"/>
                  </a:solidFill>
                </a:rPr>
                <a:t>и децентрализацию власти в стране. 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1389" y="841439"/>
            <a:ext cx="4392612" cy="350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6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28996" y="1316594"/>
            <a:ext cx="2555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В мае 1968 года Брежнев остро раскритиковал положение в ЧССР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86499" y="1208872"/>
            <a:ext cx="274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В ночь на 21 августа </a:t>
            </a:r>
          </a:p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1968 года в Чехословакию вошли войска СССР, Польши, Венгрии, ГДР и Болгарии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78337" y="2733998"/>
            <a:ext cx="2557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Операция «Дунай» преследовала цель прекратить происходивший в ЧССР процесс реформ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28996" y="2733997"/>
            <a:ext cx="2555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СССР опасался, </a:t>
            </a:r>
          </a:p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что Чехословакия выйдет из Организации Варшавского договора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440205" y="1677533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4440205" y="3211058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032316" y="2312804"/>
            <a:ext cx="0" cy="212603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2800" dirty="0">
                <a:solidFill>
                  <a:srgbClr val="A6A608"/>
                </a:solidFill>
                <a:latin typeface="Merriweather"/>
                <a:ea typeface="Theano Didot" panose="02060603060706020203" pitchFamily="18" charset="0"/>
              </a:rPr>
              <a:t>«Пражская весна»</a:t>
            </a:r>
          </a:p>
        </p:txBody>
      </p:sp>
    </p:spTree>
    <p:extLst>
      <p:ext uri="{BB962C8B-B14F-4D97-AF65-F5344CB8AC3E}">
        <p14:creationId xmlns:p14="http://schemas.microsoft.com/office/powerpoint/2010/main" val="30482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0173" y="2743438"/>
            <a:ext cx="26737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23–26 августа 1968 года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в Москве состоялись переговоры между советским и чехословацким руководством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76600" y="2743439"/>
            <a:ext cx="2555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Было принято решение, что советские войска покинут территорию Чехословакии только после свёртывания процесса демократических реформ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7764" y="2743438"/>
            <a:ext cx="25574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17 октября 1968 года начался поэтапный вывод союзных войск с территории Чехословакии, который завершился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к середине ноября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973389" y="2165892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89626" y="2165892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377032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1</a:t>
            </a:r>
          </a:p>
        </p:txBody>
      </p:sp>
      <p:sp>
        <p:nvSpPr>
          <p:cNvPr id="23" name="Овал 22"/>
          <p:cNvSpPr/>
          <p:nvPr/>
        </p:nvSpPr>
        <p:spPr>
          <a:xfrm>
            <a:off x="4301999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2</a:t>
            </a:r>
          </a:p>
        </p:txBody>
      </p:sp>
      <p:sp>
        <p:nvSpPr>
          <p:cNvPr id="24" name="Овал 23"/>
          <p:cNvSpPr/>
          <p:nvPr/>
        </p:nvSpPr>
        <p:spPr>
          <a:xfrm>
            <a:off x="7236493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2800" dirty="0">
                <a:solidFill>
                  <a:srgbClr val="A6A608"/>
                </a:solidFill>
                <a:latin typeface="Merriweather"/>
                <a:ea typeface="Theano Didot" panose="02060603060706020203" pitchFamily="18" charset="0"/>
              </a:rPr>
              <a:t>«Пражская весна»</a:t>
            </a:r>
          </a:p>
        </p:txBody>
      </p:sp>
    </p:spTree>
    <p:extLst>
      <p:ext uri="{BB962C8B-B14F-4D97-AF65-F5344CB8AC3E}">
        <p14:creationId xmlns:p14="http://schemas.microsoft.com/office/powerpoint/2010/main" val="247452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18" grpId="0" animBg="1"/>
      <p:bldP spid="23" grpId="0" animBg="1"/>
      <p:bldP spid="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64924" y="2241712"/>
            <a:ext cx="2558115" cy="1117277"/>
          </a:xfrm>
          <a:prstGeom prst="roundRect">
            <a:avLst/>
          </a:prstGeom>
          <a:noFill/>
          <a:ln w="15875">
            <a:solidFill>
              <a:srgbClr val="A6A608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/>
            <a:endParaRPr lang="ru-RU" sz="1400" b="1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1814" y="2012215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no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1814" y="2947936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no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6" name="Скругленная соединительная линия 25"/>
          <p:cNvCxnSpPr>
            <a:stCxn id="29" idx="3"/>
            <a:endCxn id="19" idx="1"/>
          </p:cNvCxnSpPr>
          <p:nvPr/>
        </p:nvCxnSpPr>
        <p:spPr>
          <a:xfrm flipV="1">
            <a:off x="3923039" y="2332491"/>
            <a:ext cx="358775" cy="467860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>
            <a:stCxn id="29" idx="3"/>
            <a:endCxn id="21" idx="1"/>
          </p:cNvCxnSpPr>
          <p:nvPr/>
        </p:nvCxnSpPr>
        <p:spPr>
          <a:xfrm>
            <a:off x="3923039" y="2800351"/>
            <a:ext cx="358775" cy="467861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40220" y="2215574"/>
            <a:ext cx="26075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Руководство СССР пересмотрело принципы,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на которых строилось сотрудничество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с союзными государствами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51816" y="1963158"/>
            <a:ext cx="3357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Усилилась экономическая и военная интеграция восточноевропейских стран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56013" y="3006601"/>
            <a:ext cx="334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В рамках СЭВ был заключён ряд соглашений и договоров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2800" dirty="0">
                <a:solidFill>
                  <a:srgbClr val="A6A608"/>
                </a:solidFill>
                <a:latin typeface="Merriweather"/>
                <a:ea typeface="Theano Didot" panose="02060603060706020203" pitchFamily="18" charset="0"/>
              </a:rPr>
              <a:t>Внешняя политика СССР</a:t>
            </a:r>
          </a:p>
        </p:txBody>
      </p:sp>
    </p:spTree>
    <p:extLst>
      <p:ext uri="{BB962C8B-B14F-4D97-AF65-F5344CB8AC3E}">
        <p14:creationId xmlns:p14="http://schemas.microsoft.com/office/powerpoint/2010/main" val="41240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 animBg="1"/>
      <p:bldP spid="21" grpId="0" animBg="1"/>
      <p:bldP spid="13" grpId="0"/>
      <p:bldP spid="14" grpId="0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06D024-71FF-4EAD-BEDF-5BC7603D7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25847" y="1663224"/>
            <a:ext cx="4752609" cy="1828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Отношения с союзниками СССР временно стабилизировались. </a:t>
            </a:r>
          </a:p>
          <a:p>
            <a:pPr defTabSz="685749">
              <a:lnSpc>
                <a:spcPct val="110000"/>
              </a:lnSpc>
            </a:pPr>
            <a:endParaRPr lang="ru-RU" sz="1800" dirty="0">
              <a:solidFill>
                <a:prstClr val="white"/>
              </a:solidFill>
              <a:latin typeface="Merriweather"/>
            </a:endParaRP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Однако позже Москва снова начала терять контроль над союзниками </a:t>
            </a: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в Восточной Европе.</a:t>
            </a:r>
          </a:p>
        </p:txBody>
      </p:sp>
      <p:pic>
        <p:nvPicPr>
          <p:cNvPr id="10244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3398" y="861236"/>
            <a:ext cx="2870798" cy="337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4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28996" y="1316594"/>
            <a:ext cx="2555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В 1980 году в Польше начались массовые выступления рабочих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86499" y="1316594"/>
            <a:ext cx="2741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Они привели к созданию независимого профсоюза «Солидарность»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78336" y="2841718"/>
            <a:ext cx="2557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«Солидарность»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призывала к открытой конфронтации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28996" y="2733997"/>
            <a:ext cx="2555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В декабре 1981 года Польское правительство было вынуждено ввести военное положение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440205" y="1677533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4440205" y="3211058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032316" y="2312804"/>
            <a:ext cx="0" cy="212603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2800" dirty="0">
                <a:solidFill>
                  <a:srgbClr val="A6A608"/>
                </a:solidFill>
                <a:latin typeface="Merriweather"/>
                <a:ea typeface="Theano Didot" panose="02060603060706020203" pitchFamily="18" charset="0"/>
              </a:rPr>
              <a:t>События в Польше</a:t>
            </a:r>
          </a:p>
        </p:txBody>
      </p:sp>
    </p:spTree>
    <p:extLst>
      <p:ext uri="{BB962C8B-B14F-4D97-AF65-F5344CB8AC3E}">
        <p14:creationId xmlns:p14="http://schemas.microsoft.com/office/powerpoint/2010/main" val="32094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" y="0"/>
            <a:ext cx="3284536" cy="5143500"/>
          </a:xfrm>
          <a:prstGeom prst="rect">
            <a:avLst/>
          </a:prstGeom>
          <a:solidFill>
            <a:srgbClr val="A6A60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9585" y="1685365"/>
            <a:ext cx="2765370" cy="179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Всё больше отдалялись от СССР Китай, Албания, Румыния, Югославия и КНДР. </a:t>
            </a:r>
          </a:p>
        </p:txBody>
      </p:sp>
    </p:spTree>
    <p:extLst>
      <p:ext uri="{BB962C8B-B14F-4D97-AF65-F5344CB8AC3E}">
        <p14:creationId xmlns:p14="http://schemas.microsoft.com/office/powerpoint/2010/main" val="143354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A506AB4-D4D4-42D9-BFF2-4F3E6D3E2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775" y="425180"/>
            <a:ext cx="734695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83"/>
            <a:r>
              <a:rPr lang="ru-RU" sz="2800" dirty="0">
                <a:solidFill>
                  <a:srgbClr val="FFDC5A"/>
                </a:solidFill>
                <a:latin typeface="Merriweather"/>
                <a:ea typeface="Theano Didot" panose="02060603060706020203" pitchFamily="18" charset="0"/>
              </a:rPr>
              <a:t>Политика разрядки международной напряжённости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775" y="1562356"/>
            <a:ext cx="6425950" cy="553998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Рубеж 1960–1970-х годов стал периодом разрядки международной напряжённости.</a:t>
            </a:r>
          </a:p>
        </p:txBody>
      </p:sp>
      <p:sp>
        <p:nvSpPr>
          <p:cNvPr id="13" name="Овал 12"/>
          <p:cNvSpPr/>
          <p:nvPr/>
        </p:nvSpPr>
        <p:spPr>
          <a:xfrm>
            <a:off x="358775" y="1569355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8775" y="2756801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358775" y="3947776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8775" y="2614330"/>
            <a:ext cx="6533383" cy="830997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1 августа 1975 года в Хельсинки был подписан Заключительный акт Совещания по безопасности и сотрудничеству в Европе.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8775" y="3943303"/>
            <a:ext cx="6806950" cy="553998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Период разрядки завершился в декабре 1979 года после ввода советских войск в Афганистан.</a:t>
            </a:r>
          </a:p>
        </p:txBody>
      </p:sp>
    </p:spTree>
    <p:extLst>
      <p:ext uri="{BB962C8B-B14F-4D97-AF65-F5344CB8AC3E}">
        <p14:creationId xmlns:p14="http://schemas.microsoft.com/office/powerpoint/2010/main" val="231072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7" grpId="0"/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A506AB4-D4D4-42D9-BFF2-4F3E6D3E2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775" y="425180"/>
            <a:ext cx="734695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83"/>
            <a:r>
              <a:rPr lang="ru-RU" sz="2800" dirty="0">
                <a:solidFill>
                  <a:srgbClr val="FFDC5A"/>
                </a:solidFill>
                <a:latin typeface="Merriweather"/>
                <a:ea typeface="Theano Didot" panose="02060603060706020203" pitchFamily="18" charset="0"/>
              </a:rPr>
              <a:t>Политика разрядки международной напряжённости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775" y="1562356"/>
            <a:ext cx="6425950" cy="553998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США и СССР старались перенести военное противостояние в страны «третьего мира».</a:t>
            </a:r>
          </a:p>
        </p:txBody>
      </p:sp>
      <p:sp>
        <p:nvSpPr>
          <p:cNvPr id="13" name="Овал 12"/>
          <p:cNvSpPr/>
          <p:nvPr/>
        </p:nvSpPr>
        <p:spPr>
          <a:xfrm>
            <a:off x="358775" y="1569355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4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8775" y="2756801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5</a:t>
            </a:r>
          </a:p>
        </p:txBody>
      </p:sp>
      <p:sp>
        <p:nvSpPr>
          <p:cNvPr id="15" name="Овал 14"/>
          <p:cNvSpPr/>
          <p:nvPr/>
        </p:nvSpPr>
        <p:spPr>
          <a:xfrm>
            <a:off x="358775" y="3947776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8775" y="2762856"/>
            <a:ext cx="6806950" cy="553998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В ночь на 21 августа 1968 года в Чехословакию вошли войска СССР, Польши, Венгрии, ГДР и Болгарии.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8774" y="3943303"/>
            <a:ext cx="7596639" cy="553998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В начале 1980-х годов стал очевиден кризис в отношениях СССР со странами социалистического блока.</a:t>
            </a:r>
          </a:p>
        </p:txBody>
      </p:sp>
    </p:spTree>
    <p:extLst>
      <p:ext uri="{BB962C8B-B14F-4D97-AF65-F5344CB8AC3E}">
        <p14:creationId xmlns:p14="http://schemas.microsoft.com/office/powerpoint/2010/main" val="304121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5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506AB4-D4D4-42D9-BFF2-4F3E6D3E2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775" y="488971"/>
            <a:ext cx="335348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783"/>
            <a:r>
              <a:rPr lang="ru-RU" sz="2800" dirty="0">
                <a:solidFill>
                  <a:srgbClr val="FFDC5A"/>
                </a:solidFill>
                <a:latin typeface="Merriweather"/>
                <a:ea typeface="Theano Didot" panose="02060603060706020203" pitchFamily="18" charset="0"/>
              </a:rPr>
              <a:t>Вопросы занятия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775" y="1441824"/>
            <a:ext cx="4933700" cy="276999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Отношения с государствами Запада.</a:t>
            </a:r>
          </a:p>
        </p:txBody>
      </p:sp>
      <p:sp>
        <p:nvSpPr>
          <p:cNvPr id="13" name="Овал 12"/>
          <p:cNvSpPr/>
          <p:nvPr/>
        </p:nvSpPr>
        <p:spPr>
          <a:xfrm>
            <a:off x="367828" y="1310673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8775" y="2194743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358775" y="3072525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8775" y="2194044"/>
            <a:ext cx="4933700" cy="553998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Отношения с развивающимися странами.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7828" y="3058527"/>
            <a:ext cx="3975457" cy="553998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Отношения со странами социалистического блока.</a:t>
            </a:r>
          </a:p>
        </p:txBody>
      </p:sp>
      <p:sp>
        <p:nvSpPr>
          <p:cNvPr id="11" name="Овал 10"/>
          <p:cNvSpPr/>
          <p:nvPr/>
        </p:nvSpPr>
        <p:spPr>
          <a:xfrm>
            <a:off x="358775" y="3950307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7828" y="3936309"/>
            <a:ext cx="4217065" cy="553998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Участие СССР в Афганской войне.</a:t>
            </a:r>
          </a:p>
        </p:txBody>
      </p:sp>
    </p:spTree>
    <p:extLst>
      <p:ext uri="{BB962C8B-B14F-4D97-AF65-F5344CB8AC3E}">
        <p14:creationId xmlns:p14="http://schemas.microsoft.com/office/powerpoint/2010/main" val="258260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7" grpId="0"/>
      <p:bldP spid="18" grpId="0"/>
      <p:bldP spid="11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64924" y="2241712"/>
            <a:ext cx="2558115" cy="1117277"/>
          </a:xfrm>
          <a:prstGeom prst="roundRect">
            <a:avLst/>
          </a:prstGeom>
          <a:noFill/>
          <a:ln w="15875">
            <a:solidFill>
              <a:srgbClr val="A6A608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/>
            <a:endParaRPr lang="ru-RU" sz="1400" b="1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1814" y="3883655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1814" y="1076496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1814" y="2479146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2" name="Скругленная соединительная линия 21"/>
          <p:cNvCxnSpPr>
            <a:stCxn id="12" idx="3"/>
            <a:endCxn id="18" idx="1"/>
          </p:cNvCxnSpPr>
          <p:nvPr/>
        </p:nvCxnSpPr>
        <p:spPr>
          <a:xfrm flipV="1">
            <a:off x="3923039" y="1396772"/>
            <a:ext cx="358775" cy="1403579"/>
          </a:xfrm>
          <a:prstGeom prst="curvedConnector3">
            <a:avLst/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>
            <a:stCxn id="12" idx="3"/>
            <a:endCxn id="20" idx="1"/>
          </p:cNvCxnSpPr>
          <p:nvPr/>
        </p:nvCxnSpPr>
        <p:spPr>
          <a:xfrm flipV="1">
            <a:off x="3923039" y="2799422"/>
            <a:ext cx="358775" cy="929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>
            <a:stCxn id="12" idx="3"/>
            <a:endCxn id="17" idx="1"/>
          </p:cNvCxnSpPr>
          <p:nvPr/>
        </p:nvCxnSpPr>
        <p:spPr>
          <a:xfrm>
            <a:off x="3923039" y="2800351"/>
            <a:ext cx="358775" cy="1403580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24564" y="1133302"/>
            <a:ext cx="324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Социалистический лагерь стран был расколот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3379" y="2322367"/>
            <a:ext cx="2358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В середине 1960-х годов международные отношения СССР были очень противоречивыми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2027" y="2537811"/>
            <a:ext cx="3536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Обострились отношения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с Западом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02647" y="3940461"/>
            <a:ext cx="3255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Не приносила результатов политика в странах «третьего мира»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2800" dirty="0">
                <a:solidFill>
                  <a:srgbClr val="A6A608"/>
                </a:solidFill>
                <a:latin typeface="Merriweather"/>
                <a:ea typeface="Theano Didot" panose="02060603060706020203" pitchFamily="18" charset="0"/>
              </a:rPr>
              <a:t>Внешняя политика СССР</a:t>
            </a:r>
          </a:p>
        </p:txBody>
      </p:sp>
    </p:spTree>
    <p:extLst>
      <p:ext uri="{BB962C8B-B14F-4D97-AF65-F5344CB8AC3E}">
        <p14:creationId xmlns:p14="http://schemas.microsoft.com/office/powerpoint/2010/main" val="95925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20" grpId="0" animBg="1"/>
      <p:bldP spid="25" grpId="0"/>
      <p:bldP spid="27" grpId="0"/>
      <p:bldP spid="30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04021" y="1200478"/>
            <a:ext cx="2538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Тезисом внешней политики стало изменение соотношения сил в мире в пользу Советского Союза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94063" y="1316594"/>
            <a:ext cx="2555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Позиции США рассматривались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как слабые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7763" y="1308199"/>
            <a:ext cx="2557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Подобные </a:t>
            </a:r>
          </a:p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настроения усилились </a:t>
            </a:r>
          </a:p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в 1970-е годы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27763" y="2841725"/>
            <a:ext cx="2557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В это время СССР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смог достичь военного паритета с США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5768" y="2734004"/>
            <a:ext cx="2557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 Запад согласился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на переговоры о разрядке международного напряжения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02001" y="2734004"/>
            <a:ext cx="2555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Это равенство лишало каждую из сторон возможности одержать верх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973389" y="1677533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89626" y="1677533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5889626" y="3211058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2963864" y="3211058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506492" y="2329542"/>
            <a:ext cx="0" cy="212603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2800" dirty="0">
                <a:solidFill>
                  <a:srgbClr val="A6A608"/>
                </a:solidFill>
                <a:latin typeface="Merriweather"/>
                <a:ea typeface="Theano Didot" panose="02060603060706020203" pitchFamily="18" charset="0"/>
              </a:rPr>
              <a:t>Внешняя политика СССР</a:t>
            </a:r>
          </a:p>
        </p:txBody>
      </p:sp>
    </p:spTree>
    <p:extLst>
      <p:ext uri="{BB962C8B-B14F-4D97-AF65-F5344CB8AC3E}">
        <p14:creationId xmlns:p14="http://schemas.microsoft.com/office/powerpoint/2010/main" val="171054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r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" y="0"/>
            <a:ext cx="3284536" cy="5143500"/>
          </a:xfrm>
          <a:prstGeom prst="rect">
            <a:avLst/>
          </a:prstGeom>
          <a:solidFill>
            <a:srgbClr val="A6A60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885" y="1499982"/>
            <a:ext cx="2692769" cy="2143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США прилагали </a:t>
            </a:r>
          </a:p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все усилия, чтобы выйти из тупика, </a:t>
            </a:r>
          </a:p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в который попали из-за войны </a:t>
            </a:r>
          </a:p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во Вьетнаме. </a:t>
            </a:r>
          </a:p>
        </p:txBody>
      </p:sp>
    </p:spTree>
    <p:extLst>
      <p:ext uri="{BB962C8B-B14F-4D97-AF65-F5344CB8AC3E}">
        <p14:creationId xmlns:p14="http://schemas.microsoft.com/office/powerpoint/2010/main" val="328617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1281</Words>
  <Application>Microsoft Office PowerPoint</Application>
  <PresentationFormat>Экран (16:9)</PresentationFormat>
  <Paragraphs>265</Paragraphs>
  <Slides>48</Slides>
  <Notes>48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48</vt:i4>
      </vt:variant>
    </vt:vector>
  </HeadingPairs>
  <TitlesOfParts>
    <vt:vector size="55" baseType="lpstr">
      <vt:lpstr>Roboto Slab</vt:lpstr>
      <vt:lpstr>Merriweather</vt:lpstr>
      <vt:lpstr>Calibri</vt:lpstr>
      <vt:lpstr>Arial</vt:lpstr>
      <vt:lpstr>Roboto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2019-04-23T08:29:02Z</dcterms:created>
  <dcterms:modified xsi:type="dcterms:W3CDTF">2019-04-23T08:29:10Z</dcterms:modified>
</cp:coreProperties>
</file>