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</p:sldMasterIdLst>
  <p:notesMasterIdLst>
    <p:notesMasterId r:id="rId95"/>
  </p:notesMasterIdLst>
  <p:sldIdLst>
    <p:sldId id="35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96"/>
      <p:bold r:id="rId97"/>
      <p:italic r:id="rId98"/>
      <p:boldItalic r:id="rId99"/>
    </p:embeddedFont>
    <p:embeddedFont>
      <p:font typeface="Merriweather" panose="00000500000000000000" pitchFamily="2" charset="-52"/>
      <p:regular r:id="rId100"/>
      <p:bold r:id="rId101"/>
      <p:italic r:id="rId102"/>
      <p:boldItalic r:id="rId103"/>
    </p:embeddedFont>
    <p:embeddedFont>
      <p:font typeface="Roboto" panose="02000000000000000000" pitchFamily="2" charset="0"/>
      <p:regular r:id="rId104"/>
      <p:bold r:id="rId105"/>
      <p:italic r:id="rId106"/>
      <p:boldItalic r:id="rId107"/>
    </p:embeddedFont>
    <p:embeddedFont>
      <p:font typeface="Roboto Slab" pitchFamily="2" charset="0"/>
      <p:regular r:id="rId108"/>
      <p:bold r:id="rId109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47" userDrawn="1">
          <p15:clr>
            <a:srgbClr val="A4A3A4"/>
          </p15:clr>
        </p15:guide>
        <p15:guide id="8" pos="2069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08"/>
    <a:srgbClr val="0FE673"/>
    <a:srgbClr val="FA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24" y="108"/>
      </p:cViewPr>
      <p:guideLst>
        <p:guide orient="horz" pos="237"/>
        <p:guide pos="226"/>
        <p:guide pos="5534"/>
        <p:guide orient="horz" pos="3003"/>
        <p:guide pos="2767"/>
        <p:guide pos="2993"/>
        <p:guide pos="1847"/>
        <p:guide pos="2069"/>
        <p:guide pos="3690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font" Target="fonts/font1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font" Target="fonts/font7.fntdata"/><Relationship Id="rId110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font" Target="fonts/font5.fntdata"/><Relationship Id="rId105" Type="http://schemas.openxmlformats.org/officeDocument/2006/relationships/font" Target="fonts/font10.fntdata"/><Relationship Id="rId113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font" Target="fonts/font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font" Target="fonts/font8.fntdata"/><Relationship Id="rId108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font" Target="fonts/font1.fntdata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font" Target="fonts/font1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font" Target="fonts/font4.fntdata"/><Relationship Id="rId10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font" Target="fonts/font14.fntdata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2.fntdata"/><Relationship Id="rId104" Type="http://schemas.openxmlformats.org/officeDocument/2006/relationships/font" Target="fonts/font9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614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049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078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02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05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506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38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813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345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824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03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877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778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9617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3219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633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4064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286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9058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1934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0178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850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9089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270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447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327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0812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3678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4622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1801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815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660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536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312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1617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172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3368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008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699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5790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3895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2803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4249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1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7656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6355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6115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4271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0882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9090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1287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5649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346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7532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765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4021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7962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67962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6999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95853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73044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3645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13482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8905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47651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28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40655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65980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99379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93869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3333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6703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20948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08774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6297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51783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85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85285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3732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20108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2288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63748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69732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83628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5968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3821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6526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377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4024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35084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5796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53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998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346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130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58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860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078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470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848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1930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198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03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6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Ð°ÑÑÐ¸Ð½ÐºÐ¸ Ð¿Ð¾ Ð·Ð°Ð¿ÑÐ¾ÑÑ Ð²ÑÑÐ¾ÑÐºÐ¸Ð¹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27772" y="298678"/>
            <a:ext cx="5221225" cy="454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033838" cy="39395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dirty="0">
                <a:latin typeface="+mj-lt"/>
              </a:rPr>
              <a:t>Культурное пространство </a:t>
            </a:r>
          </a:p>
          <a:p>
            <a:r>
              <a:rPr lang="ru-RU" sz="3200" dirty="0">
                <a:latin typeface="+mj-lt"/>
              </a:rPr>
              <a:t>и повседневная жизнь </a:t>
            </a:r>
          </a:p>
          <a:p>
            <a:r>
              <a:rPr lang="ru-RU" sz="3200" dirty="0">
                <a:latin typeface="+mj-lt"/>
              </a:rPr>
              <a:t>во второй половине 1960-х — первой половине 1980-х годов</a:t>
            </a:r>
          </a:p>
        </p:txBody>
      </p:sp>
    </p:spTree>
    <p:extLst>
      <p:ext uri="{BB962C8B-B14F-4D97-AF65-F5344CB8AC3E}">
        <p14:creationId xmlns:p14="http://schemas.microsoft.com/office/powerpoint/2010/main" val="3353565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64873"/>
            <a:ext cx="2998381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Росло количество типового строительства.</a:t>
            </a:r>
          </a:p>
        </p:txBody>
      </p:sp>
    </p:spTree>
    <p:extLst>
      <p:ext uri="{BB962C8B-B14F-4D97-AF65-F5344CB8AC3E}">
        <p14:creationId xmlns:p14="http://schemas.microsoft.com/office/powerpoint/2010/main" val="6804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8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1970-е годы массово раздавали земельные участки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63106" y="2743438"/>
            <a:ext cx="26177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Как правило, площадь участков равнялась шести соткам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Власти считали, что это повышает благосостояние населения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Быт</a:t>
            </a:r>
          </a:p>
        </p:txBody>
      </p:sp>
    </p:spTree>
    <p:extLst>
      <p:ext uri="{BB962C8B-B14F-4D97-AF65-F5344CB8AC3E}">
        <p14:creationId xmlns:p14="http://schemas.microsoft.com/office/powerpoint/2010/main" val="146511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2004637"/>
            <a:ext cx="4222951" cy="1187146"/>
            <a:chOff x="358776" y="1577920"/>
            <a:chExt cx="4222951" cy="118714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222951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Дачники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68465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На дачных участках выращивали овощи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 фрукты, предназначенные для личного потребления. </a:t>
              </a:r>
            </a:p>
          </p:txBody>
        </p:sp>
      </p:grpSp>
      <p:pic>
        <p:nvPicPr>
          <p:cNvPr id="2050" name="Picture 2" descr="ÐÐ°ÑÑÐ¸Ð½ÐºÐ¸ Ð¿Ð¾ Ð·Ð°Ð¿ÑÐ¾ÑÑ Ð´Ð°ÑÐ½Ð¸ÐºÐ¸ ÑÑÑÑ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9849" y="842339"/>
            <a:ext cx="4424152" cy="351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2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24231"/>
            <a:ext cx="4688958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конце 1960-х – начале 1970-х годов произошёл резкий скачок в автомобилестроении.</a:t>
            </a:r>
          </a:p>
        </p:txBody>
      </p:sp>
    </p:spTree>
    <p:extLst>
      <p:ext uri="{BB962C8B-B14F-4D97-AF65-F5344CB8AC3E}">
        <p14:creationId xmlns:p14="http://schemas.microsoft.com/office/powerpoint/2010/main" val="293734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«Москвич-412»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павильоне ВДНХ </a:t>
            </a:r>
          </a:p>
        </p:txBody>
      </p:sp>
    </p:spTree>
    <p:extLst>
      <p:ext uri="{BB962C8B-B14F-4D97-AF65-F5344CB8AC3E}">
        <p14:creationId xmlns:p14="http://schemas.microsoft.com/office/powerpoint/2010/main" val="20509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7" y="1515495"/>
            <a:ext cx="5156646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Из-за нехватки рабочих рук оплата неквалифицированного труда практически сравнялась с оплатой труда учителей, инженеров и врачей.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Это в значительной степени снижало мотивацию в работе последних.</a:t>
            </a:r>
          </a:p>
        </p:txBody>
      </p:sp>
      <p:pic>
        <p:nvPicPr>
          <p:cNvPr id="3074" name="Picture 2" descr="ÐÐ°ÑÑÐ¸Ð½ÐºÐ¸ Ð¿Ð¾ Ð·Ð°Ð¿ÑÐ¾ÑÑ Ð²ÑÐ°ÑÐ¸ ÑÑÑÑ 1970-Ðµ Ð³Ð¾Ð´Ñ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389" y="834478"/>
            <a:ext cx="2872325" cy="344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79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Согласно партийной идеологии, советский народ являлся единой общностью, которая была воплощением социальной справедливости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63106" y="2743438"/>
            <a:ext cx="2617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Но на практике всё заметней становилась разница между жизнью разных групп населения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 каждый житель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СССР имел доступ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социальным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благам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Быт</a:t>
            </a:r>
          </a:p>
        </p:txBody>
      </p:sp>
    </p:spTree>
    <p:extLst>
      <p:ext uri="{BB962C8B-B14F-4D97-AF65-F5344CB8AC3E}">
        <p14:creationId xmlns:p14="http://schemas.microsoft.com/office/powerpoint/2010/main" val="65449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r="-16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712" y="980609"/>
            <a:ext cx="2889115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открытую критику партии никто не решался,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но люди всё чаще выражали скептицизм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отношению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официальной пропаганде. </a:t>
            </a:r>
          </a:p>
        </p:txBody>
      </p:sp>
    </p:spTree>
    <p:extLst>
      <p:ext uri="{BB962C8B-B14F-4D97-AF65-F5344CB8AC3E}">
        <p14:creationId xmlns:p14="http://schemas.microsoft.com/office/powerpoint/2010/main" val="208986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9FF50D-0006-482E-9148-CC8BF271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656716"/>
            <a:ext cx="5416138" cy="1792335"/>
            <a:chOff x="358776" y="1723282"/>
            <a:chExt cx="5416138" cy="1792335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6" y="1723282"/>
              <a:ext cx="5148845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4000" dirty="0">
                  <a:solidFill>
                    <a:srgbClr val="FFDC5A"/>
                  </a:solidFill>
                  <a:latin typeface="Merriweather"/>
                </a:rPr>
                <a:t>«Двоемыслие»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2586901"/>
              <a:ext cx="5416138" cy="92871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состояние, когда человек внутренне </a:t>
              </a:r>
            </a:p>
            <a:p>
              <a:pPr defTabSz="685749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не был согласен с идеологией, но внешне выказывал ей одобрение.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5838825" y="1299286"/>
            <a:ext cx="3305176" cy="2528431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26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0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Виктор Цой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котельной</a:t>
            </a:r>
          </a:p>
        </p:txBody>
      </p:sp>
    </p:spTree>
    <p:extLst>
      <p:ext uri="{BB962C8B-B14F-4D97-AF65-F5344CB8AC3E}">
        <p14:creationId xmlns:p14="http://schemas.microsoft.com/office/powerpoint/2010/main" val="191020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43622"/>
            <a:ext cx="5263116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Дмитрий Сергеевич Лихачёв писал работы о значении влияния культурной среды на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117316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7" y="2215574"/>
            <a:ext cx="25169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После прихода Брежнева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к власти в культуре решили продолжать линию «золотой середины»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2064595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 должно быть очернительства действительности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44899" y="3004997"/>
            <a:ext cx="334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 должно быть излишней идеализации действительности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Развитие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148726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Региональные партийные руководители требовали давать отпор любым попыткам фальсификации истории, в частности критике Сталина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63106" y="2743438"/>
            <a:ext cx="261778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Они призывали не публиковать произведения, в которых искажалась действительность, проповедовались пессимизм и </a:t>
            </a:r>
            <a:r>
              <a:rPr lang="ru-RU" sz="1400" dirty="0" err="1">
                <a:solidFill>
                  <a:prstClr val="black"/>
                </a:solidFill>
              </a:rPr>
              <a:t>упаднические</a:t>
            </a:r>
            <a:r>
              <a:rPr lang="ru-RU" sz="1400" dirty="0">
                <a:solidFill>
                  <a:prstClr val="black"/>
                </a:solidFill>
              </a:rPr>
              <a:t> настроения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Примером такого произведения была повесть Александра Солженицына «Один день Ивана Денисовича»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Развитие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264319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7" y="1515495"/>
            <a:ext cx="5156646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Отдел пропаганды ЦК КПСС утвердил «производственную» тематику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литературе.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таких произведениях все конфликты решались только после вмешательства партийных работников.</a:t>
            </a:r>
          </a:p>
        </p:txBody>
      </p:sp>
      <p:pic>
        <p:nvPicPr>
          <p:cNvPr id="1026" name="Picture 2" descr="ÐÐ°ÑÑÐ¸Ð½ÐºÐ¸ Ð¿Ð¾ Ð·Ð°Ð¿ÑÐ¾ÑÑ ÑÑÑÑ Ð¿Ð»Ð°ÐºÐ°ÑÑ ÑÐ°Ð±Ð¾ÑÐ¸Ð¹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387" y="834478"/>
            <a:ext cx="2870953" cy="344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95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СССР существовала практика государственного заказа на написание книг, постановку спектаклей, производство фильмов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63106" y="2743438"/>
            <a:ext cx="26177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Заранее обсуждался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сюжет, утверждались актёры на главные роли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Это в значительной степени тормозило развитие культуры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вело её к застою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Развитие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25558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85516" y="2215574"/>
            <a:ext cx="25169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Обвинения художественных произведений идеологическими работниками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5669" y="1242882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«Мелкотемье»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35670" y="2178601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«Описание мелких страстишек»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68505" y="3114322"/>
            <a:ext cx="3118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«</a:t>
            </a:r>
            <a:r>
              <a:rPr lang="ru-RU" sz="1400" dirty="0" err="1">
                <a:solidFill>
                  <a:prstClr val="black"/>
                </a:solidFill>
              </a:rPr>
              <a:t>Псевдоноваторство</a:t>
            </a:r>
            <a:r>
              <a:rPr lang="ru-RU" sz="1400" dirty="0">
                <a:solidFill>
                  <a:prstClr val="black"/>
                </a:solidFill>
              </a:rPr>
              <a:t>»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73794" y="3942320"/>
            <a:ext cx="3113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«Подражательство буржуазному искусству»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Развитие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425684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5" grpId="0"/>
      <p:bldP spid="18" grpId="0"/>
      <p:bldP spid="20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7" y="1671140"/>
            <a:ext cx="5156646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Ограничен был доступ советских людей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зарубежным произведениям искусства.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Это объяснялось политической позицией авторов, негативно высказывавшихся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 советском руководстве.</a:t>
            </a:r>
          </a:p>
        </p:txBody>
      </p:sp>
      <p:pic>
        <p:nvPicPr>
          <p:cNvPr id="2050" name="Picture 2" descr="ÐÐ°ÑÑÐ¸Ð½ÐºÐ¸ Ð¿Ð¾ Ð·Ð°Ð¿ÑÐ¾ÑÑ ÑÑÑÑ 1970-Ðµ ÐºÐ½Ð¸Ð¶Ð½ÑÐ¹ ÑÐ°Ð·Ð²Ð°Ð»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385" y="834478"/>
            <a:ext cx="2870955" cy="344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14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712" y="1326858"/>
            <a:ext cx="2889115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Власти всячески пресекали любые проявления реформизма среди творческой интеллигенции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молодёжи. </a:t>
            </a:r>
          </a:p>
        </p:txBody>
      </p:sp>
    </p:spTree>
    <p:extLst>
      <p:ext uri="{BB962C8B-B14F-4D97-AF65-F5344CB8AC3E}">
        <p14:creationId xmlns:p14="http://schemas.microsoft.com/office/powerpoint/2010/main" val="252997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79B960-57EF-442B-BFB1-FB965C06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19539" y="3668913"/>
            <a:ext cx="2150516" cy="979069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 defTabSz="685783"/>
            <a:r>
              <a:rPr lang="be-BY" sz="20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Андрей Синявский</a:t>
            </a:r>
            <a:endParaRPr lang="ru-RU" sz="20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4693" y="3735422"/>
            <a:ext cx="2016227" cy="979069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 defTabSz="685783"/>
            <a:r>
              <a:rPr lang="be-BY" sz="20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Юлий Даниэль</a:t>
            </a:r>
            <a:endParaRPr lang="ru-RU" sz="20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3074" name="Picture 2" descr="ÐÐ°ÑÑÐ¸Ð½ÐºÐ¸ Ð¿Ð¾ Ð·Ð°Ð¿ÑÐ¾ÑÑ Ð°Ð½Ð´ÑÐµÐ¹ ÑÐ¸Ð½ÑÐ²ÑÐºÐ¸Ð¹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81261" y="544750"/>
            <a:ext cx="2490348" cy="319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Ð°ÑÑÐ¸Ð½ÐºÐ¸ Ð¿Ð¾ Ð·Ð°Ð¿ÑÐ¾ÑÑ ÑÐ»Ð¸Ð¹ Ð´Ð°Ð½Ð¸ÑÐ»Ñ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62629" y="544751"/>
            <a:ext cx="2490350" cy="319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19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8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3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Александр Солженицын</a:t>
            </a:r>
          </a:p>
        </p:txBody>
      </p:sp>
    </p:spTree>
    <p:extLst>
      <p:ext uri="{BB962C8B-B14F-4D97-AF65-F5344CB8AC3E}">
        <p14:creationId xmlns:p14="http://schemas.microsoft.com/office/powerpoint/2010/main" val="333097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8000" b="-9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Владимир Максимов</a:t>
            </a:r>
          </a:p>
        </p:txBody>
      </p:sp>
    </p:spTree>
    <p:extLst>
      <p:ext uri="{BB962C8B-B14F-4D97-AF65-F5344CB8AC3E}">
        <p14:creationId xmlns:p14="http://schemas.microsoft.com/office/powerpoint/2010/main" val="25992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Василий Аксёнов</a:t>
            </a:r>
          </a:p>
        </p:txBody>
      </p:sp>
    </p:spTree>
    <p:extLst>
      <p:ext uri="{BB962C8B-B14F-4D97-AF65-F5344CB8AC3E}">
        <p14:creationId xmlns:p14="http://schemas.microsoft.com/office/powerpoint/2010/main" val="383476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Виктор Некрасов</a:t>
            </a:r>
          </a:p>
        </p:txBody>
      </p:sp>
    </p:spTree>
    <p:extLst>
      <p:ext uri="{BB962C8B-B14F-4D97-AF65-F5344CB8AC3E}">
        <p14:creationId xmlns:p14="http://schemas.microsoft.com/office/powerpoint/2010/main" val="17700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Владимир Войнович</a:t>
            </a:r>
          </a:p>
        </p:txBody>
      </p:sp>
    </p:spTree>
    <p:extLst>
      <p:ext uri="{BB962C8B-B14F-4D97-AF65-F5344CB8AC3E}">
        <p14:creationId xmlns:p14="http://schemas.microsoft.com/office/powerpoint/2010/main" val="183451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Иосиф Бродский</a:t>
            </a:r>
          </a:p>
        </p:txBody>
      </p:sp>
    </p:spTree>
    <p:extLst>
      <p:ext uri="{BB962C8B-B14F-4D97-AF65-F5344CB8AC3E}">
        <p14:creationId xmlns:p14="http://schemas.microsoft.com/office/powerpoint/2010/main" val="416766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Андрей Тарковский</a:t>
            </a:r>
          </a:p>
        </p:txBody>
      </p:sp>
    </p:spTree>
    <p:extLst>
      <p:ext uri="{BB962C8B-B14F-4D97-AF65-F5344CB8AC3E}">
        <p14:creationId xmlns:p14="http://schemas.microsoft.com/office/powerpoint/2010/main" val="42123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Юрий Любимов</a:t>
            </a:r>
          </a:p>
        </p:txBody>
      </p:sp>
    </p:spTree>
    <p:extLst>
      <p:ext uri="{BB962C8B-B14F-4D97-AF65-F5344CB8AC3E}">
        <p14:creationId xmlns:p14="http://schemas.microsoft.com/office/powerpoint/2010/main" val="42244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62482" y="291974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Мстислав Ростропович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 Галина Вишневская </a:t>
            </a:r>
          </a:p>
        </p:txBody>
      </p:sp>
    </p:spTree>
    <p:extLst>
      <p:ext uri="{BB962C8B-B14F-4D97-AF65-F5344CB8AC3E}">
        <p14:creationId xmlns:p14="http://schemas.microsoft.com/office/powerpoint/2010/main" val="275954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1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712" y="1673106"/>
            <a:ext cx="2889115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Многие писатели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режиссёры продолжали отстаивать своё мнение. </a:t>
            </a:r>
          </a:p>
        </p:txBody>
      </p:sp>
    </p:spTree>
    <p:extLst>
      <p:ext uri="{BB962C8B-B14F-4D97-AF65-F5344CB8AC3E}">
        <p14:creationId xmlns:p14="http://schemas.microsoft.com/office/powerpoint/2010/main" val="229284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9000" r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3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2004637"/>
            <a:ext cx="4222951" cy="1201509"/>
            <a:chOff x="358776" y="1577920"/>
            <a:chExt cx="4222951" cy="120150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222951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Литература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68465"/>
              <a:ext cx="403383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Фёдор Абрамов, Виктор Астафьев, Василий Белов, Валентин Распутин, Василий Шукшин описывали последствия коллективизации. </a:t>
              </a:r>
            </a:p>
          </p:txBody>
        </p:sp>
      </p:grpSp>
      <p:pic>
        <p:nvPicPr>
          <p:cNvPr id="4098" name="Picture 2" descr="ÐÐ°ÑÑÐ¸Ð½ÐºÐ¸ Ð¿Ð¾ Ð·Ð°Ð¿ÑÐ¾ÑÑ ÑÑÐºÑÐ¸Ð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08187" y="842338"/>
            <a:ext cx="4435813" cy="351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88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62482" y="291974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Георгий Товстоногов</a:t>
            </a:r>
          </a:p>
        </p:txBody>
      </p:sp>
    </p:spTree>
    <p:extLst>
      <p:ext uri="{BB962C8B-B14F-4D97-AF65-F5344CB8AC3E}">
        <p14:creationId xmlns:p14="http://schemas.microsoft.com/office/powerpoint/2010/main" val="65906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62482" y="291974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Анатолий Эфрос</a:t>
            </a:r>
          </a:p>
        </p:txBody>
      </p:sp>
    </p:spTree>
    <p:extLst>
      <p:ext uri="{BB962C8B-B14F-4D97-AF65-F5344CB8AC3E}">
        <p14:creationId xmlns:p14="http://schemas.microsoft.com/office/powerpoint/2010/main" val="172917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Марк Захаров</a:t>
            </a:r>
          </a:p>
        </p:txBody>
      </p:sp>
    </p:spTree>
    <p:extLst>
      <p:ext uri="{BB962C8B-B14F-4D97-AF65-F5344CB8AC3E}">
        <p14:creationId xmlns:p14="http://schemas.microsoft.com/office/powerpoint/2010/main" val="236169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12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62482" y="291974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Олег Ефремов</a:t>
            </a:r>
          </a:p>
        </p:txBody>
      </p:sp>
    </p:spTree>
    <p:extLst>
      <p:ext uri="{BB962C8B-B14F-4D97-AF65-F5344CB8AC3E}">
        <p14:creationId xmlns:p14="http://schemas.microsoft.com/office/powerpoint/2010/main" val="297067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62482" y="291974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Галина Волчек</a:t>
            </a:r>
          </a:p>
        </p:txBody>
      </p:sp>
    </p:spTree>
    <p:extLst>
      <p:ext uri="{BB962C8B-B14F-4D97-AF65-F5344CB8AC3E}">
        <p14:creationId xmlns:p14="http://schemas.microsoft.com/office/powerpoint/2010/main" val="205730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23000" r="-1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43622"/>
            <a:ext cx="5263116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Протестом против официальной идеологии и политики стала «магнитофонная революция».</a:t>
            </a:r>
          </a:p>
        </p:txBody>
      </p:sp>
    </p:spTree>
    <p:extLst>
      <p:ext uri="{BB962C8B-B14F-4D97-AF65-F5344CB8AC3E}">
        <p14:creationId xmlns:p14="http://schemas.microsoft.com/office/powerpoint/2010/main" val="428956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Многие музыканты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 принимали официально объявленные в СССР ценности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63106" y="2743438"/>
            <a:ext cx="26177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Они создавали произведения, которые попадали под запрет,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но продолжали жить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магнитофонных записях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Эти записи люди передавали друг другу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обсуждали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«Магнитофонная революция»</a:t>
            </a:r>
          </a:p>
        </p:txBody>
      </p:sp>
    </p:spTree>
    <p:extLst>
      <p:ext uri="{BB962C8B-B14F-4D97-AF65-F5344CB8AC3E}">
        <p14:creationId xmlns:p14="http://schemas.microsoft.com/office/powerpoint/2010/main" val="157472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7" y="1671140"/>
            <a:ext cx="5156646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Одним из проявлений «магнитофонной революции» стала авторская песня.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Барды пели о насущных проблемах,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 боясь демонстрировать иронию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отношению к советской действительности.</a:t>
            </a:r>
          </a:p>
        </p:txBody>
      </p:sp>
      <p:pic>
        <p:nvPicPr>
          <p:cNvPr id="1026" name="Picture 2" descr="ÐÐ°ÑÑÐ¸Ð½ÐºÐ¸ Ð¿Ð¾ Ð·Ð°Ð¿ÑÐ¾ÑÑ ÑÑÑÑ Ð±Ð°ÑÐ´Ñ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382" y="834479"/>
            <a:ext cx="2870957" cy="344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44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Владимир Высоцкий</a:t>
            </a:r>
          </a:p>
        </p:txBody>
      </p:sp>
    </p:spTree>
    <p:extLst>
      <p:ext uri="{BB962C8B-B14F-4D97-AF65-F5344CB8AC3E}">
        <p14:creationId xmlns:p14="http://schemas.microsoft.com/office/powerpoint/2010/main" val="375355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3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Александр Галич</a:t>
            </a:r>
          </a:p>
        </p:txBody>
      </p:sp>
    </p:spTree>
    <p:extLst>
      <p:ext uri="{BB962C8B-B14F-4D97-AF65-F5344CB8AC3E}">
        <p14:creationId xmlns:p14="http://schemas.microsoft.com/office/powerpoint/2010/main" val="137278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Юрий Визбор</a:t>
            </a:r>
          </a:p>
        </p:txBody>
      </p:sp>
    </p:spTree>
    <p:extLst>
      <p:ext uri="{BB962C8B-B14F-4D97-AF65-F5344CB8AC3E}">
        <p14:creationId xmlns:p14="http://schemas.microsoft.com/office/powerpoint/2010/main" val="291253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Юлий Ким</a:t>
            </a:r>
          </a:p>
        </p:txBody>
      </p:sp>
    </p:spTree>
    <p:extLst>
      <p:ext uri="{BB962C8B-B14F-4D97-AF65-F5344CB8AC3E}">
        <p14:creationId xmlns:p14="http://schemas.microsoft.com/office/powerpoint/2010/main" val="394398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Булат Окуджава</a:t>
            </a:r>
          </a:p>
        </p:txBody>
      </p:sp>
    </p:spTree>
    <p:extLst>
      <p:ext uri="{BB962C8B-B14F-4D97-AF65-F5344CB8AC3E}">
        <p14:creationId xmlns:p14="http://schemas.microsoft.com/office/powerpoint/2010/main" val="332825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262482" y="291974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Обложка альбома «</a:t>
            </a:r>
            <a:r>
              <a:rPr lang="en-US" sz="1200" dirty="0">
                <a:solidFill>
                  <a:prstClr val="black"/>
                </a:solidFill>
                <a:ea typeface="Theano Didot" panose="02060603060706020203" pitchFamily="18" charset="0"/>
              </a:rPr>
              <a:t>Abbey Road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» группы «</a:t>
            </a:r>
            <a:r>
              <a:rPr lang="en-US" sz="1200" dirty="0">
                <a:solidFill>
                  <a:prstClr val="black"/>
                </a:solidFill>
                <a:ea typeface="Theano Didot" panose="02060603060706020203" pitchFamily="18" charset="0"/>
              </a:rPr>
              <a:t>The Beatles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19602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Неизбежным было появление активной оппозиции власти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63106" y="2743438"/>
            <a:ext cx="26177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середине 1960-х годов возникло диссидентское движение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Оно объединяло правозащитные, национально-освободительные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религиозные организации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Диссидентское движение</a:t>
            </a:r>
          </a:p>
        </p:txBody>
      </p:sp>
    </p:spTree>
    <p:extLst>
      <p:ext uri="{BB962C8B-B14F-4D97-AF65-F5344CB8AC3E}">
        <p14:creationId xmlns:p14="http://schemas.microsoft.com/office/powerpoint/2010/main" val="21917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9FF50D-0006-482E-9148-CC8BF271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831817"/>
            <a:ext cx="5416138" cy="1476544"/>
            <a:chOff x="358776" y="1723282"/>
            <a:chExt cx="5416138" cy="147654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6" y="1723282"/>
              <a:ext cx="3728585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4000" dirty="0">
                  <a:solidFill>
                    <a:srgbClr val="FFDC5A"/>
                  </a:solidFill>
                  <a:latin typeface="Merriweather"/>
                </a:rPr>
                <a:t>Диссидент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2586901"/>
              <a:ext cx="5416138" cy="61292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человек, который отстаивает взгляды, несовпадающие с общепринятыми.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5838825" y="1393928"/>
            <a:ext cx="3305176" cy="2370676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79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7" y="2538740"/>
            <a:ext cx="2516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Формы деятельности диссидентов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2178601"/>
            <a:ext cx="3357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Демонстрации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6013" y="3006601"/>
            <a:ext cx="334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Обращения к руководству партии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и в судебные инстанции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Диссидентское движение</a:t>
            </a:r>
          </a:p>
        </p:txBody>
      </p:sp>
    </p:spTree>
    <p:extLst>
      <p:ext uri="{BB962C8B-B14F-4D97-AF65-F5344CB8AC3E}">
        <p14:creationId xmlns:p14="http://schemas.microsoft.com/office/powerpoint/2010/main" val="211465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8996" y="1308200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Одним из первых диссидентов стал генерал-майор Пётр Григоренко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6501" y="1200479"/>
            <a:ext cx="2741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Он заявил о недостаточной критике культа личности, осудил советскую бюрократию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8338" y="2734000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Григоренко уволили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из Академии Генштаба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отправили на Дальний Восток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8996" y="2949443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1964 году Григоренко был арестован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65967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Диссидентское движение</a:t>
            </a:r>
          </a:p>
        </p:txBody>
      </p:sp>
    </p:spTree>
    <p:extLst>
      <p:ext uri="{BB962C8B-B14F-4D97-AF65-F5344CB8AC3E}">
        <p14:creationId xmlns:p14="http://schemas.microsoft.com/office/powerpoint/2010/main" val="62747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61444"/>
            <a:ext cx="4222951" cy="1648982"/>
            <a:chOff x="358776" y="1577920"/>
            <a:chExt cx="4222951" cy="164898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222951" cy="12926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Диссидентское движение</a:t>
              </a:r>
            </a:p>
            <a:p>
              <a:pPr defTabSz="685749"/>
              <a:endParaRPr lang="ru-RU" sz="2800" dirty="0">
                <a:solidFill>
                  <a:srgbClr val="FFDC5A"/>
                </a:solidFill>
                <a:latin typeface="Merriweather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515938"/>
              <a:ext cx="403383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5 декабря 1965 года в Москве на Пушкинской площади прошла демонстрация, люди вышли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 правозащитными лозунгами. </a:t>
              </a:r>
            </a:p>
          </p:txBody>
        </p:sp>
      </p:grpSp>
      <p:pic>
        <p:nvPicPr>
          <p:cNvPr id="7172" name="Picture 4" descr="ÐÐ°ÑÑÐ¸Ð½ÐºÐ¸ Ð¿Ð¾ Ð·Ð°Ð¿ÑÐ¾ÑÑ Ð´ÐµÐ¼Ð¾Ð½ÑÑÑÐ°ÑÐ¸Ñ Ð¼Ð¾ÑÐºÐ²Ð° Ð¿ÑÑÐºÐ¸Ð½ÑÐºÐ°Ñ Ð¿Ð»Ð¾ÑÐ°Ð´Ñ 196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9591" y="842338"/>
            <a:ext cx="4444409" cy="351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93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8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712" y="1326858"/>
            <a:ext cx="2889115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1968 года стала издаваться «Хроника текущих событий», в которой описывались факты, раскрывающие произвол властей. </a:t>
            </a:r>
          </a:p>
        </p:txBody>
      </p:sp>
    </p:spTree>
    <p:extLst>
      <p:ext uri="{BB962C8B-B14F-4D97-AF65-F5344CB8AC3E}">
        <p14:creationId xmlns:p14="http://schemas.microsoft.com/office/powerpoint/2010/main" val="241227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1969 году создали первую в СССР открытую общественную организацию – инициативную группу защиты прав человека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63106" y="2743438"/>
            <a:ext cx="2617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Лидером правозащитного движения был академик Андрей Дмитриевич Сахаров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началу 1980 года арестовали практически всех лидеров подобных организаций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Диссидентское движение</a:t>
            </a:r>
          </a:p>
        </p:txBody>
      </p:sp>
    </p:spTree>
    <p:extLst>
      <p:ext uri="{BB962C8B-B14F-4D97-AF65-F5344CB8AC3E}">
        <p14:creationId xmlns:p14="http://schemas.microsoft.com/office/powerpoint/2010/main" val="408334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43622"/>
            <a:ext cx="3763926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22 января 1969 года было совершено покушение на Брежнева.</a:t>
            </a:r>
          </a:p>
        </p:txBody>
      </p:sp>
    </p:spTree>
    <p:extLst>
      <p:ext uri="{BB962C8B-B14F-4D97-AF65-F5344CB8AC3E}">
        <p14:creationId xmlns:p14="http://schemas.microsoft.com/office/powerpoint/2010/main" val="373857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8996" y="120047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1975 году замполит корабля «Сторожевой» Валерий Саблин арестовал своего командира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6501" y="1200479"/>
            <a:ext cx="2741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Саблин направил корабль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нейтральные воды, чтобы обратиться к руководству партии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36840" y="2733999"/>
            <a:ext cx="2649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«Граждане, Отечество в опасности! Его подтачивают казнокрадство и демагогия, показуха и ложь!»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8996" y="2841720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1976 году Саблина расстреляли за измену Родине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65967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Диссидентское движение</a:t>
            </a:r>
          </a:p>
        </p:txBody>
      </p:sp>
    </p:spTree>
    <p:extLst>
      <p:ext uri="{BB962C8B-B14F-4D97-AF65-F5344CB8AC3E}">
        <p14:creationId xmlns:p14="http://schemas.microsoft.com/office/powerpoint/2010/main" val="383575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Кадр из к/ф «Доживём до понедельника».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Режиссёр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С.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Ростоцкий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68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Кадр из к/ф «Прошу слова».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Режиссёр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Г. Панфилов</a:t>
            </a:r>
          </a:p>
        </p:txBody>
      </p:sp>
    </p:spTree>
    <p:extLst>
      <p:ext uri="{BB962C8B-B14F-4D97-AF65-F5344CB8AC3E}">
        <p14:creationId xmlns:p14="http://schemas.microsoft.com/office/powerpoint/2010/main" val="84077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43622"/>
            <a:ext cx="3349256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Важной составляющей культуры стало авторское кино.</a:t>
            </a:r>
          </a:p>
        </p:txBody>
      </p:sp>
    </p:spTree>
    <p:extLst>
      <p:ext uri="{BB962C8B-B14F-4D97-AF65-F5344CB8AC3E}">
        <p14:creationId xmlns:p14="http://schemas.microsoft.com/office/powerpoint/2010/main" val="66718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Андрей Тарковский</a:t>
            </a:r>
          </a:p>
        </p:txBody>
      </p:sp>
    </p:spTree>
    <p:extLst>
      <p:ext uri="{BB962C8B-B14F-4D97-AF65-F5344CB8AC3E}">
        <p14:creationId xmlns:p14="http://schemas.microsoft.com/office/powerpoint/2010/main" val="38943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" y="-10633"/>
            <a:ext cx="9143999" cy="51541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712" y="1840914"/>
            <a:ext cx="2889115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Автобиографичным был фильм Тарковского «Зеркало». </a:t>
            </a:r>
          </a:p>
        </p:txBody>
      </p:sp>
    </p:spTree>
    <p:extLst>
      <p:ext uri="{BB962C8B-B14F-4D97-AF65-F5344CB8AC3E}">
        <p14:creationId xmlns:p14="http://schemas.microsoft.com/office/powerpoint/2010/main" val="407580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Кадр из к/ф «Зеркало».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Режиссёр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А. Тарковский</a:t>
            </a:r>
          </a:p>
        </p:txBody>
      </p:sp>
    </p:spTree>
    <p:extLst>
      <p:ext uri="{BB962C8B-B14F-4D97-AF65-F5344CB8AC3E}">
        <p14:creationId xmlns:p14="http://schemas.microsoft.com/office/powerpoint/2010/main" val="63426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88971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7828" y="1442173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Повседневная жизнь в СССР.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828" y="13106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19474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07252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323099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Общественные настроения.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7828" y="3210675"/>
            <a:ext cx="4015046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Диссидентское движение.</a:t>
            </a:r>
          </a:p>
        </p:txBody>
      </p:sp>
      <p:sp>
        <p:nvSpPr>
          <p:cNvPr id="11" name="Овал 10"/>
          <p:cNvSpPr/>
          <p:nvPr/>
        </p:nvSpPr>
        <p:spPr>
          <a:xfrm>
            <a:off x="358775" y="395030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7828" y="4081807"/>
            <a:ext cx="4217065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Развитие культуры и спорта.</a:t>
            </a:r>
          </a:p>
        </p:txBody>
      </p:sp>
    </p:spTree>
    <p:extLst>
      <p:ext uri="{BB962C8B-B14F-4D97-AF65-F5344CB8AC3E}">
        <p14:creationId xmlns:p14="http://schemas.microsoft.com/office/powerpoint/2010/main" val="422330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1" grpId="0" animBg="1"/>
      <p:bldP spid="1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3943622"/>
            <a:ext cx="4136065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Сергей Бондарчук в 1969 году получил премию «Оскар» за фильм «Война и мир».</a:t>
            </a:r>
          </a:p>
        </p:txBody>
      </p:sp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Сергей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Бодарчук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98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Кадр из к/ф «Освобождение».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Режиссёр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Ю. Озеров</a:t>
            </a:r>
          </a:p>
        </p:txBody>
      </p:sp>
    </p:spTree>
    <p:extLst>
      <p:ext uri="{BB962C8B-B14F-4D97-AF65-F5344CB8AC3E}">
        <p14:creationId xmlns:p14="http://schemas.microsoft.com/office/powerpoint/2010/main" val="38516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Эльдар Рязанов</a:t>
            </a:r>
          </a:p>
        </p:txBody>
      </p:sp>
    </p:spTree>
    <p:extLst>
      <p:ext uri="{BB962C8B-B14F-4D97-AF65-F5344CB8AC3E}">
        <p14:creationId xmlns:p14="http://schemas.microsoft.com/office/powerpoint/2010/main" val="100518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Кадр из к/ф «Семнадцать мгновений весны».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Режиссёр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Т.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Лиознова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49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Кадр из к/ф «Место встречи изменить нельзя».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Режиссёр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С. Говорухин</a:t>
            </a:r>
          </a:p>
        </p:txBody>
      </p:sp>
    </p:spTree>
    <p:extLst>
      <p:ext uri="{BB962C8B-B14F-4D97-AF65-F5344CB8AC3E}">
        <p14:creationId xmlns:p14="http://schemas.microsoft.com/office/powerpoint/2010/main" val="182200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712" y="1326858"/>
            <a:ext cx="2889115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Важной составляющей жизни советского общества стал спорт. Здесь были достигнуты новые мировые успехи. </a:t>
            </a:r>
          </a:p>
        </p:txBody>
      </p:sp>
    </p:spTree>
    <p:extLst>
      <p:ext uri="{BB962C8B-B14F-4D97-AF65-F5344CB8AC3E}">
        <p14:creationId xmlns:p14="http://schemas.microsoft.com/office/powerpoint/2010/main" val="269068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9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Александр Медведь</a:t>
            </a:r>
          </a:p>
        </p:txBody>
      </p:sp>
    </p:spTree>
    <p:extLst>
      <p:ext uri="{BB962C8B-B14F-4D97-AF65-F5344CB8AC3E}">
        <p14:creationId xmlns:p14="http://schemas.microsoft.com/office/powerpoint/2010/main" val="104486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64519" y="292110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Сборная СССР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по баскетболу</a:t>
            </a:r>
          </a:p>
        </p:txBody>
      </p:sp>
    </p:spTree>
    <p:extLst>
      <p:ext uri="{BB962C8B-B14F-4D97-AF65-F5344CB8AC3E}">
        <p14:creationId xmlns:p14="http://schemas.microsoft.com/office/powerpoint/2010/main" val="30305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3943622"/>
            <a:ext cx="4880345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Всемирную известность получила сборная по хоккею после двух </a:t>
            </a:r>
            <a:r>
              <a:rPr lang="ru-RU" sz="1400" dirty="0" err="1">
                <a:solidFill>
                  <a:prstClr val="white"/>
                </a:solidFill>
              </a:rPr>
              <a:t>суперсерий</a:t>
            </a:r>
            <a:r>
              <a:rPr lang="ru-RU" sz="1400" dirty="0">
                <a:solidFill>
                  <a:prstClr val="white"/>
                </a:solidFill>
              </a:rPr>
              <a:t> со сборной Канады.</a:t>
            </a:r>
          </a:p>
        </p:txBody>
      </p:sp>
    </p:spTree>
    <p:extLst>
      <p:ext uri="{BB962C8B-B14F-4D97-AF65-F5344CB8AC3E}">
        <p14:creationId xmlns:p14="http://schemas.microsoft.com/office/powerpoint/2010/main" val="252001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0" r="-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Всеволод Бобров с игроками сборной</a:t>
            </a:r>
          </a:p>
        </p:txBody>
      </p:sp>
    </p:spTree>
    <p:extLst>
      <p:ext uri="{BB962C8B-B14F-4D97-AF65-F5344CB8AC3E}">
        <p14:creationId xmlns:p14="http://schemas.microsoft.com/office/powerpoint/2010/main" val="20773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712" y="1673106"/>
            <a:ext cx="2889115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1970-е годы стали самым благополучным периодом в истории СССР. </a:t>
            </a:r>
          </a:p>
        </p:txBody>
      </p:sp>
    </p:spTree>
    <p:extLst>
      <p:ext uri="{BB962C8B-B14F-4D97-AF65-F5344CB8AC3E}">
        <p14:creationId xmlns:p14="http://schemas.microsoft.com/office/powerpoint/2010/main" val="37586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Анатолий Тарасов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 игроками сборной</a:t>
            </a:r>
          </a:p>
        </p:txBody>
      </p:sp>
    </p:spTree>
    <p:extLst>
      <p:ext uri="{BB962C8B-B14F-4D97-AF65-F5344CB8AC3E}">
        <p14:creationId xmlns:p14="http://schemas.microsoft.com/office/powerpoint/2010/main" val="83626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79B960-57EF-442B-BFB1-FB965C06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4318" y="3561908"/>
            <a:ext cx="2016227" cy="979069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 defTabSz="685783"/>
            <a:r>
              <a:rPr lang="be-BY" sz="20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Владислав Третьяк</a:t>
            </a:r>
            <a:endParaRPr lang="ru-RU" sz="20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8194" name="Picture 2" descr="ÐÐ°ÑÑÐ¸Ð½ÐºÐ¸ Ð¿Ð¾ Ð·Ð°Ð¿ÑÐ¾ÑÑ Ð²Ð»Ð°Ð´Ð¸ÑÐ»Ð°Ð² ÑÑÐµÑÑÑ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886" y="514962"/>
            <a:ext cx="2308537" cy="304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ÐÐ°ÑÑÐ¸Ð½ÐºÐ¸ Ð¿Ð¾ Ð·Ð°Ð¿ÑÐ¾ÑÑ Ð²Ð°Ð»ÐµÑÐ¸Ð¹ ÑÐ°ÑÐ»Ð°Ð¼Ð¾Ð²"/>
          <p:cNvPicPr>
            <a:picLocks noChangeAspect="1" noChangeArrowheads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17729" y="514961"/>
            <a:ext cx="2302588" cy="304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37277" y="3561907"/>
            <a:ext cx="2016227" cy="979069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 defTabSz="685783"/>
            <a:r>
              <a:rPr lang="be-BY" sz="20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Валерий Харламов</a:t>
            </a:r>
            <a:endParaRPr lang="ru-RU" sz="20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8198" name="Picture 6" descr="ÐÐ°ÑÑÐ¸Ð½ÐºÐ¸ Ð¿Ð¾ Ð·Ð°Ð¿ÑÐ¾ÑÑ Ð°Ð»ÐµÐºÑÐ°Ð½Ð´Ñ Ð¼Ð°Ð»ÑÑÐµÐ² ÑÐ¾ÐºÐºÐµÐ¹"/>
          <p:cNvPicPr>
            <a:picLocks noChangeAspect="1" noChangeArrowheads="1"/>
          </p:cNvPicPr>
          <p:nvPr/>
        </p:nvPicPr>
        <p:blipFill rotWithShape="1"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9622" y="514960"/>
            <a:ext cx="2294943" cy="30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63222" y="3561906"/>
            <a:ext cx="2234107" cy="979069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 defTabSz="685783"/>
            <a:r>
              <a:rPr lang="be-BY" sz="20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Александр Мальцев</a:t>
            </a:r>
            <a:endParaRPr lang="ru-RU" sz="20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0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79B960-57EF-442B-BFB1-FB965C06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4318" y="3561908"/>
            <a:ext cx="2016227" cy="979069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 defTabSz="685783"/>
            <a:r>
              <a:rPr lang="be-BY" sz="20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Борис Михайлов</a:t>
            </a:r>
            <a:endParaRPr lang="ru-RU" sz="20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9218" name="Picture 2" descr="ÐÐ°ÑÑÐ¸Ð½ÐºÐ¸ Ð¿Ð¾ Ð·Ð°Ð¿ÑÐ¾ÑÑ Ð±Ð¾ÑÐ¸Ñ Ð¼Ð¸ÑÐ°Ð¹Ð»Ð¾Ð² ÑÐ¾ÐºÐºÐµÐ¹"/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884" y="514959"/>
            <a:ext cx="2293949" cy="30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ÐÐ°ÑÑÐ¸Ð½ÐºÐ¸ Ð¿Ð¾ Ð·Ð°Ð¿ÑÐ¾ÑÑ Ð°Ð»ÐµÐºÑÐ°Ð½Ð´Ñ ÑÐ°Ð³ÑÐ»Ð¸Ð½ ÑÐ¾ÐºÐºÐµÐ¹"/>
          <p:cNvPicPr>
            <a:picLocks noChangeAspect="1" noChangeArrowheads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13050" y="511168"/>
            <a:ext cx="2307265" cy="304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37277" y="3561907"/>
            <a:ext cx="2016227" cy="979069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 defTabSz="685783"/>
            <a:r>
              <a:rPr lang="be-BY" sz="20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Александр Рагулин</a:t>
            </a:r>
            <a:endParaRPr lang="ru-RU" sz="20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9222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3222" y="508211"/>
            <a:ext cx="2302314" cy="304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63222" y="3561906"/>
            <a:ext cx="2234107" cy="979069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 defTabSz="685783"/>
            <a:r>
              <a:rPr lang="be-BY" sz="20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Александр Якушев</a:t>
            </a:r>
            <a:endParaRPr lang="ru-RU" sz="20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05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Людмила Белоусова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 Олег Протопопов</a:t>
            </a:r>
          </a:p>
        </p:txBody>
      </p:sp>
    </p:spTree>
    <p:extLst>
      <p:ext uri="{BB962C8B-B14F-4D97-AF65-F5344CB8AC3E}">
        <p14:creationId xmlns:p14="http://schemas.microsoft.com/office/powerpoint/2010/main" val="142346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Ирина Роднина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 Александр Зайцев</a:t>
            </a:r>
          </a:p>
        </p:txBody>
      </p:sp>
    </p:spTree>
    <p:extLst>
      <p:ext uri="{BB962C8B-B14F-4D97-AF65-F5344CB8AC3E}">
        <p14:creationId xmlns:p14="http://schemas.microsoft.com/office/powerpoint/2010/main" val="209770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Людмила Пахомова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 Александр Горшков</a:t>
            </a:r>
          </a:p>
        </p:txBody>
      </p:sp>
    </p:spTree>
    <p:extLst>
      <p:ext uri="{BB962C8B-B14F-4D97-AF65-F5344CB8AC3E}">
        <p14:creationId xmlns:p14="http://schemas.microsoft.com/office/powerpoint/2010/main" val="344066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85516" y="2538740"/>
            <a:ext cx="2516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Чемпионы мира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по шахматам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5670" y="1241287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Тигран Петросян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35670" y="2178601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Борис Спасский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68505" y="3114322"/>
            <a:ext cx="3118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Анатолий Карпов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68505" y="4050041"/>
            <a:ext cx="3113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Гарри Каспаров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Спорт</a:t>
            </a:r>
          </a:p>
        </p:txBody>
      </p:sp>
    </p:spTree>
    <p:extLst>
      <p:ext uri="{BB962C8B-B14F-4D97-AF65-F5344CB8AC3E}">
        <p14:creationId xmlns:p14="http://schemas.microsoft.com/office/powerpoint/2010/main" val="39048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5" grpId="0"/>
      <p:bldP spid="18" grpId="0"/>
      <p:bldP spid="20" grpId="0"/>
      <p:bldP spid="22" grpId="0"/>
      <p:bldP spid="2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7" y="1671140"/>
            <a:ext cx="5156646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Настоящим событием в мире спорта стала Олимпиада 1980 года, прошедшая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Москве.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Это были первые игры, которые проводились в Восточной Европе.</a:t>
            </a:r>
          </a:p>
        </p:txBody>
      </p:sp>
      <p:pic>
        <p:nvPicPr>
          <p:cNvPr id="10242" name="Picture 2" descr="ÐÐ°ÑÑÐ¸Ð½ÐºÐ¸ Ð¿Ð¾ Ð·Ð°Ð¿ÑÐ¾ÑÑ Ð¾Ð»Ð¸Ð¼Ð¿Ð¸Ð°Ð´Ð° 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" y="845110"/>
            <a:ext cx="2866289" cy="344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08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6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712" y="1499982"/>
            <a:ext cx="288911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50 государств бойкотировали участие в Олимпиаде из-за ввода советских войск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Афганистан. </a:t>
            </a:r>
          </a:p>
        </p:txBody>
      </p:sp>
    </p:spTree>
    <p:extLst>
      <p:ext uri="{BB962C8B-B14F-4D97-AF65-F5344CB8AC3E}">
        <p14:creationId xmlns:p14="http://schemas.microsoft.com/office/powerpoint/2010/main" val="7302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Москвичи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1970-х годов </a:t>
            </a:r>
          </a:p>
        </p:txBody>
      </p:sp>
    </p:spTree>
    <p:extLst>
      <p:ext uri="{BB962C8B-B14F-4D97-AF65-F5344CB8AC3E}">
        <p14:creationId xmlns:p14="http://schemas.microsoft.com/office/powerpoint/2010/main" val="58529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53886" y="292110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Владимир Сальников</a:t>
            </a:r>
          </a:p>
        </p:txBody>
      </p:sp>
    </p:spTree>
    <p:extLst>
      <p:ext uri="{BB962C8B-B14F-4D97-AF65-F5344CB8AC3E}">
        <p14:creationId xmlns:p14="http://schemas.microsoft.com/office/powerpoint/2010/main" val="329794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846624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4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Культурное пространство и повседневная жизнь </a:t>
            </a:r>
          </a:p>
          <a:p>
            <a:pPr defTabSz="685783"/>
            <a:r>
              <a:rPr lang="ru-RU" sz="24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 второй половине 1960-х — первой половине 1980-х годов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658053"/>
            <a:ext cx="642595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1970-е годы стали самым благополучным периодом в истории СССР.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66505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85249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40434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845499"/>
            <a:ext cx="590606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прихода Брежнева к власти в культуре продолжали линию «золотой середины».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4039000"/>
            <a:ext cx="6097448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Отдел пропаганды ЦК КПСС утвердил «производственную» тематику в литературе.</a:t>
            </a:r>
          </a:p>
        </p:txBody>
      </p:sp>
    </p:spTree>
    <p:extLst>
      <p:ext uri="{BB962C8B-B14F-4D97-AF65-F5344CB8AC3E}">
        <p14:creationId xmlns:p14="http://schemas.microsoft.com/office/powerpoint/2010/main" val="69732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846624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4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Культурное пространство и повседневная жизнь </a:t>
            </a:r>
          </a:p>
          <a:p>
            <a:pPr defTabSz="685783"/>
            <a:r>
              <a:rPr lang="ru-RU" sz="24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 второй половине 1960-х — первой половине 1980-х годов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658053"/>
            <a:ext cx="642595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Протестом против официальной идеологии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 политики стала «магнитофонная революция».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66505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85249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40434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845499"/>
            <a:ext cx="590606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середине 1960-х годов возникло диссидентское движение.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4039000"/>
            <a:ext cx="6097448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Больших успехов в 1960–1980-е годы добились советские спортсмены.</a:t>
            </a:r>
          </a:p>
        </p:txBody>
      </p:sp>
    </p:spTree>
    <p:extLst>
      <p:ext uri="{BB962C8B-B14F-4D97-AF65-F5344CB8AC3E}">
        <p14:creationId xmlns:p14="http://schemas.microsoft.com/office/powerpoint/2010/main" val="233675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1258</Words>
  <Application>Microsoft Office PowerPoint</Application>
  <PresentationFormat>Экран (16:9)</PresentationFormat>
  <Paragraphs>341</Paragraphs>
  <Slides>92</Slides>
  <Notes>92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92</vt:i4>
      </vt:variant>
    </vt:vector>
  </HeadingPairs>
  <TitlesOfParts>
    <vt:vector size="99" baseType="lpstr">
      <vt:lpstr>Roboto Slab</vt:lpstr>
      <vt:lpstr>Arial</vt:lpstr>
      <vt:lpstr>Calibri</vt:lpstr>
      <vt:lpstr>Merriweather</vt:lpstr>
      <vt:lpstr>Roboto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2019-04-23T08:29:43Z</dcterms:created>
  <dcterms:modified xsi:type="dcterms:W3CDTF">2019-04-23T08:29:52Z</dcterms:modified>
</cp:coreProperties>
</file>