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</p:sldMasterIdLst>
  <p:notesMasterIdLst>
    <p:notesMasterId r:id="rId79"/>
  </p:notesMasterIdLst>
  <p:sldIdLst>
    <p:sldId id="257" r:id="rId4"/>
    <p:sldId id="872" r:id="rId5"/>
    <p:sldId id="794" r:id="rId6"/>
    <p:sldId id="923" r:id="rId7"/>
    <p:sldId id="924" r:id="rId8"/>
    <p:sldId id="795" r:id="rId9"/>
    <p:sldId id="869" r:id="rId10"/>
    <p:sldId id="925" r:id="rId11"/>
    <p:sldId id="870" r:id="rId12"/>
    <p:sldId id="876" r:id="rId13"/>
    <p:sldId id="875" r:id="rId14"/>
    <p:sldId id="926" r:id="rId15"/>
    <p:sldId id="879" r:id="rId16"/>
    <p:sldId id="868" r:id="rId17"/>
    <p:sldId id="880" r:id="rId18"/>
    <p:sldId id="927" r:id="rId19"/>
    <p:sldId id="885" r:id="rId20"/>
    <p:sldId id="928" r:id="rId21"/>
    <p:sldId id="929" r:id="rId22"/>
    <p:sldId id="930" r:id="rId23"/>
    <p:sldId id="931" r:id="rId24"/>
    <p:sldId id="294" r:id="rId25"/>
    <p:sldId id="899" r:id="rId26"/>
    <p:sldId id="883" r:id="rId27"/>
    <p:sldId id="429" r:id="rId28"/>
    <p:sldId id="901" r:id="rId29"/>
    <p:sldId id="932" r:id="rId30"/>
    <p:sldId id="801" r:id="rId31"/>
    <p:sldId id="674" r:id="rId32"/>
    <p:sldId id="933" r:id="rId33"/>
    <p:sldId id="934" r:id="rId34"/>
    <p:sldId id="935" r:id="rId35"/>
    <p:sldId id="936" r:id="rId36"/>
    <p:sldId id="937" r:id="rId37"/>
    <p:sldId id="938" r:id="rId38"/>
    <p:sldId id="642" r:id="rId39"/>
    <p:sldId id="460" r:id="rId40"/>
    <p:sldId id="897" r:id="rId41"/>
    <p:sldId id="939" r:id="rId42"/>
    <p:sldId id="940" r:id="rId43"/>
    <p:sldId id="905" r:id="rId44"/>
    <p:sldId id="941" r:id="rId45"/>
    <p:sldId id="942" r:id="rId46"/>
    <p:sldId id="894" r:id="rId47"/>
    <p:sldId id="943" r:id="rId48"/>
    <p:sldId id="886" r:id="rId49"/>
    <p:sldId id="871" r:id="rId50"/>
    <p:sldId id="908" r:id="rId51"/>
    <p:sldId id="945" r:id="rId52"/>
    <p:sldId id="946" r:id="rId53"/>
    <p:sldId id="947" r:id="rId54"/>
    <p:sldId id="948" r:id="rId55"/>
    <p:sldId id="949" r:id="rId56"/>
    <p:sldId id="912" r:id="rId57"/>
    <p:sldId id="950" r:id="rId58"/>
    <p:sldId id="951" r:id="rId59"/>
    <p:sldId id="952" r:id="rId60"/>
    <p:sldId id="953" r:id="rId61"/>
    <p:sldId id="954" r:id="rId62"/>
    <p:sldId id="955" r:id="rId63"/>
    <p:sldId id="956" r:id="rId64"/>
    <p:sldId id="957" r:id="rId65"/>
    <p:sldId id="958" r:id="rId66"/>
    <p:sldId id="959" r:id="rId67"/>
    <p:sldId id="960" r:id="rId68"/>
    <p:sldId id="961" r:id="rId69"/>
    <p:sldId id="425" r:id="rId70"/>
    <p:sldId id="963" r:id="rId71"/>
    <p:sldId id="964" r:id="rId72"/>
    <p:sldId id="965" r:id="rId73"/>
    <p:sldId id="893" r:id="rId74"/>
    <p:sldId id="966" r:id="rId75"/>
    <p:sldId id="967" r:id="rId76"/>
    <p:sldId id="796" r:id="rId77"/>
    <p:sldId id="798" r:id="rId7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Merriweather" panose="00000500000000000000" pitchFamily="2" charset="-52"/>
      <p:regular r:id="rId84"/>
      <p:bold r:id="rId85"/>
      <p:italic r:id="rId86"/>
      <p:boldItalic r:id="rId87"/>
    </p:embeddedFont>
    <p:embeddedFont>
      <p:font typeface="Roboto" panose="02000000000000000000" pitchFamily="2" charset="0"/>
      <p:regular r:id="rId88"/>
      <p:bold r:id="rId89"/>
      <p:italic r:id="rId90"/>
      <p:boldItalic r:id="rId91"/>
    </p:embeddedFont>
    <p:embeddedFont>
      <p:font typeface="Roboto Slab" pitchFamily="2" charset="0"/>
      <p:regular r:id="rId92"/>
      <p:bold r:id="rId9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981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F1B"/>
    <a:srgbClr val="9C4F34"/>
    <a:srgbClr val="C67154"/>
    <a:srgbClr val="FDD2CB"/>
    <a:srgbClr val="3B2420"/>
    <a:srgbClr val="A6A608"/>
    <a:srgbClr val="7B7B7B"/>
    <a:srgbClr val="B7B741"/>
    <a:srgbClr val="A7A717"/>
    <a:srgbClr val="A6A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8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22" y="108"/>
      </p:cViewPr>
      <p:guideLst>
        <p:guide orient="horz" pos="237"/>
        <p:guide pos="226"/>
        <p:guide pos="5534"/>
        <p:guide orient="horz" pos="2981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87" Type="http://schemas.openxmlformats.org/officeDocument/2006/relationships/font" Target="fonts/font8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3.fntdata"/><Relationship Id="rId90" Type="http://schemas.openxmlformats.org/officeDocument/2006/relationships/font" Target="fonts/font11.fntdata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03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09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21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997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01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06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42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80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8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3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574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11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59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349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23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57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8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39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0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55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135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50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54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03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175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81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6675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46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8767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51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117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552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38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186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326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181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530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642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16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21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215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80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751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679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6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099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51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937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3109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88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637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057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987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3038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101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160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281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871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9666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570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55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705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449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474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330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19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3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5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11" Type="http://schemas.openxmlformats.org/officeDocument/2006/relationships/image" Target="../media/image4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2/RIAN_archive_878967_AvtoVAZ-_Volga_automaking_plant_in_Togliatti%2C_the_Samara_Region.jpg">
            <a:extLst>
              <a:ext uri="{FF2B5EF4-FFF2-40B4-BE49-F238E27FC236}">
                <a16:creationId xmlns:a16="http://schemas.microsoft.com/office/drawing/2014/main" id="{AA4BF2AB-1210-4CF4-9E81-F1D888C66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6192" y="178906"/>
            <a:ext cx="6149032" cy="46490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3202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Социально-экономическое развитие страны 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в 1960-х —</a:t>
            </a:r>
            <a:br>
              <a:rPr lang="ru-RU" sz="3200" dirty="0">
                <a:latin typeface="+mj-lt"/>
              </a:rPr>
            </a:br>
            <a:r>
              <a:rPr lang="ru-RU" sz="3200">
                <a:latin typeface="+mj-lt"/>
              </a:rPr>
              <a:t>1980-х годах</a:t>
            </a:r>
            <a:endParaRPr lang="ru-RU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etoretro.ru/data/media/34/1365699324129.jpg">
            <a:extLst>
              <a:ext uri="{FF2B5EF4-FFF2-40B4-BE49-F238E27FC236}">
                <a16:creationId xmlns:a16="http://schemas.microsoft.com/office/drawing/2014/main" id="{68BF2726-6D92-4326-8CE5-D244F1428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5324" y="0"/>
            <a:ext cx="61651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FA3A52-15C6-4480-82A2-4DDCBF4874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37664B-9BB1-4C0C-BBD7-6839A37FECC2}"/>
              </a:ext>
            </a:extLst>
          </p:cNvPr>
          <p:cNvSpPr/>
          <p:nvPr/>
        </p:nvSpPr>
        <p:spPr>
          <a:xfrm>
            <a:off x="-91530" y="2019355"/>
            <a:ext cx="3467596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сельского хозяйства была начата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1965 года. </a:t>
            </a:r>
          </a:p>
        </p:txBody>
      </p:sp>
    </p:spTree>
    <p:extLst>
      <p:ext uri="{BB962C8B-B14F-4D97-AF65-F5344CB8AC3E}">
        <p14:creationId xmlns:p14="http://schemas.microsoft.com/office/powerpoint/2010/main" val="2034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Цели реформы сельского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хозяйства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41898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 социальных проблем села.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641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41898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Внедрение экономических стимулов к труду.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5641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8" name="Picture 4" descr="http://eotperm.ru/wp-content/uploads/2016/01/%D0%A1%D0%B5%D0%BB%D1%8C%D1%85%D0%BE%D0%B7%D1%82%D0%B5%D1%85%D0%BD%D0%B8%D0%BA%D0%B0.jpg">
            <a:extLst>
              <a:ext uri="{FF2B5EF4-FFF2-40B4-BE49-F238E27FC236}">
                <a16:creationId xmlns:a16="http://schemas.microsoft.com/office/drawing/2014/main" id="{1819DD1E-9264-4319-9A3A-D80F0BA3E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2809" r="15340"/>
          <a:stretch/>
        </p:blipFill>
        <p:spPr bwMode="auto">
          <a:xfrm>
            <a:off x="6645226" y="925962"/>
            <a:ext cx="2029973" cy="285525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63DD7B-2AD9-41DF-B5B8-238CB279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661719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Ход реформы сельского хозяйства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закупочных цен на сельхозпродукцию.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1853897"/>
            <a:ext cx="653123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твёрдого плана государственных закупок на 10 лет.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288" y="3318612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Направление дополнительных средств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сельское хозяйство.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589508"/>
            <a:ext cx="65312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Введение надбавки в 50 % за сверхплановую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сдачу продуктов.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063185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Ослабление ограничений на ведение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личного подсобного хозяйства.</a:t>
            </a:r>
          </a:p>
        </p:txBody>
      </p:sp>
      <p:pic>
        <p:nvPicPr>
          <p:cNvPr id="25" name="Picture 2" descr="http://www.etoretro.ru/data/media/4761/1357115825ace.jpg">
            <a:extLst>
              <a:ext uri="{FF2B5EF4-FFF2-40B4-BE49-F238E27FC236}">
                <a16:creationId xmlns:a16="http://schemas.microsoft.com/office/drawing/2014/main" id="{0F5FD92F-F1B3-41BA-80AF-E1CD43785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6" t="14341" r="18755" b="6027"/>
          <a:stretch/>
        </p:blipFill>
        <p:spPr bwMode="auto">
          <a:xfrm flipH="1">
            <a:off x="6994970" y="1486366"/>
            <a:ext cx="1790255" cy="2785296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26661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Проведение реформы административными методами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411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Повышение роли Министерства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сельского хозяйства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623485"/>
            <a:ext cx="410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Увеличение капиталовложений 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сельское хозяйство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68745" y="3650846"/>
            <a:ext cx="4117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Массовое списание долгов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колхозов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Реформа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1916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1820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Колоссальные средства, выделенные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развитие сельского хозяйства, использовались неэффективно. </a:t>
            </a:r>
          </a:p>
        </p:txBody>
      </p:sp>
      <p:pic>
        <p:nvPicPr>
          <p:cNvPr id="10" name="Picture 4" descr="ÐÐ°ÑÑÐ¸Ð½ÐºÐ¸ Ð¿Ð¾ Ð·Ð°Ð¿ÑÐ¾ÑÑ field">
            <a:extLst>
              <a:ext uri="{FF2B5EF4-FFF2-40B4-BE49-F238E27FC236}">
                <a16:creationId xmlns:a16="http://schemas.microsoft.com/office/drawing/2014/main" id="{FF056787-48D9-42BB-945C-6B0FA925F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487" y="752731"/>
            <a:ext cx="3114454" cy="364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29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Реализация реформы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сельского хозяйства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0829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Строительство огромных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комплексов.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8242" y="3923178"/>
            <a:ext cx="20544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Приобретение дорогостоящей техники.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278242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87199" y="3932983"/>
            <a:ext cx="302520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Непродуманная мелиорация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химизация почв.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187199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7170" name="Picture 2" descr="ÐÐ°ÑÑÐ¸Ð½ÐºÐ¸ Ð¿Ð¾ Ð·Ð°Ð¿ÑÐ¾ÑÑ Ð¼ÐµÐ»Ð¸Ð¾ÑÐ°ÑÐ¸Ñ Ð¿Ð»Ð°ÐºÐ°Ñ ÑÑÑÑ">
            <a:extLst>
              <a:ext uri="{FF2B5EF4-FFF2-40B4-BE49-F238E27FC236}">
                <a16:creationId xmlns:a16="http://schemas.microsoft.com/office/drawing/2014/main" id="{0911A261-7DEF-493C-9ACB-9296340B0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2392" y="666101"/>
            <a:ext cx="1730078" cy="25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1820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колхозах были введены стабильные денежные оклады. Но это важное социальное достижение привело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 росту иждивенчества на селе.</a:t>
            </a:r>
          </a:p>
        </p:txBody>
      </p:sp>
      <p:pic>
        <p:nvPicPr>
          <p:cNvPr id="11" name="Picture 4" descr="ÐÐ°ÑÑÐ¸Ð½ÐºÐ¸ Ð¿Ð¾ Ð·Ð°Ð¿ÑÐ¾ÑÑ ÑÑÑÐ´ÐµÐ½ÑÑ Ð½Ð° ÐºÐ°ÑÑÐ¾ÑÐºÐµ">
            <a:extLst>
              <a:ext uri="{FF2B5EF4-FFF2-40B4-BE49-F238E27FC236}">
                <a16:creationId xmlns:a16="http://schemas.microsoft.com/office/drawing/2014/main" id="{8C49F345-A5D9-4BD3-B8B0-57325F728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485" y="752731"/>
            <a:ext cx="3004040" cy="36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6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В.К. Старовойтов">
            <a:extLst>
              <a:ext uri="{FF2B5EF4-FFF2-40B4-BE49-F238E27FC236}">
                <a16:creationId xmlns:a16="http://schemas.microsoft.com/office/drawing/2014/main" id="{AD834887-E860-424D-B8BE-1895883FC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1588" y="2208485"/>
            <a:ext cx="2252412" cy="2937555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etoretro.ru/data/media/4761/1357115825ace.jpg">
            <a:extLst>
              <a:ext uri="{FF2B5EF4-FFF2-40B4-BE49-F238E27FC236}">
                <a16:creationId xmlns:a16="http://schemas.microsoft.com/office/drawing/2014/main" id="{16A8137B-D236-4986-A57E-EE5C691A9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0" t="14341" r="2326" b="6027"/>
          <a:stretch/>
        </p:blipFill>
        <p:spPr bwMode="auto">
          <a:xfrm flipH="1">
            <a:off x="3281792" y="2211864"/>
            <a:ext cx="3591867" cy="2939892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kirovsk.gov.by/files/image001_0.jpg">
            <a:extLst>
              <a:ext uri="{FF2B5EF4-FFF2-40B4-BE49-F238E27FC236}">
                <a16:creationId xmlns:a16="http://schemas.microsoft.com/office/drawing/2014/main" id="{CA7ED3B6-7568-47A5-93FD-1CE59085A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4"/>
          <a:stretch/>
        </p:blipFill>
        <p:spPr bwMode="auto">
          <a:xfrm>
            <a:off x="3276599" y="-28693"/>
            <a:ext cx="3885211" cy="2215839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etoretro.ru/data/media/4761/1357115825ace.jpg">
            <a:extLst>
              <a:ext uri="{FF2B5EF4-FFF2-40B4-BE49-F238E27FC236}">
                <a16:creationId xmlns:a16="http://schemas.microsoft.com/office/drawing/2014/main" id="{A099E8A1-1186-4AB2-A79E-79153F4C8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r="58080" b="8016"/>
          <a:stretch/>
        </p:blipFill>
        <p:spPr bwMode="auto">
          <a:xfrm>
            <a:off x="7181294" y="0"/>
            <a:ext cx="1962706" cy="2187146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118182" y="2019355"/>
            <a:ext cx="3048172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основной массе колхозы и совхозы были убыточными.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81CD3FC-B1CE-4D64-A75E-F96B24C4A7FF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D6EEEE-CA04-4137-9502-5050B3C558FD}"/>
              </a:ext>
            </a:extLst>
          </p:cNvPr>
          <p:cNvSpPr/>
          <p:nvPr/>
        </p:nvSpPr>
        <p:spPr>
          <a:xfrm>
            <a:off x="7008121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Образцовый </a:t>
            </a:r>
            <a:br>
              <a:rPr lang="ru-RU" sz="1200" dirty="0"/>
            </a:br>
            <a:r>
              <a:rPr lang="ru-RU" sz="1200" dirty="0"/>
              <a:t>колхоз-миллионник «Рассвет» </a:t>
            </a:r>
            <a:br>
              <a:rPr lang="ru-RU" sz="1200" dirty="0"/>
            </a:br>
            <a:r>
              <a:rPr lang="ru-RU" sz="1200" dirty="0"/>
              <a:t>в БССР </a:t>
            </a:r>
          </a:p>
        </p:txBody>
      </p:sp>
    </p:spTree>
    <p:extLst>
      <p:ext uri="{BB962C8B-B14F-4D97-AF65-F5344CB8AC3E}">
        <p14:creationId xmlns:p14="http://schemas.microsoft.com/office/powerpoint/2010/main" val="4385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Положение в сельском хозяйстве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СССР (с 1964 по 1988 год)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63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Страна была вынуждена закупать зерно и продукты питания за рубежом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507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Посевные площади сократились на 22 миллиона гектаров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Потери с\х продукции составляли от 20 до 40 % урожая</a:t>
            </a:r>
          </a:p>
        </p:txBody>
      </p:sp>
    </p:spTree>
    <p:extLst>
      <p:ext uri="{BB962C8B-B14F-4D97-AF65-F5344CB8AC3E}">
        <p14:creationId xmlns:p14="http://schemas.microsoft.com/office/powerpoint/2010/main" val="35068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upload.wikimedia.org/wikipedia/commons/8/8c/Kossygin_Glassboro.jpg">
            <a:extLst>
              <a:ext uri="{FF2B5EF4-FFF2-40B4-BE49-F238E27FC236}">
                <a16:creationId xmlns:a16="http://schemas.microsoft.com/office/drawing/2014/main" id="{7B21C6DB-006F-4197-A1C0-2887B11A2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0657" y="0"/>
            <a:ext cx="64733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118182" y="1846231"/>
            <a:ext cx="3048172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сентябре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1965 года был дан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старт реформе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промышленности. 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81CD3FC-B1CE-4D64-A75E-F96B24C4A7FF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4D6EEEE-CA04-4137-9502-5050B3C558FD}"/>
              </a:ext>
            </a:extLst>
          </p:cNvPr>
          <p:cNvSpPr/>
          <p:nvPr/>
        </p:nvSpPr>
        <p:spPr>
          <a:xfrm>
            <a:off x="7008121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Инициатор </a:t>
            </a:r>
            <a:br>
              <a:rPr lang="ru-RU" sz="1200" dirty="0"/>
            </a:br>
            <a:r>
              <a:rPr lang="ru-RU" sz="1200" dirty="0"/>
              <a:t>реформы 1965 года </a:t>
            </a:r>
            <a:br>
              <a:rPr lang="ru-RU" sz="1200" dirty="0"/>
            </a:br>
            <a:r>
              <a:rPr lang="ru-RU" sz="1200" dirty="0"/>
              <a:t>А. Н. Косыгин </a:t>
            </a:r>
          </a:p>
        </p:txBody>
      </p:sp>
    </p:spTree>
    <p:extLst>
      <p:ext uri="{BB962C8B-B14F-4D97-AF65-F5344CB8AC3E}">
        <p14:creationId xmlns:p14="http://schemas.microsoft.com/office/powerpoint/2010/main" val="13915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9/Fedor_Burlackiy_foto.jpg">
            <a:extLst>
              <a:ext uri="{FF2B5EF4-FFF2-40B4-BE49-F238E27FC236}">
                <a16:creationId xmlns:a16="http://schemas.microsoft.com/office/drawing/2014/main" id="{2C6793FB-7DAE-4D3C-9F53-3782BB3FA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72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Фёдор </a:t>
            </a:r>
            <a:br>
              <a:rPr lang="ru-RU" sz="1200" dirty="0"/>
            </a:br>
            <a:r>
              <a:rPr lang="ru-RU" sz="1200" dirty="0"/>
              <a:t>Михайлович Бурлацкий </a:t>
            </a:r>
          </a:p>
        </p:txBody>
      </p:sp>
    </p:spTree>
    <p:extLst>
      <p:ext uri="{BB962C8B-B14F-4D97-AF65-F5344CB8AC3E}">
        <p14:creationId xmlns:p14="http://schemas.microsoft.com/office/powerpoint/2010/main" val="32339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Подходы реформы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Косыгина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04128"/>
            <a:ext cx="33957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Совершенствование хозяйственного механизма.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7843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04128"/>
            <a:ext cx="40391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Экономическое стимулирование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работников.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2784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9218" name="Picture 2" descr="ÐÐ°ÑÑÐ¸Ð½ÐºÐ¸ Ð¿Ð¾ Ð·Ð°Ð¿ÑÐ¾ÑÑ ÑÑÑÑ Ð¿ÑÐ¾Ð¼ÑÑÐ»ÐµÐ½Ð½Ð¾ÑÑÑ 1970-Ðµ">
            <a:extLst>
              <a:ext uri="{FF2B5EF4-FFF2-40B4-BE49-F238E27FC236}">
                <a16:creationId xmlns:a16="http://schemas.microsoft.com/office/drawing/2014/main" id="{55B03B5B-3783-4B93-8970-89C41593C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00" y="730656"/>
            <a:ext cx="3333724" cy="25477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4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0395" y="2275002"/>
            <a:ext cx="5159372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1965 года не затрагивала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 плановой экономики. </a:t>
            </a:r>
          </a:p>
        </p:txBody>
      </p:sp>
      <p:pic>
        <p:nvPicPr>
          <p:cNvPr id="7" name="Picture 2" descr="http://img.tyt.by/620x620s/n/zamirovskiy/0f/10/20_vystavka_plakatov_zam_tutby_phsl.jpg">
            <a:extLst>
              <a:ext uri="{FF2B5EF4-FFF2-40B4-BE49-F238E27FC236}">
                <a16:creationId xmlns:a16="http://schemas.microsoft.com/office/drawing/2014/main" id="{EB5BDA10-DCBB-411F-8D73-23D924990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390" y="746678"/>
            <a:ext cx="3004660" cy="36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0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Реализация реформы Косыгина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64924" y="2322965"/>
            <a:ext cx="2558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Пересмотр условий планирования, усиление экономического стимулирования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670" y="113516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Сокращение числа плановых показателей до минимума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1663" y="2070880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Введение нормативов, призванных обеспечить качество продукции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150" y="3006601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Сохранение жёстких требований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по объёму выпуска продукции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1150" y="3942320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Разрешение оставлять в руках предприятий часть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12206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Фонды предприятий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593373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Материального поощрения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трудящихся.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882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842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7025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Социально-культурного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бытового развития.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26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82654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Самофинансирования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" name="Picture 2" descr="http://metcon.ru/upload/img583.jpg">
            <a:extLst>
              <a:ext uri="{FF2B5EF4-FFF2-40B4-BE49-F238E27FC236}">
                <a16:creationId xmlns:a16="http://schemas.microsoft.com/office/drawing/2014/main" id="{A9E81E05-1192-4DC3-901F-108C384DA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1325" y="1425155"/>
            <a:ext cx="1853059" cy="31022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473344"/>
            <a:ext cx="5318125" cy="2259588"/>
            <a:chOff x="358774" y="1767354"/>
            <a:chExt cx="4883758" cy="22595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Отраслевые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министерства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856365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Преподносились не как прежние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«диктаторы», а как партнёры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и консультанты предприятий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 организации производства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условиях хозрасчёта.</a:t>
              </a:r>
            </a:p>
          </p:txBody>
        </p:sp>
      </p:grpSp>
      <p:pic>
        <p:nvPicPr>
          <p:cNvPr id="9" name="Picture 2" descr="https://www.booksite.ru/fulltext/1/001/009/001/206313134.jpg">
            <a:extLst>
              <a:ext uri="{FF2B5EF4-FFF2-40B4-BE49-F238E27FC236}">
                <a16:creationId xmlns:a16="http://schemas.microsoft.com/office/drawing/2014/main" id="{5B1A2EBC-0FB5-4BD9-9956-8A71FCD43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6303" y="1178524"/>
            <a:ext cx="4107697" cy="28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9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4" y="1828018"/>
            <a:ext cx="5416138" cy="1575047"/>
            <a:chOff x="358774" y="2246502"/>
            <a:chExt cx="5416138" cy="157504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5" y="2246502"/>
              <a:ext cx="3125856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3400" dirty="0">
                  <a:solidFill>
                    <a:srgbClr val="FFDC5A"/>
                  </a:solidFill>
                  <a:latin typeface="Merriweather"/>
                </a:rPr>
                <a:t>Хозрасчёт </a:t>
              </a:r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4" y="2892833"/>
              <a:ext cx="5416138" cy="92871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  <a:tabLst>
                  <a:tab pos="1439863" algn="l"/>
                </a:tabLst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это метод планового ведения хозяйства, предполагающий возмещение расходов предприятий за счёт собственных доходов.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" name="Picture 2" descr="ÐÐ°ÑÑÐ¸Ð½ÐºÐ¸ Ð¿Ð¾ Ð·Ð°Ð¿ÑÐ¾ÑÑ ÑÑÑÑ Ð·Ð°Ð²Ð¾Ð´Ñ">
            <a:extLst>
              <a:ext uri="{FF2B5EF4-FFF2-40B4-BE49-F238E27FC236}">
                <a16:creationId xmlns:a16="http://schemas.microsoft.com/office/drawing/2014/main" id="{1FC04615-A7E5-4FC6-BBFD-44E27A7EBB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025618" y="1498036"/>
            <a:ext cx="3118382" cy="2162175"/>
          </a:xfrm>
          <a:prstGeom prst="homePlate">
            <a:avLst>
              <a:gd name="adj" fmla="val 363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8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734382"/>
            <a:ext cx="30478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Принципы хозрасчёта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710968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Развитие самоуправления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76699" y="2743945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Развитие самоокупаемости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74607" y="3762153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Развитие самофинансирования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Реализация реформы Косыгина</a:t>
            </a:r>
          </a:p>
        </p:txBody>
      </p:sp>
    </p:spTree>
    <p:extLst>
      <p:ext uri="{BB962C8B-B14F-4D97-AF65-F5344CB8AC3E}">
        <p14:creationId xmlns:p14="http://schemas.microsoft.com/office/powerpoint/2010/main" val="23026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1345" y="1633510"/>
            <a:ext cx="5159372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Планировалось создание единой системы государственного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местного планирования.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 корректировать планы предоставлялось предприятиям.</a:t>
            </a:r>
          </a:p>
        </p:txBody>
      </p:sp>
      <p:pic>
        <p:nvPicPr>
          <p:cNvPr id="10" name="Picture 2" descr="ÐÐ°ÑÑÐ¸Ð½ÐºÐ¸ Ð¿Ð¾ Ð·Ð°Ð¿ÑÐ¾ÑÑ Ð±ÑÐµÐ¶Ð½ÐµÐ² Ð¸ ÑÐ°Ð±Ð¾ÑÐ¸Ðµ Ð¿Ð»Ð°ÐºÐ°Ñ">
            <a:extLst>
              <a:ext uri="{FF2B5EF4-FFF2-40B4-BE49-F238E27FC236}">
                <a16:creationId xmlns:a16="http://schemas.microsoft.com/office/drawing/2014/main" id="{E9A2D8E2-555B-423C-B73B-2ADD79739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072" y="746678"/>
            <a:ext cx="3005453" cy="386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37129" y="2229925"/>
            <a:ext cx="2648443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2023" y="3060051"/>
            <a:ext cx="2648443" cy="111727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2023" y="1355672"/>
            <a:ext cx="2648443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endCxn id="17" idx="1"/>
          </p:cNvCxnSpPr>
          <p:nvPr/>
        </p:nvCxnSpPr>
        <p:spPr>
          <a:xfrm flipV="1">
            <a:off x="3885572" y="1914311"/>
            <a:ext cx="356451" cy="85888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endCxn id="35" idx="1"/>
          </p:cNvCxnSpPr>
          <p:nvPr/>
        </p:nvCxnSpPr>
        <p:spPr>
          <a:xfrm>
            <a:off x="3885572" y="2773196"/>
            <a:ext cx="356451" cy="8454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2023" y="1544978"/>
            <a:ext cx="264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Объём промышленного производства вырос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полтора раза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71574" y="3249357"/>
            <a:ext cx="2568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Было построено </a:t>
            </a:r>
            <a:b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около 1900 крупных предприятий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1256716" y="2375104"/>
            <a:ext cx="2628856" cy="874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b="1" dirty="0"/>
              <a:t>Положительный экономический эффект реформы (1966–1970 годы)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Реформа Косыгина</a:t>
            </a:r>
          </a:p>
        </p:txBody>
      </p:sp>
    </p:spTree>
    <p:extLst>
      <p:ext uri="{BB962C8B-B14F-4D97-AF65-F5344CB8AC3E}">
        <p14:creationId xmlns:p14="http://schemas.microsoft.com/office/powerpoint/2010/main" val="29003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4" grpId="0"/>
      <p:bldP spid="4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commons/9/92/RIAN_archive_878967_AvtoVAZ-_Volga_automaking_plant_in_Togliatti%2C_the_Samara_Region.jpg">
            <a:extLst>
              <a:ext uri="{FF2B5EF4-FFF2-40B4-BE49-F238E27FC236}">
                <a16:creationId xmlns:a16="http://schemas.microsoft.com/office/drawing/2014/main" id="{0802FA67-6503-45FF-8A65-17EB9E5D6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7008121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Конвейер</a:t>
            </a:r>
            <a:br>
              <a:rPr lang="ru-RU" sz="1200" dirty="0"/>
            </a:br>
            <a:r>
              <a:rPr lang="ru-RU" sz="1200" dirty="0"/>
              <a:t>Волжского автозавода </a:t>
            </a:r>
          </a:p>
          <a:p>
            <a:pPr algn="ctr"/>
            <a:r>
              <a:rPr lang="ru-RU" sz="1200" dirty="0"/>
              <a:t>в Тольятти </a:t>
            </a:r>
          </a:p>
        </p:txBody>
      </p:sp>
    </p:spTree>
    <p:extLst>
      <p:ext uri="{BB962C8B-B14F-4D97-AF65-F5344CB8AC3E}">
        <p14:creationId xmlns:p14="http://schemas.microsoft.com/office/powerpoint/2010/main" val="16743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918140"/>
            <a:ext cx="728829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««Ну что он (Косыгин) придумал? Реформа, реформа... Кому это надо,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да и кто это поймёт? Работать нужно лучше, вот и вся проблема».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Леонид Ильич Брежнев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1906–1982</a:t>
              </a:r>
            </a:p>
          </p:txBody>
        </p:sp>
      </p:grpSp>
      <p:pic>
        <p:nvPicPr>
          <p:cNvPr id="10" name="Picture 2" descr="http://vignette3.wikia.nocookie.net/russianhistory/images/8/87/Brezhnev_(1).jpg/revision/latest?cb=20131212072016&amp;path-prefix=ru">
            <a:extLst>
              <a:ext uri="{FF2B5EF4-FFF2-40B4-BE49-F238E27FC236}">
                <a16:creationId xmlns:a16="http://schemas.microsoft.com/office/drawing/2014/main" id="{D2DC45C3-D629-4006-B0DE-09977A02F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638865"/>
            <a:ext cx="1129969" cy="110299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63DD7B-2AD9-41DF-B5B8-238CB279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661719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Причины приостановки реформы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270890"/>
            <a:ext cx="824522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Снижение количества трудоспособного населения.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1998249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Истощение традиционной сырьевой базы.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288" y="3301628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Износ и моральное устаревание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оборудования.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589508"/>
            <a:ext cx="65312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Резкое удорожание добычи полезных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ископаемых.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194685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расходов на ВПК.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5BC1B4F-F768-47EE-A7A1-CB4D31D4D0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83"/>
          <a:stretch/>
        </p:blipFill>
        <p:spPr>
          <a:xfrm>
            <a:off x="6725653" y="1926737"/>
            <a:ext cx="2500624" cy="32167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473344"/>
            <a:ext cx="5318125" cy="2259588"/>
            <a:chOff x="358774" y="1767354"/>
            <a:chExt cx="4883758" cy="22595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Приостановка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реформы Косыгина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856365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Модель плановой экономики, отвергавшая большинство нововведений, исчерпала свои возможности. Какое-то время она могла развиваться по инерции, но в долгосрочной перспективе была обречена.</a:t>
              </a:r>
            </a:p>
          </p:txBody>
        </p:sp>
      </p:grpSp>
      <p:pic>
        <p:nvPicPr>
          <p:cNvPr id="15362" name="Picture 2" descr="ÐÐ°ÑÑÐ¸Ð½ÐºÐ¸ Ð¿Ð¾ Ð·Ð°Ð¿ÑÐ¾ÑÑ Ð±ÑÐµÐ¶Ð½ÐµÐ² Ð¸ ÑÐ°Ð±Ð¾ÑÐ¸Ðµ Ð¿Ð»Ð°ÐºÐ°Ñ">
            <a:extLst>
              <a:ext uri="{FF2B5EF4-FFF2-40B4-BE49-F238E27FC236}">
                <a16:creationId xmlns:a16="http://schemas.microsoft.com/office/drawing/2014/main" id="{F2A1C402-2281-47EF-81C6-168A15969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78524"/>
            <a:ext cx="4392612" cy="28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5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308199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Строительство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заводов-гигантов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СССР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199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Монополизация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отраслей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экономики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Отсутствие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выбора у советских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покупателей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2841725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Снижение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качества выпускаемой продукции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Новые проблемы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1527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Внедрение показателей оценки качества по цене продукции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Удорожание продукции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сокращение объёмов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её выпуска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Товарный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дефицит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Новые проблемы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39969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Санкт-Петербург, № 5047 — Ikarus 280.64">
            <a:extLst>
              <a:ext uri="{FF2B5EF4-FFF2-40B4-BE49-F238E27FC236}">
                <a16:creationId xmlns:a16="http://schemas.microsoft.com/office/drawing/2014/main" id="{982FE9E0-B163-471E-B242-18CC42CCC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7015527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Венгерский </a:t>
            </a:r>
            <a:br>
              <a:rPr lang="ru-RU" sz="1200" dirty="0"/>
            </a:br>
            <a:r>
              <a:rPr lang="ru-RU" sz="1200" dirty="0"/>
              <a:t>автобус «Икарус»  </a:t>
            </a:r>
          </a:p>
          <a:p>
            <a:pPr algn="ctr"/>
            <a:r>
              <a:rPr lang="ru-RU" sz="1200" dirty="0"/>
              <a:t>на улицах </a:t>
            </a:r>
            <a:br>
              <a:rPr lang="ru-RU" sz="1200" dirty="0"/>
            </a:br>
            <a:r>
              <a:rPr lang="ru-RU" sz="1200" dirty="0"/>
              <a:t>Ленинграда</a:t>
            </a:r>
          </a:p>
        </p:txBody>
      </p:sp>
    </p:spTree>
    <p:extLst>
      <p:ext uri="{BB962C8B-B14F-4D97-AF65-F5344CB8AC3E}">
        <p14:creationId xmlns:p14="http://schemas.microsoft.com/office/powerpoint/2010/main" val="16742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9445" y="1967276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мере развёртывания реформы разочарование в ней нарастало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как в политическом руководстве,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так и в обществе.</a:t>
            </a:r>
          </a:p>
        </p:txBody>
      </p:sp>
      <p:pic>
        <p:nvPicPr>
          <p:cNvPr id="10" name="Picture 2" descr="https://pics.meshok.net/pics/27191001.jpg">
            <a:extLst>
              <a:ext uri="{FF2B5EF4-FFF2-40B4-BE49-F238E27FC236}">
                <a16:creationId xmlns:a16="http://schemas.microsoft.com/office/drawing/2014/main" id="{F01DA6FC-0F49-49A8-80C6-B2CE880BD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387" y="746678"/>
            <a:ext cx="2995137" cy="364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E622DCA0-1FAB-4456-B9A4-08DCAA7743EE}"/>
              </a:ext>
            </a:extLst>
          </p:cNvPr>
          <p:cNvSpPr txBox="1"/>
          <p:nvPr/>
        </p:nvSpPr>
        <p:spPr>
          <a:xfrm>
            <a:off x="5995319" y="2800826"/>
            <a:ext cx="2109459" cy="83820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41B6BAF-ECF5-4F72-8D72-7CAE809EFB79}"/>
              </a:ext>
            </a:extLst>
          </p:cNvPr>
          <p:cNvSpPr txBox="1"/>
          <p:nvPr/>
        </p:nvSpPr>
        <p:spPr>
          <a:xfrm>
            <a:off x="5995318" y="3071692"/>
            <a:ext cx="210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Природный газ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17271" y="1478839"/>
            <a:ext cx="2109458" cy="838201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4" name="TextBox 153"/>
          <p:cNvSpPr txBox="1"/>
          <p:nvPr/>
        </p:nvSpPr>
        <p:spPr>
          <a:xfrm>
            <a:off x="3517270" y="1633148"/>
            <a:ext cx="2109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b="1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Экспорт сырьевых ресурсов из СССР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B84D63-2096-4CCF-A37C-2E332C89EA2E}"/>
              </a:ext>
            </a:extLst>
          </p:cNvPr>
          <p:cNvSpPr txBox="1"/>
          <p:nvPr/>
        </p:nvSpPr>
        <p:spPr>
          <a:xfrm>
            <a:off x="1055217" y="2825822"/>
            <a:ext cx="2109459" cy="83820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8" name="Скругленная соединительная линия 30">
            <a:extLst>
              <a:ext uri="{FF2B5EF4-FFF2-40B4-BE49-F238E27FC236}">
                <a16:creationId xmlns:a16="http://schemas.microsoft.com/office/drawing/2014/main" id="{E70CBC3D-F82D-4940-8829-DA2200172754}"/>
              </a:ext>
            </a:extLst>
          </p:cNvPr>
          <p:cNvCxnSpPr>
            <a:cxnSpLocks/>
            <a:stCxn id="25" idx="0"/>
            <a:endCxn id="29" idx="2"/>
          </p:cNvCxnSpPr>
          <p:nvPr/>
        </p:nvCxnSpPr>
        <p:spPr>
          <a:xfrm rot="5400000" flipH="1" flipV="1">
            <a:off x="3086582" y="1340405"/>
            <a:ext cx="508782" cy="246205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31">
            <a:extLst>
              <a:ext uri="{FF2B5EF4-FFF2-40B4-BE49-F238E27FC236}">
                <a16:creationId xmlns:a16="http://schemas.microsoft.com/office/drawing/2014/main" id="{FD7DEBA8-8092-45BB-8728-A91287AABD89}"/>
              </a:ext>
            </a:extLst>
          </p:cNvPr>
          <p:cNvCxnSpPr>
            <a:cxnSpLocks/>
            <a:stCxn id="29" idx="2"/>
            <a:endCxn id="20" idx="0"/>
          </p:cNvCxnSpPr>
          <p:nvPr/>
        </p:nvCxnSpPr>
        <p:spPr>
          <a:xfrm rot="16200000" flipH="1">
            <a:off x="5569131" y="1319908"/>
            <a:ext cx="483786" cy="247804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45880FA-0548-4A57-91FB-783305A5B0F2}"/>
              </a:ext>
            </a:extLst>
          </p:cNvPr>
          <p:cNvSpPr txBox="1"/>
          <p:nvPr/>
        </p:nvSpPr>
        <p:spPr>
          <a:xfrm>
            <a:off x="1039221" y="3086783"/>
            <a:ext cx="210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Сырая нефть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652620-CA28-40AB-84AC-36F0BBACE8DA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советской экономики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84D63-2096-4CCF-A37C-2E332C89EA2E}"/>
              </a:ext>
            </a:extLst>
          </p:cNvPr>
          <p:cNvSpPr txBox="1"/>
          <p:nvPr/>
        </p:nvSpPr>
        <p:spPr>
          <a:xfrm>
            <a:off x="3517271" y="2825823"/>
            <a:ext cx="2109459" cy="83820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5880FA-0548-4A57-91FB-783305A5B0F2}"/>
              </a:ext>
            </a:extLst>
          </p:cNvPr>
          <p:cNvSpPr txBox="1"/>
          <p:nvPr/>
        </p:nvSpPr>
        <p:spPr>
          <a:xfrm>
            <a:off x="3506278" y="3086005"/>
            <a:ext cx="2109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 Нефтепродукты</a:t>
            </a:r>
          </a:p>
        </p:txBody>
      </p:sp>
      <p:cxnSp>
        <p:nvCxnSpPr>
          <p:cNvPr id="21" name="Скругленная соединительная линия 31">
            <a:extLst>
              <a:ext uri="{FF2B5EF4-FFF2-40B4-BE49-F238E27FC236}">
                <a16:creationId xmlns:a16="http://schemas.microsoft.com/office/drawing/2014/main" id="{FD7DEBA8-8092-45BB-8728-A91287AABD89}"/>
              </a:ext>
            </a:extLst>
          </p:cNvPr>
          <p:cNvCxnSpPr>
            <a:cxnSpLocks/>
            <a:stCxn id="29" idx="2"/>
            <a:endCxn id="13" idx="0"/>
          </p:cNvCxnSpPr>
          <p:nvPr/>
        </p:nvCxnSpPr>
        <p:spPr>
          <a:xfrm rot="16200000" flipH="1">
            <a:off x="4317609" y="2571430"/>
            <a:ext cx="508783" cy="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6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0" grpId="0"/>
      <p:bldP spid="29" grpId="0" animBg="1"/>
      <p:bldP spid="154" grpId="0"/>
      <p:bldP spid="25" grpId="0" animBg="1"/>
      <p:bldP spid="39" grpId="0"/>
      <p:bldP spid="13" grpId="0" animBg="1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1497307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435" y="1483661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Совершенствование форм хозяйствования, повышение роли партийного руководства в 1979 году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04996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H="1" flipV="1">
            <a:off x="2204996" y="2842453"/>
            <a:ext cx="12700" cy="1083537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2594489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696" y="367802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7696" y="2581305"/>
            <a:ext cx="472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Усилия оказались тщетными, реанимировать экономику не удалось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4993" y="3661752"/>
            <a:ext cx="474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Ставка на превосходство моральных стимулов к труду, оживление социалистического соревнования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939005" y="174527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2842454"/>
            <a:ext cx="12700" cy="1083537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советской экономики</a:t>
            </a:r>
          </a:p>
        </p:txBody>
      </p:sp>
    </p:spTree>
    <p:extLst>
      <p:ext uri="{BB962C8B-B14F-4D97-AF65-F5344CB8AC3E}">
        <p14:creationId xmlns:p14="http://schemas.microsoft.com/office/powerpoint/2010/main" val="11094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://gdb.rferl.org/6814E7A5-538D-469E-AB01-A7D82AFC551A_s.jpg">
            <a:extLst>
              <a:ext uri="{FF2B5EF4-FFF2-40B4-BE49-F238E27FC236}">
                <a16:creationId xmlns:a16="http://schemas.microsoft.com/office/drawing/2014/main" id="{47EA0A85-29DF-4B3D-9179-1F2BF69A8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/>
          <a:stretch/>
        </p:blipFill>
        <p:spPr bwMode="auto">
          <a:xfrm>
            <a:off x="720911" y="0"/>
            <a:ext cx="84230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1982 году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Ю. В. Андропов предпринял широкомасштабный экономический эксперимент.</a:t>
            </a:r>
          </a:p>
        </p:txBody>
      </p:sp>
    </p:spTree>
    <p:extLst>
      <p:ext uri="{BB962C8B-B14F-4D97-AF65-F5344CB8AC3E}">
        <p14:creationId xmlns:p14="http://schemas.microsoft.com/office/powerpoint/2010/main" val="12660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Эксперимент Андропова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63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Кратковременный положительный экономический результат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507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Ослабление централизованного планирования и распределения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Изменение ценообразования на уровне предприятий и регионов</a:t>
            </a:r>
          </a:p>
        </p:txBody>
      </p:sp>
    </p:spTree>
    <p:extLst>
      <p:ext uri="{BB962C8B-B14F-4D97-AF65-F5344CB8AC3E}">
        <p14:creationId xmlns:p14="http://schemas.microsoft.com/office/powerpoint/2010/main" val="118122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osmicheskiyrasum.files.wordpress.com/2017/08/d180d0b5d184d0bed180d0bcd0b0-d0bfd0bed0b3d183d0b1d0b8d0b2d188d0b0d18f-d181d181d181d180.jpg">
            <a:extLst>
              <a:ext uri="{FF2B5EF4-FFF2-40B4-BE49-F238E27FC236}">
                <a16:creationId xmlns:a16="http://schemas.microsoft.com/office/drawing/2014/main" id="{81EBB59F-B4D2-4B95-8328-B36413BA7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Брежнев </a:t>
            </a:r>
            <a:br>
              <a:rPr lang="ru-RU" sz="1200" dirty="0"/>
            </a:br>
            <a:r>
              <a:rPr lang="ru-RU" sz="1200" dirty="0"/>
              <a:t>и Косыгин</a:t>
            </a:r>
          </a:p>
        </p:txBody>
      </p:sp>
    </p:spTree>
    <p:extLst>
      <p:ext uri="{BB962C8B-B14F-4D97-AF65-F5344CB8AC3E}">
        <p14:creationId xmlns:p14="http://schemas.microsoft.com/office/powerpoint/2010/main" val="17478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0395" y="2119625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Смена хозяйственного механизма оставалась жизненно важной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задачей советской экономики.</a:t>
            </a:r>
          </a:p>
        </p:txBody>
      </p:sp>
      <p:pic>
        <p:nvPicPr>
          <p:cNvPr id="7" name="Picture 2" descr="ÐÐ°ÑÑÐ¸Ð½ÐºÐ¸ Ð¿Ð¾ Ð·Ð°Ð¿ÑÐ¾ÑÑ Ð³Ð°Ð· Ð½Ð° ÑÐºÑÐ¿Ð¾ÑÑ Ð¿Ð¾ÑÑÑÐ¿Ð¸Ñ Ð² ÑÑÐ¾Ðº">
            <a:extLst>
              <a:ext uri="{FF2B5EF4-FFF2-40B4-BE49-F238E27FC236}">
                <a16:creationId xmlns:a16="http://schemas.microsoft.com/office/drawing/2014/main" id="{FB0FB72F-7668-4F4D-9B67-0ABD36A70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6678"/>
            <a:ext cx="2952749" cy="37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0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s-media-cache-ak0.pinimg.com/736x/6e/f7/d9/6ef7d905eed2ddb93b2b93752ab45871.jpg">
            <a:extLst>
              <a:ext uri="{FF2B5EF4-FFF2-40B4-BE49-F238E27FC236}">
                <a16:creationId xmlns:a16="http://schemas.microsoft.com/office/drawing/2014/main" id="{217F10C6-497E-4F7A-AFC3-37F9209E9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4271" y="1"/>
            <a:ext cx="59597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499981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1970-х годов западные страны перешли к стадии постиндустриального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11374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Черты постиндустриальной стадии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2" y="1319437"/>
            <a:ext cx="76843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Автоматизация производства.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881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105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2" y="2237290"/>
            <a:ext cx="60615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Применение роботов и ЭВМ.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694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3200996"/>
            <a:ext cx="743097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Внедрение наукоёмких технологий.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332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4" y="4164702"/>
            <a:ext cx="66321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Индивидуализация процесса труда.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9458" name="Picture 2" descr="ÐÐ°ÑÑÐ¸Ð½ÐºÐ¸ Ð¿Ð¾ Ð·Ð°Ð¿ÑÐ¾ÑÑ Ð­ÐÐ ÑÑÐ° 1970">
            <a:extLst>
              <a:ext uri="{FF2B5EF4-FFF2-40B4-BE49-F238E27FC236}">
                <a16:creationId xmlns:a16="http://schemas.microsoft.com/office/drawing/2014/main" id="{851D01B4-57C4-44DD-BB11-C04BD33D0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64057" y="1210433"/>
            <a:ext cx="2461002" cy="33609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vmi.ucoz.ru/_si/0/25631615.jpg">
            <a:extLst>
              <a:ext uri="{FF2B5EF4-FFF2-40B4-BE49-F238E27FC236}">
                <a16:creationId xmlns:a16="http://schemas.microsoft.com/office/drawing/2014/main" id="{89E5B2FD-12DA-44D9-BBC7-2FD158900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9" t="1395" r="10157" b="1498"/>
          <a:stretch/>
        </p:blipFill>
        <p:spPr bwMode="auto">
          <a:xfrm>
            <a:off x="2889505" y="-1"/>
            <a:ext cx="625449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673106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Серьёзное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внимание научно-техническому прогрессу было уделено и в СССР.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B09E3206-0488-4A0F-8364-B979642415FC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E010E24-1C50-43A6-B84C-8565E08C072F}"/>
              </a:ext>
            </a:extLst>
          </p:cNvPr>
          <p:cNvSpPr/>
          <p:nvPr/>
        </p:nvSpPr>
        <p:spPr>
          <a:xfrm>
            <a:off x="7008121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Советская </a:t>
            </a:r>
            <a:br>
              <a:rPr lang="ru-RU" sz="1200" dirty="0"/>
            </a:br>
            <a:r>
              <a:rPr lang="ru-RU" sz="1200" dirty="0"/>
              <a:t>ЭВМ БЭСМ-6</a:t>
            </a:r>
          </a:p>
        </p:txBody>
      </p:sp>
    </p:spTree>
    <p:extLst>
      <p:ext uri="{BB962C8B-B14F-4D97-AF65-F5344CB8AC3E}">
        <p14:creationId xmlns:p14="http://schemas.microsoft.com/office/powerpoint/2010/main" val="37665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akhalinmuseum.ru/eimg/9f2479d2488a903518e5473872807b74.jpg">
            <a:extLst>
              <a:ext uri="{FF2B5EF4-FFF2-40B4-BE49-F238E27FC236}">
                <a16:creationId xmlns:a16="http://schemas.microsoft.com/office/drawing/2014/main" id="{B0FB9D5B-16E5-4218-BEBB-31D0774A2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2" y="3929974"/>
            <a:ext cx="589597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 XXIV съезде КПСС была озвучена установка на соединение достижений НТП с преимуществами социализма.</a:t>
            </a:r>
          </a:p>
        </p:txBody>
      </p:sp>
    </p:spTree>
    <p:extLst>
      <p:ext uri="{BB962C8B-B14F-4D97-AF65-F5344CB8AC3E}">
        <p14:creationId xmlns:p14="http://schemas.microsoft.com/office/powerpoint/2010/main" val="35753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0395" y="2119625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Плановая экономика не позволяла быстро разработать и внедрить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научные и технические достижения. </a:t>
            </a:r>
          </a:p>
        </p:txBody>
      </p:sp>
      <p:pic>
        <p:nvPicPr>
          <p:cNvPr id="10" name="Picture 2" descr="ÐÐ°ÑÑÐ¸Ð½ÐºÐ¸ Ð¿Ð¾ Ð·Ð°Ð¿ÑÐ¾ÑÑ Ð¿ÑÑÐ¸Ð»ÐµÑÐºÑ Ð² 4 Ð³Ð¾Ð´Ð° Ð±ÑÐµÐ¶Ð½ÐµÐ²">
            <a:extLst>
              <a:ext uri="{FF2B5EF4-FFF2-40B4-BE49-F238E27FC236}">
                <a16:creationId xmlns:a16="http://schemas.microsoft.com/office/drawing/2014/main" id="{744DB0C0-81CA-446A-907C-37226FCED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894" y="718548"/>
            <a:ext cx="2974630" cy="37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6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militaryarms.ru/wp-content/uploads/2017/03/s8.jpg">
            <a:extLst>
              <a:ext uri="{FF2B5EF4-FFF2-40B4-BE49-F238E27FC236}">
                <a16:creationId xmlns:a16="http://schemas.microsoft.com/office/drawing/2014/main" id="{40438D03-8763-4C97-BB73-68611386F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358775" y="44291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358775" y="1019747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Пусковые </a:t>
            </a:r>
            <a:br>
              <a:rPr lang="ru-RU" sz="1200" dirty="0"/>
            </a:br>
            <a:r>
              <a:rPr lang="ru-RU" sz="1200" dirty="0"/>
              <a:t>установки </a:t>
            </a:r>
            <a:br>
              <a:rPr lang="ru-RU" sz="1200" dirty="0"/>
            </a:br>
            <a:r>
              <a:rPr lang="ru-RU" sz="1200" dirty="0"/>
              <a:t>С-300</a:t>
            </a:r>
          </a:p>
        </p:txBody>
      </p:sp>
    </p:spTree>
    <p:extLst>
      <p:ext uri="{BB962C8B-B14F-4D97-AF65-F5344CB8AC3E}">
        <p14:creationId xmlns:p14="http://schemas.microsoft.com/office/powerpoint/2010/main" val="16511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Переход к интенсивным методам производства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6" y="152410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Сокращение в четыре раза числа ежегодно сооружаемых предприятий-гигантов.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31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7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6" y="2636626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научно-производственных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объединений.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93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6" y="3623891"/>
            <a:ext cx="500074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Возникновение роботостроения, микроэлектроники, атомного машиностроения.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DE5544-7A76-4A80-83B6-007F37E00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80" r="11245"/>
          <a:stretch/>
        </p:blipFill>
        <p:spPr>
          <a:xfrm>
            <a:off x="6640981" y="1066051"/>
            <a:ext cx="2135882" cy="352109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854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9/93/Agat-9_Black.jpg">
            <a:extLst>
              <a:ext uri="{FF2B5EF4-FFF2-40B4-BE49-F238E27FC236}">
                <a16:creationId xmlns:a16="http://schemas.microsoft.com/office/drawing/2014/main" id="{0F89E54A-3B97-42FA-81B9-F66A4835F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3675" y="0"/>
            <a:ext cx="64103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673106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повседневной жизни научно-технический прогресс почти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не ощущался.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3E98552-AF7B-4FA4-BBB1-2052E4BB14E3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752C3-69AD-4AAB-A008-BF30A577C6D5}"/>
              </a:ext>
            </a:extLst>
          </p:cNvPr>
          <p:cNvSpPr/>
          <p:nvPr/>
        </p:nvSpPr>
        <p:spPr>
          <a:xfrm>
            <a:off x="7008121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Советская </a:t>
            </a:r>
            <a:br>
              <a:rPr lang="ru-RU" sz="1200" dirty="0"/>
            </a:br>
            <a:r>
              <a:rPr lang="ru-RU" sz="1200" dirty="0"/>
              <a:t>ПЭВМ серии </a:t>
            </a:r>
            <a:br>
              <a:rPr lang="ru-RU" sz="1200" dirty="0"/>
            </a:br>
            <a:r>
              <a:rPr lang="ru-RU" sz="1200" dirty="0"/>
              <a:t>«Агат» </a:t>
            </a:r>
          </a:p>
        </p:txBody>
      </p:sp>
    </p:spTree>
    <p:extLst>
      <p:ext uri="{BB962C8B-B14F-4D97-AF65-F5344CB8AC3E}">
        <p14:creationId xmlns:p14="http://schemas.microsoft.com/office/powerpoint/2010/main" val="39011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Ручной труд в экономике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СССР к началу 1980-х годов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719734"/>
            <a:ext cx="5357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40 % рабочих промышленности.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882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842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821871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60 % строителей.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26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82654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75 % работников сельского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хозяйства.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www.colta.ru/storage/image/7428/file.jpg">
            <a:extLst>
              <a:ext uri="{FF2B5EF4-FFF2-40B4-BE49-F238E27FC236}">
                <a16:creationId xmlns:a16="http://schemas.microsoft.com/office/drawing/2014/main" id="{3F5BC8E4-48D1-4D54-9EBD-07CA68A11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87" y="1344759"/>
            <a:ext cx="2083229" cy="321898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9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c.ria.ru/ips/light_industry_2/images/tild3763-6633-4831-b363-393239326333__rian_00901609hrru.jpg">
            <a:extLst>
              <a:ext uri="{FF2B5EF4-FFF2-40B4-BE49-F238E27FC236}">
                <a16:creationId xmlns:a16="http://schemas.microsoft.com/office/drawing/2014/main" id="{E1A63222-70F9-45B1-B7BD-93DAF665D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35877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35877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Работницы </a:t>
            </a:r>
            <a:br>
              <a:rPr lang="ru-RU" sz="1200" dirty="0"/>
            </a:br>
            <a:r>
              <a:rPr lang="ru-RU" sz="1200" dirty="0"/>
              <a:t>швейной фабрики «Большевичка» </a:t>
            </a:r>
            <a:br>
              <a:rPr lang="ru-RU" sz="1200" dirty="0"/>
            </a:br>
            <a:r>
              <a:rPr lang="ru-RU" sz="1200" dirty="0"/>
              <a:t>в 1967 году</a:t>
            </a:r>
          </a:p>
        </p:txBody>
      </p:sp>
    </p:spTree>
    <p:extLst>
      <p:ext uri="{BB962C8B-B14F-4D97-AF65-F5344CB8AC3E}">
        <p14:creationId xmlns:p14="http://schemas.microsoft.com/office/powerpoint/2010/main" val="40112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86888" y="1814926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 1985 году в СССР насчитывалось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около 80 тысяч ЭВМ и компьютеров,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то время как в США – 1,5 миллиона новейших ЭВМ и 17 миллионов персональных компьютеров.</a:t>
            </a:r>
          </a:p>
        </p:txBody>
      </p:sp>
      <p:pic>
        <p:nvPicPr>
          <p:cNvPr id="7" name="Picture 2" descr="https://upload.wikimedia.org/wikipedia/commons/6/6b/EC1835_C_quer.jpg">
            <a:extLst>
              <a:ext uri="{FF2B5EF4-FFF2-40B4-BE49-F238E27FC236}">
                <a16:creationId xmlns:a16="http://schemas.microsoft.com/office/drawing/2014/main" id="{469EC11D-09F6-467D-8E86-7DFEFAB13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18548"/>
            <a:ext cx="3213100" cy="37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1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Развитие новых технологий в СССР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63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Угроза стадиального отставания СССР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от стран запада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64467" y="2070880"/>
            <a:ext cx="313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Запрет на поставку в СССР лучших образцов техники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Запрет на поставку в СССР наукоёмких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44879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0650" y="2119624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Экстенсивные основы советской экономики обусловили и слабость социальных программ.</a:t>
            </a:r>
          </a:p>
        </p:txBody>
      </p:sp>
      <p:pic>
        <p:nvPicPr>
          <p:cNvPr id="10" name="Picture 4" descr="https://upload.wikimedia.org/wikipedia/commons/thumb/1/16/Kharkov_1981_Kassy_kinoteatra_Ukraina.jpg/1024px-Kharkov_1981_Kassy_kinoteatra_Ukraina.jpg">
            <a:extLst>
              <a:ext uri="{FF2B5EF4-FFF2-40B4-BE49-F238E27FC236}">
                <a16:creationId xmlns:a16="http://schemas.microsoft.com/office/drawing/2014/main" id="{BCCA7304-76C0-48D9-815E-0DE08E7B8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12329" r="55742" b="19034"/>
          <a:stretch/>
        </p:blipFill>
        <p:spPr bwMode="auto">
          <a:xfrm>
            <a:off x="364498" y="718548"/>
            <a:ext cx="3213100" cy="36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55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473344"/>
            <a:ext cx="5318125" cy="1785612"/>
            <a:chOff x="358774" y="1767354"/>
            <a:chExt cx="4883758" cy="178561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Финансирование социальной сферы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856365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Общий объём капиталовложений в жилищное строительство сократился с 17,7 %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в 1966–1970 годах до 15,1 % в 1981–1985 годах.</a:t>
              </a:r>
            </a:p>
          </p:txBody>
        </p:sp>
      </p:grpSp>
      <p:pic>
        <p:nvPicPr>
          <p:cNvPr id="10" name="Picture 2" descr="http://xn----7sbbaazuatxpyidedi7gqh.xn--p1ai/i/kommunalka/blagousroen/63.jpg">
            <a:extLst>
              <a:ext uri="{FF2B5EF4-FFF2-40B4-BE49-F238E27FC236}">
                <a16:creationId xmlns:a16="http://schemas.microsoft.com/office/drawing/2014/main" id="{9A9CB682-7FD4-4250-AAC3-9723ECFEE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3289" y="1178524"/>
            <a:ext cx="4392611" cy="28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thumb/4/4f/%D0%9A%D0%B0%D0%BC%D0%B5%D0%BD%D0%BD%D1%8B%D0%B5_%D0%B4%D0%B6%D1%83%D0%BD%D0%B3%D0%BB%D0%B8.jpg/1024px-%D0%9A%D0%B0%D0%BC%D0%B5%D0%BD%D0%BD%D1%8B%D0%B5_%D0%B4%D0%B6%D1%83%D0%BD%D0%B3%D0%BB%D0%B8.jpg">
            <a:extLst>
              <a:ext uri="{FF2B5EF4-FFF2-40B4-BE49-F238E27FC236}">
                <a16:creationId xmlns:a16="http://schemas.microsoft.com/office/drawing/2014/main" id="{BDA17B9C-2123-4CED-97F4-16904038F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820" r="3771" b="2420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934180"/>
            <a:ext cx="5358809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1984 году было построено лишь 2 миллиона квартир. Столько же было построено в начале 1960-х годов. </a:t>
            </a:r>
          </a:p>
        </p:txBody>
      </p:sp>
    </p:spTree>
    <p:extLst>
      <p:ext uri="{BB962C8B-B14F-4D97-AF65-F5344CB8AC3E}">
        <p14:creationId xmlns:p14="http://schemas.microsoft.com/office/powerpoint/2010/main" val="7727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49840" y="2275002"/>
            <a:ext cx="5159372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1984 году в СССР насчитывалось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274 миллиона жителей.</a:t>
            </a:r>
          </a:p>
        </p:txBody>
      </p:sp>
      <p:pic>
        <p:nvPicPr>
          <p:cNvPr id="11" name="Picture 4" descr="ÐÐ°ÑÑÐ¸Ð½ÐºÐ¸ Ð¿Ð¾ Ð·Ð°Ð¿ÑÐ¾ÑÑ ÑÑÑÑ ÑÐ»Ð¸ÑÑ Ð³Ð¾ÑÐ¾Ð´Ð°">
            <a:extLst>
              <a:ext uri="{FF2B5EF4-FFF2-40B4-BE49-F238E27FC236}">
                <a16:creationId xmlns:a16="http://schemas.microsoft.com/office/drawing/2014/main" id="{136DF70A-9913-4E39-B533-228001092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2206"/>
            <a:ext cx="3213100" cy="36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1741858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435" y="1728212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Сокращение государственных расходов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здравоохранение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04996" y="1989823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H="1" flipV="1">
            <a:off x="2204996" y="3087004"/>
            <a:ext cx="12700" cy="1083537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2839040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696" y="3922577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7696" y="2825856"/>
            <a:ext cx="472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Сокращение продолжительности жизни, увеличение детской смертности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4993" y="3906303"/>
            <a:ext cx="474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Понижение мирового рейтинга СССР по этим показателям до 50 и 35 мест соответственно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939005" y="1989823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3087005"/>
            <a:ext cx="12700" cy="1083537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Социальные проблемы к началу </a:t>
            </a:r>
            <a:b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1980-х годов </a:t>
            </a:r>
          </a:p>
        </p:txBody>
      </p:sp>
    </p:spTree>
    <p:extLst>
      <p:ext uri="{BB962C8B-B14F-4D97-AF65-F5344CB8AC3E}">
        <p14:creationId xmlns:p14="http://schemas.microsoft.com/office/powerpoint/2010/main" val="4191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30650" y="1970303"/>
            <a:ext cx="5159372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1960-х годов по ожидаемой продолжительности жизни Советский Союз находился в числе наиболее благополучных стран мира.</a:t>
            </a:r>
          </a:p>
        </p:txBody>
      </p:sp>
      <p:pic>
        <p:nvPicPr>
          <p:cNvPr id="7" name="Picture 2" descr="ÐÐ°ÑÑÐ¸Ð½ÐºÐ¸ Ð¿Ð¾ Ð·Ð°Ð¿ÑÐ¾ÑÑ soviet union everyday life">
            <a:extLst>
              <a:ext uri="{FF2B5EF4-FFF2-40B4-BE49-F238E27FC236}">
                <a16:creationId xmlns:a16="http://schemas.microsoft.com/office/drawing/2014/main" id="{F38E4DA4-AEC2-421B-9745-199024309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66"/>
          <a:stretch/>
        </p:blipFill>
        <p:spPr bwMode="auto">
          <a:xfrm>
            <a:off x="374272" y="734089"/>
            <a:ext cx="3213099" cy="3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Рост населения,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падение темпов сельскохозяйственного производства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62758" y="2743438"/>
            <a:ext cx="32411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Обострение продовольственной проблемы (СССР отставал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от передовых стран по структуре питания, по потреблению традиционных продуктов)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Резкое увеличение импортных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поставок продовольствия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СССР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Социальные проблемы в СССР</a:t>
            </a:r>
          </a:p>
        </p:txBody>
      </p:sp>
    </p:spTree>
    <p:extLst>
      <p:ext uri="{BB962C8B-B14F-4D97-AF65-F5344CB8AC3E}">
        <p14:creationId xmlns:p14="http://schemas.microsoft.com/office/powerpoint/2010/main" val="15508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63DD7B-2AD9-41DF-B5B8-238CB2793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845904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Рост импортных поставок продовольствия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 1970–1987 годы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483545"/>
            <a:ext cx="824522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Мяса и мясопродуктов – в 5,2 раза.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3501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20794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5452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4" y="2210904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Рыбы и рыбопродуктов – в 12,4 раза.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3288" y="368293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Зерна – в 13,8 раза.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8123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3288" y="2939376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Растительного масла – в 12,8 раза.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2758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407340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Животного масла – в 183,2 раза.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5" name="Picture 4" descr="http://rsnvrn.ucoz.ru/SMI/tanyanya/448276187.jpg">
            <a:extLst>
              <a:ext uri="{FF2B5EF4-FFF2-40B4-BE49-F238E27FC236}">
                <a16:creationId xmlns:a16="http://schemas.microsoft.com/office/drawing/2014/main" id="{DC85A324-1F40-4FA2-9A14-9666793FB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40719"/>
          <a:stretch/>
        </p:blipFill>
        <p:spPr bwMode="auto">
          <a:xfrm>
            <a:off x="6860813" y="1462040"/>
            <a:ext cx="1924412" cy="319685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9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70890"/>
            <a:ext cx="69141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Аграрная реформа 1965 года и её результаты.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137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18667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3326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1989322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Косыгинская реформа промышленности.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464943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Социальная политика.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5996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4" y="2734381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Научные и технические приоритеты.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84EB40C-60C3-4CA8-A09F-259AF0BA1EE4}"/>
              </a:ext>
            </a:extLst>
          </p:cNvPr>
          <p:cNvSpPr/>
          <p:nvPr/>
        </p:nvSpPr>
        <p:spPr>
          <a:xfrm>
            <a:off x="358775" y="406318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A8859D-C88D-4761-8C9B-7E15C90DE460}"/>
              </a:ext>
            </a:extLst>
          </p:cNvPr>
          <p:cNvSpPr txBox="1"/>
          <p:nvPr/>
        </p:nvSpPr>
        <p:spPr>
          <a:xfrm>
            <a:off x="898774" y="4063185"/>
            <a:ext cx="65457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Исчерпание потенциала экстенсивной индустриальной модели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25554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  <p:bldP spid="19" grpId="0" animBg="1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5999" y="2122652"/>
            <a:ext cx="5159372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1970-е годы в некоторых областях начала вводиться карточная система распределения продуктов. </a:t>
            </a:r>
          </a:p>
        </p:txBody>
      </p:sp>
      <p:pic>
        <p:nvPicPr>
          <p:cNvPr id="10" name="Picture 2" descr="http://www.istpravda.ru/upload/medialibrary/7b0/7b09f1308ac34d105c5e667aad869b2d.jpg">
            <a:extLst>
              <a:ext uri="{FF2B5EF4-FFF2-40B4-BE49-F238E27FC236}">
                <a16:creationId xmlns:a16="http://schemas.microsoft.com/office/drawing/2014/main" id="{DD7C4FAC-F273-4C28-AEF1-667087C80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3146"/>
            <a:ext cx="2952750" cy="3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02975" y="2275002"/>
            <a:ext cx="5159372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 упал прирост реальных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доходов на душу населения.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8870F1-CE64-460B-82A2-960E3A4F3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" y="1121793"/>
            <a:ext cx="3189158" cy="30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518941"/>
            <a:ext cx="30478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В 1980-х годах положение основной части населения улучшилось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411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Всё меньше людей продолжало жить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коммуналках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623485"/>
            <a:ext cx="410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83 % советских семей проживало в отдельных государственных квартирах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392613" y="3552984"/>
            <a:ext cx="39936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Выросло потребление легковых автомобилей, телевизоров, пылесосов, холодильников, стиральных машин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Достижения в социальной сфере</a:t>
            </a:r>
          </a:p>
        </p:txBody>
      </p:sp>
    </p:spTree>
    <p:extLst>
      <p:ext uri="{BB962C8B-B14F-4D97-AF65-F5344CB8AC3E}">
        <p14:creationId xmlns:p14="http://schemas.microsoft.com/office/powerpoint/2010/main" val="293691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dfave.ru/wp-content/uploads/2016/12/gol-121-1024x672.jpg">
            <a:extLst>
              <a:ext uri="{FF2B5EF4-FFF2-40B4-BE49-F238E27FC236}">
                <a16:creationId xmlns:a16="http://schemas.microsoft.com/office/drawing/2014/main" id="{1E9505F7-B548-4B4F-AED5-B04E6C1F8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1" y="3934180"/>
            <a:ext cx="45720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Доля фонда зарплаты в национальном доходе советских граждан оставалась низкой. </a:t>
            </a:r>
          </a:p>
        </p:txBody>
      </p:sp>
    </p:spTree>
    <p:extLst>
      <p:ext uri="{BB962C8B-B14F-4D97-AF65-F5344CB8AC3E}">
        <p14:creationId xmlns:p14="http://schemas.microsoft.com/office/powerpoint/2010/main" val="8130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dn.fishki.net/upload/post/201310/08/1209542/60447dca1fe9555ec9679961d6798de5.jpg">
            <a:extLst>
              <a:ext uri="{FF2B5EF4-FFF2-40B4-BE49-F238E27FC236}">
                <a16:creationId xmlns:a16="http://schemas.microsoft.com/office/drawing/2014/main" id="{8AD31530-8113-4B1B-B7EC-082C60C86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 r="9896"/>
          <a:stretch/>
        </p:blipFill>
        <p:spPr bwMode="auto">
          <a:xfrm>
            <a:off x="4593156" y="-56697"/>
            <a:ext cx="1700011" cy="2928357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bulat.cont.ws/uploads/posts/70712.jpg">
            <a:extLst>
              <a:ext uri="{FF2B5EF4-FFF2-40B4-BE49-F238E27FC236}">
                <a16:creationId xmlns:a16="http://schemas.microsoft.com/office/drawing/2014/main" id="{06354C2F-201B-4D35-BF46-473A23E5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97862" y="-73155"/>
            <a:ext cx="3000846" cy="2961274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-fotki.yandex.ru/get/15547/123177916.334/0_12a577_49edb45d_XXL.jpg">
            <a:extLst>
              <a:ext uri="{FF2B5EF4-FFF2-40B4-BE49-F238E27FC236}">
                <a16:creationId xmlns:a16="http://schemas.microsoft.com/office/drawing/2014/main" id="{758A1302-EEE4-498E-9C22-A7529AFFF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88" b="4121"/>
          <a:stretch/>
        </p:blipFill>
        <p:spPr bwMode="auto">
          <a:xfrm>
            <a:off x="2624316" y="0"/>
            <a:ext cx="1968839" cy="2875843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zawademiurg.ucoz.ru/_ph/8/2/91002657.jpg">
            <a:extLst>
              <a:ext uri="{FF2B5EF4-FFF2-40B4-BE49-F238E27FC236}">
                <a16:creationId xmlns:a16="http://schemas.microsoft.com/office/drawing/2014/main" id="{97D0ED2F-D623-4C93-A845-34DA7539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94" y="3249423"/>
            <a:ext cx="2838486" cy="2015325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e/e5/RIAN_archive_714106_The_Borshagin%27s_at_home.jpg">
            <a:extLst>
              <a:ext uri="{FF2B5EF4-FFF2-40B4-BE49-F238E27FC236}">
                <a16:creationId xmlns:a16="http://schemas.microsoft.com/office/drawing/2014/main" id="{0106260E-A8E6-4AA4-8051-A4A823AEE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29" y="2888119"/>
            <a:ext cx="3383277" cy="2269836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2photo.ru/uploads/posts/23660/20091225/sokolov-aleksei/3_sokolov-aleksei.jpg">
            <a:extLst>
              <a:ext uri="{FF2B5EF4-FFF2-40B4-BE49-F238E27FC236}">
                <a16:creationId xmlns:a16="http://schemas.microsoft.com/office/drawing/2014/main" id="{B31D1C33-5312-4A3D-97BE-FE8A33E2D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4386" y="1930997"/>
            <a:ext cx="2857188" cy="1293009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b-a.d-cd.net/138c9d4s-960.jpg">
            <a:extLst>
              <a:ext uri="{FF2B5EF4-FFF2-40B4-BE49-F238E27FC236}">
                <a16:creationId xmlns:a16="http://schemas.microsoft.com/office/drawing/2014/main" id="{AEDB749A-8A45-4DD2-ACC4-3D70F8963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484"/>
          <a:stretch/>
        </p:blipFill>
        <p:spPr bwMode="auto">
          <a:xfrm>
            <a:off x="6316515" y="-16138"/>
            <a:ext cx="2865817" cy="1930997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ic.pics.livejournal.com/hist_tour/33160808/458/458_900.jpg">
            <a:extLst>
              <a:ext uri="{FF2B5EF4-FFF2-40B4-BE49-F238E27FC236}">
                <a16:creationId xmlns:a16="http://schemas.microsoft.com/office/drawing/2014/main" id="{5561162A-CA0E-461B-B290-F07FC30F8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t="12422" r="2834" b="10739"/>
          <a:stretch/>
        </p:blipFill>
        <p:spPr bwMode="auto">
          <a:xfrm>
            <a:off x="3064573" y="2888119"/>
            <a:ext cx="3225317" cy="2284568"/>
          </a:xfrm>
          <a:prstGeom prst="rect">
            <a:avLst/>
          </a:prstGeom>
          <a:noFill/>
          <a:ln>
            <a:solidFill>
              <a:srgbClr val="CCCA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1" y="3934180"/>
            <a:ext cx="4235823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 уровню потребления на душу населения СССР занимал 77-е место в мире.</a:t>
            </a:r>
          </a:p>
        </p:txBody>
      </p:sp>
    </p:spTree>
    <p:extLst>
      <p:ext uri="{BB962C8B-B14F-4D97-AF65-F5344CB8AC3E}">
        <p14:creationId xmlns:p14="http://schemas.microsoft.com/office/powerpoint/2010/main" val="60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4629" y="1817952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Удержать статус великой державы становилось возможным лишь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счёт сокращения социальных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программ, беспощадной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эксплуатации природной среды.</a:t>
            </a:r>
          </a:p>
        </p:txBody>
      </p:sp>
      <p:pic>
        <p:nvPicPr>
          <p:cNvPr id="7" name="Picture 10" descr="http://ic.pics.livejournal.com/skif_tag/19770500/1333124/1333124_original.jpg">
            <a:extLst>
              <a:ext uri="{FF2B5EF4-FFF2-40B4-BE49-F238E27FC236}">
                <a16:creationId xmlns:a16="http://schemas.microsoft.com/office/drawing/2014/main" id="{01928AB2-8232-475D-B0D5-DF8617651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8" r="27122"/>
          <a:stretch/>
        </p:blipFill>
        <p:spPr bwMode="auto">
          <a:xfrm>
            <a:off x="358775" y="733146"/>
            <a:ext cx="2952750" cy="36772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0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tel C4004.jpg">
            <a:extLst>
              <a:ext uri="{FF2B5EF4-FFF2-40B4-BE49-F238E27FC236}">
                <a16:creationId xmlns:a16="http://schemas.microsoft.com/office/drawing/2014/main" id="{F0AC4172-3835-47DC-893D-5F9A61137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6468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Микропроцессор</a:t>
            </a:r>
            <a:br>
              <a:rPr lang="ru-RU" sz="1200" dirty="0"/>
            </a:br>
            <a:r>
              <a:rPr lang="ru-RU" sz="1200" dirty="0"/>
              <a:t> </a:t>
            </a:r>
            <a:r>
              <a:rPr lang="en-US" sz="1200" dirty="0"/>
              <a:t>Intel 4004 </a:t>
            </a:r>
            <a:endParaRPr lang="ru-R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CE5548-6AD9-4992-BC04-B943449B91E7}"/>
              </a:ext>
            </a:extLst>
          </p:cNvPr>
          <p:cNvSpPr txBox="1"/>
          <p:nvPr/>
        </p:nvSpPr>
        <p:spPr>
          <a:xfrm>
            <a:off x="1" y="3934180"/>
            <a:ext cx="4392612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1970-х годах начался новый этап мировой научно-технической революции. </a:t>
            </a:r>
          </a:p>
        </p:txBody>
      </p:sp>
    </p:spTree>
    <p:extLst>
      <p:ext uri="{BB962C8B-B14F-4D97-AF65-F5344CB8AC3E}">
        <p14:creationId xmlns:p14="http://schemas.microsoft.com/office/powerpoint/2010/main" val="36966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2" y="1431137"/>
            <a:ext cx="607264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8453" y="1423011"/>
            <a:ext cx="603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С изобретением микропроцессора наступает эпоха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персональных компьютеров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3052" y="2204469"/>
            <a:ext cx="6072652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2" idx="1"/>
            <a:endCxn id="10" idx="1"/>
          </p:cNvCxnSpPr>
          <p:nvPr/>
        </p:nvCxnSpPr>
        <p:spPr>
          <a:xfrm rot="10800000" flipH="1">
            <a:off x="1543050" y="3225767"/>
            <a:ext cx="6157" cy="761070"/>
          </a:xfrm>
          <a:prstGeom prst="curvedConnector3">
            <a:avLst>
              <a:gd name="adj1" fmla="val -371284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0" idx="1"/>
            <a:endCxn id="4" idx="1"/>
          </p:cNvCxnSpPr>
          <p:nvPr/>
        </p:nvCxnSpPr>
        <p:spPr>
          <a:xfrm rot="10800000">
            <a:off x="1543052" y="2452435"/>
            <a:ext cx="6156" cy="773333"/>
          </a:xfrm>
          <a:prstGeom prst="curvedConnector3">
            <a:avLst>
              <a:gd name="adj1" fmla="val 381345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Скругленная соединительная линия 6"/>
          <p:cNvCxnSpPr>
            <a:cxnSpLocks/>
            <a:stCxn id="3" idx="1"/>
            <a:endCxn id="4" idx="1"/>
          </p:cNvCxnSpPr>
          <p:nvPr/>
        </p:nvCxnSpPr>
        <p:spPr>
          <a:xfrm rot="10800000" flipV="1">
            <a:off x="1543052" y="1679102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49208" y="2977802"/>
            <a:ext cx="6053794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3051" y="3738872"/>
            <a:ext cx="6072652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0349" y="2192828"/>
            <a:ext cx="607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Использование ПК для обработки и хранения информации, для её активного применения в производстве, проектировании, обучении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5366" y="2968149"/>
            <a:ext cx="6047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СССР не заметили этого явления и не придали ему большого значения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8453" y="3721696"/>
            <a:ext cx="6047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Начало постепенно формироваться новое стадиальное отставание советской экономики от Запада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7" idx="3"/>
            <a:endCxn id="14" idx="3"/>
          </p:cNvCxnSpPr>
          <p:nvPr/>
        </p:nvCxnSpPr>
        <p:spPr>
          <a:xfrm flipH="1" flipV="1">
            <a:off x="7603000" y="3229759"/>
            <a:ext cx="12701" cy="753547"/>
          </a:xfrm>
          <a:prstGeom prst="curvedConnector3">
            <a:avLst>
              <a:gd name="adj1" fmla="val -17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V="1">
            <a:off x="7603000" y="2452434"/>
            <a:ext cx="12704" cy="777325"/>
          </a:xfrm>
          <a:prstGeom prst="curvedConnector3">
            <a:avLst>
              <a:gd name="adj1" fmla="val 18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3" idx="3"/>
            <a:endCxn id="4" idx="3"/>
          </p:cNvCxnSpPr>
          <p:nvPr/>
        </p:nvCxnSpPr>
        <p:spPr>
          <a:xfrm>
            <a:off x="7615701" y="1679102"/>
            <a:ext cx="3" cy="773332"/>
          </a:xfrm>
          <a:prstGeom prst="curvedConnector3">
            <a:avLst>
              <a:gd name="adj1" fmla="val 76201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73F8CE-7E72-452A-AC2C-572B9F15AF5A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Новый этап научно-технической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33297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3" grpId="0"/>
      <p:bldP spid="14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460987"/>
            <a:ext cx="5318125" cy="2268983"/>
            <a:chOff x="358774" y="1767354"/>
            <a:chExt cx="4883758" cy="226898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883758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Полная хозяйственная самостоятельность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865760"/>
              <a:ext cx="4033837" cy="11705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1963 году И. Н. Худенко получил право организовать работу в зерновом совхозе «</a:t>
              </a:r>
              <a:r>
                <a:rPr lang="ru-RU" sz="1400" dirty="0" err="1">
                  <a:solidFill>
                    <a:prstClr val="white"/>
                  </a:solidFill>
                </a:rPr>
                <a:t>Илийский</a:t>
              </a:r>
              <a:r>
                <a:rPr lang="ru-RU" sz="1400" dirty="0">
                  <a:solidFill>
                    <a:prstClr val="white"/>
                  </a:solidFill>
                </a:rPr>
                <a:t>» малыми звеньями, а оплачивать работу по конечному результату,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без ограничения заработной платы. </a:t>
              </a:r>
            </a:p>
          </p:txBody>
        </p:sp>
      </p:grpSp>
      <p:pic>
        <p:nvPicPr>
          <p:cNvPr id="11266" name="Picture 2" descr="ÐÐ°ÑÑÐ¸Ð½ÐºÐ¸ Ð¿Ð¾ Ð·Ð°Ð¿ÑÐ¾ÑÑ self-propelled artillery">
            <a:extLst>
              <a:ext uri="{FF2B5EF4-FFF2-40B4-BE49-F238E27FC236}">
                <a16:creationId xmlns:a16="http://schemas.microsoft.com/office/drawing/2014/main" id="{B6753772-BE34-4FC9-AC0E-F569DF183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6923" y="1241778"/>
            <a:ext cx="4027077" cy="27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Эксперимент в совхозе «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Илийский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593373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Численность рабочих совхоза была сокращена с 863 до 85 человек.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882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8425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7025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Производительность труда выросла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20 раз.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826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82654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Произошло снижение себестоимости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1 центнера зерна.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5598A0E9-5AE6-4BED-8606-6A9392BB3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91080" y="1316960"/>
            <a:ext cx="2292864" cy="325342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Генеральный секретарь ЦК КПСС Леонид Ильич Брежнев (в центре), член Политбюро ЦК КПСС Михаил...">
            <a:extLst>
              <a:ext uri="{FF2B5EF4-FFF2-40B4-BE49-F238E27FC236}">
                <a16:creationId xmlns:a16="http://schemas.microsoft.com/office/drawing/2014/main" id="{D1337C4F-5EC8-4FC6-8456-4116DEA2E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4163"/>
            <a:ext cx="9144000" cy="51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734155"/>
            <a:ext cx="4219575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Низкие экономические показатели начала 1960-х годов показали неэффективность административно-командной системы.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Выступление </a:t>
            </a:r>
          </a:p>
          <a:p>
            <a:pPr algn="ctr"/>
            <a:r>
              <a:rPr lang="ru-RU" sz="1200" dirty="0"/>
              <a:t>Л. И. Брежнева </a:t>
            </a:r>
          </a:p>
          <a:p>
            <a:pPr algn="ctr"/>
            <a:r>
              <a:rPr lang="ru-RU" sz="1200" dirty="0"/>
              <a:t>на XXIII съезде </a:t>
            </a:r>
          </a:p>
          <a:p>
            <a:pPr algn="ctr"/>
            <a:r>
              <a:rPr lang="ru-RU" sz="1200" dirty="0"/>
              <a:t>КПСС</a:t>
            </a:r>
          </a:p>
        </p:txBody>
      </p:sp>
    </p:spTree>
    <p:extLst>
      <p:ext uri="{BB962C8B-B14F-4D97-AF65-F5344CB8AC3E}">
        <p14:creationId xmlns:p14="http://schemas.microsoft.com/office/powerpoint/2010/main" val="346557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Внедрение экономического подхода И. Н. Худенко 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масштабах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всей страны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Высвобождение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33 миллионов человек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из 40 миллионов работников отрасли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04215" y="2743439"/>
            <a:ext cx="2804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Необходимость переобучать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пристраивать работников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других районах, создавая объекты инфраструктуры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Эксперимент в совхозе «</a:t>
            </a:r>
            <a:r>
              <a:rPr lang="ru-RU" sz="2800" dirty="0" err="1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Илийский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144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commercial.bmoharris.com/media/filer_public/05/7c/057c067c-840c-4732-9d10-64bcbe4bc8ed/appmediahero_imageistock_000000127525_medium_0_8_2272_1263.jpg">
            <a:extLst>
              <a:ext uri="{FF2B5EF4-FFF2-40B4-BE49-F238E27FC236}">
                <a16:creationId xmlns:a16="http://schemas.microsoft.com/office/drawing/2014/main" id="{46E4DAB6-CCF1-44BE-A832-C8D8677C8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6FE77D2-697C-45A9-96FB-DE767B0FEAD9}"/>
              </a:ext>
            </a:extLst>
          </p:cNvPr>
          <p:cNvSpPr/>
          <p:nvPr/>
        </p:nvSpPr>
        <p:spPr>
          <a:xfrm>
            <a:off x="358775" y="30555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93273B-7CCA-42C1-9D20-B71CD3B693A5}"/>
              </a:ext>
            </a:extLst>
          </p:cNvPr>
          <p:cNvSpPr/>
          <p:nvPr/>
        </p:nvSpPr>
        <p:spPr>
          <a:xfrm>
            <a:off x="358775" y="3724667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Уборка кукурузного поля в США</a:t>
            </a:r>
          </a:p>
        </p:txBody>
      </p:sp>
    </p:spTree>
    <p:extLst>
      <p:ext uri="{BB962C8B-B14F-4D97-AF65-F5344CB8AC3E}">
        <p14:creationId xmlns:p14="http://schemas.microsoft.com/office/powerpoint/2010/main" val="34991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04996" y="1507077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435" y="1493431"/>
            <a:ext cx="482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Высвобождающиеся рабочие руки направлялись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сферу услуг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5" name="Скругленная соединительная линия 4"/>
          <p:cNvCxnSpPr>
            <a:cxnSpLocks/>
            <a:stCxn id="11" idx="1"/>
            <a:endCxn id="10" idx="1"/>
          </p:cNvCxnSpPr>
          <p:nvPr/>
        </p:nvCxnSpPr>
        <p:spPr>
          <a:xfrm rot="10800000">
            <a:off x="2204996" y="175504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H="1" flipV="1">
            <a:off x="2204996" y="2852223"/>
            <a:ext cx="12700" cy="1083537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04996" y="2604259"/>
            <a:ext cx="47340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696" y="3687796"/>
            <a:ext cx="4734009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7696" y="2698336"/>
            <a:ext cx="472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Происходило новое разделение труда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4993" y="3671522"/>
            <a:ext cx="474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Формировалась структура постиндустриального общества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0" idx="3"/>
          </p:cNvCxnSpPr>
          <p:nvPr/>
        </p:nvCxnSpPr>
        <p:spPr>
          <a:xfrm flipV="1">
            <a:off x="6939005" y="1755042"/>
            <a:ext cx="12700" cy="109718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939005" y="2852224"/>
            <a:ext cx="12700" cy="1083537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0EDBB32-703D-4B1C-A0E5-AA5E3BBB30E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Экономика развитых стран</a:t>
            </a:r>
          </a:p>
        </p:txBody>
      </p:sp>
    </p:spTree>
    <p:extLst>
      <p:ext uri="{BB962C8B-B14F-4D97-AF65-F5344CB8AC3E}">
        <p14:creationId xmlns:p14="http://schemas.microsoft.com/office/powerpoint/2010/main" val="5666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1" grpId="0" animBg="1"/>
      <p:bldP spid="12" grpId="0" animBg="1"/>
      <p:bldP spid="15" grpId="0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9915" y="1817952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СССР, испугавшись социальных последствий, все эксперименты были прекращены. Директивная экономика страны продолжала существовать практически в неизменном виде.</a:t>
            </a:r>
          </a:p>
        </p:txBody>
      </p:sp>
      <p:pic>
        <p:nvPicPr>
          <p:cNvPr id="1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A292A14B-0D58-4CE9-9AA6-0B15E98FE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33146"/>
            <a:ext cx="3099444" cy="37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51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Социально-экономическое развитие страны в 1960-х — середине 1980-х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204" y="1626285"/>
            <a:ext cx="805282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Аграрная реформа 1965 года оказалась неэффективной. СССР был вынужден закупать часть продовольствия за рубежом.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33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7133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345" y="2720314"/>
            <a:ext cx="77194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Реформа в промышленности дала краткосрочный эффект. СССР переориентировался на экспорт природных ресурсов.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3C57A33-6411-494F-8745-51EE91EAAD05}"/>
              </a:ext>
            </a:extLst>
          </p:cNvPr>
          <p:cNvSpPr/>
          <p:nvPr/>
        </p:nvSpPr>
        <p:spPr>
          <a:xfrm>
            <a:off x="358775" y="37933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BEB0-CD6A-4223-8418-A8DBB4B8AA7E}"/>
              </a:ext>
            </a:extLst>
          </p:cNvPr>
          <p:cNvSpPr txBox="1"/>
          <p:nvPr/>
        </p:nvSpPr>
        <p:spPr>
          <a:xfrm>
            <a:off x="910204" y="3808858"/>
            <a:ext cx="805282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Плановый характер советской экономики не позволял быстро внедрять достижения научно-технического прогресса.</a:t>
            </a:r>
          </a:p>
        </p:txBody>
      </p:sp>
    </p:spTree>
    <p:extLst>
      <p:ext uri="{BB962C8B-B14F-4D97-AF65-F5344CB8AC3E}">
        <p14:creationId xmlns:p14="http://schemas.microsoft.com/office/powerpoint/2010/main" val="18228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0204" y="1911293"/>
            <a:ext cx="773927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Социальные программы в СССР финансировались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остаточному принципу.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182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998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204" y="2714325"/>
            <a:ext cx="6770756" cy="1107996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Выдержать конкуренцию на мировом рынке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формирующимися экономическими системами постиндустриального общества экстенсивная индустриальная советская модель не могла.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0D2F5-4EEE-4704-8814-DBD4DBD26163}"/>
              </a:ext>
            </a:extLst>
          </p:cNvPr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Социально-экономическое развитие страны в 1960-х — середине 1980-х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1089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nashdom.us/uploads/bb/bc/bbbc0a1db91ddb117e1111eae0cc5c55/20151004_1157331.jpg">
            <a:extLst>
              <a:ext uri="{FF2B5EF4-FFF2-40B4-BE49-F238E27FC236}">
                <a16:creationId xmlns:a16="http://schemas.microsoft.com/office/drawing/2014/main" id="{828C98F8-AA11-464E-A66E-CE15AE490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3151"/>
            <a:ext cx="9144000" cy="521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85225" y="768406"/>
            <a:ext cx="18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Статья </a:t>
            </a:r>
          </a:p>
          <a:p>
            <a:pPr algn="ctr"/>
            <a:r>
              <a:rPr lang="ru-RU" sz="1200" dirty="0"/>
              <a:t>«План, прибыль, премия» </a:t>
            </a:r>
            <a:br>
              <a:rPr lang="ru-RU" sz="1200" dirty="0"/>
            </a:br>
            <a:r>
              <a:rPr lang="ru-RU" sz="1200" dirty="0"/>
              <a:t>в газете «Правда» </a:t>
            </a:r>
            <a:br>
              <a:rPr lang="ru-RU" sz="1200" dirty="0"/>
            </a:br>
            <a:r>
              <a:rPr lang="ru-RU" sz="1200" dirty="0"/>
              <a:t>за 1962 год</a:t>
            </a:r>
          </a:p>
        </p:txBody>
      </p:sp>
    </p:spTree>
    <p:extLst>
      <p:ext uri="{BB962C8B-B14F-4D97-AF65-F5344CB8AC3E}">
        <p14:creationId xmlns:p14="http://schemas.microsoft.com/office/powerpoint/2010/main" val="40189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Основные черты предстоящей экономической реформы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6" y="1535224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отвергала директивную модель экономики.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31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7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6" y="2613103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Внедряла некоторые механизмы саморегуляции.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93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6" y="3623891"/>
            <a:ext cx="596521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Внедряла механизмы саморегуляции, материальной заинтересованности производителя в результатах труда.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npirf.ru/wp-content/uploads/2015/07/101.jpg">
            <a:extLst>
              <a:ext uri="{FF2B5EF4-FFF2-40B4-BE49-F238E27FC236}">
                <a16:creationId xmlns:a16="http://schemas.microsoft.com/office/drawing/2014/main" id="{AD6F1F1C-9C9C-411E-95F2-6D2CB25E4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9886" y="1326213"/>
            <a:ext cx="2171163" cy="31558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5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Microsoft Office PowerPoint</Application>
  <PresentationFormat>Экран (16:9)</PresentationFormat>
  <Paragraphs>355</Paragraphs>
  <Slides>75</Slides>
  <Notes>75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75</vt:i4>
      </vt:variant>
    </vt:vector>
  </HeadingPairs>
  <TitlesOfParts>
    <vt:vector size="83" baseType="lpstr">
      <vt:lpstr>Roboto Slab</vt:lpstr>
      <vt:lpstr>Arial</vt:lpstr>
      <vt:lpstr>Calibri</vt:lpstr>
      <vt:lpstr>Roboto</vt:lpstr>
      <vt:lpstr>Merriweather</vt:lpstr>
      <vt:lpstr>1_Тема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2019-04-04T14:26:17Z</dcterms:created>
  <dcterms:modified xsi:type="dcterms:W3CDTF">2019-04-23T07:42:57Z</dcterms:modified>
</cp:coreProperties>
</file>