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56" r:id="rId1"/>
    <p:sldMasterId id="2147483768" r:id="rId2"/>
  </p:sldMasterIdLst>
  <p:notesMasterIdLst>
    <p:notesMasterId r:id="rId54"/>
  </p:notesMasterIdLst>
  <p:sldIdLst>
    <p:sldId id="30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Roboto Slab" panose="020B0604020202020204" charset="0"/>
      <p:regular r:id="rId59"/>
      <p:bold r:id="rId60"/>
    </p:embeddedFont>
    <p:embeddedFont>
      <p:font typeface="Merriweather" panose="020B0604020202020204" charset="-52"/>
      <p:regular r:id="rId61"/>
      <p:bold r:id="rId62"/>
      <p:italic r:id="rId63"/>
      <p:boldItalic r:id="rId64"/>
    </p:embeddedFont>
    <p:embeddedFont>
      <p:font typeface="Roboto" panose="020B0604020202020204" charset="0"/>
      <p:regular r:id="rId65"/>
      <p:bold r:id="rId66"/>
      <p:italic r:id="rId67"/>
      <p:boldItalic r:id="rId68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3003" userDrawn="1">
          <p15:clr>
            <a:srgbClr val="A4A3A4"/>
          </p15:clr>
        </p15:guide>
        <p15:guide id="5" pos="2767" userDrawn="1">
          <p15:clr>
            <a:srgbClr val="A4A3A4"/>
          </p15:clr>
        </p15:guide>
        <p15:guide id="6" pos="2993" userDrawn="1">
          <p15:clr>
            <a:srgbClr val="A4A3A4"/>
          </p15:clr>
        </p15:guide>
        <p15:guide id="7" pos="1847" userDrawn="1">
          <p15:clr>
            <a:srgbClr val="A4A3A4"/>
          </p15:clr>
        </p15:guide>
        <p15:guide id="8" pos="2069" userDrawn="1">
          <p15:clr>
            <a:srgbClr val="A4A3A4"/>
          </p15:clr>
        </p15:guide>
        <p15:guide id="9" pos="3690" userDrawn="1">
          <p15:clr>
            <a:srgbClr val="A4A3A4"/>
          </p15:clr>
        </p15:guide>
        <p15:guide id="10" pos="3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08"/>
    <a:srgbClr val="0FE673"/>
    <a:srgbClr val="FA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480" y="138"/>
      </p:cViewPr>
      <p:guideLst>
        <p:guide orient="horz" pos="237"/>
        <p:guide pos="226"/>
        <p:guide pos="5534"/>
        <p:guide orient="horz" pos="3003"/>
        <p:guide pos="2767"/>
        <p:guide pos="2993"/>
        <p:guide pos="1847"/>
        <p:guide pos="2069"/>
        <p:guide pos="3690"/>
        <p:guide pos="3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BBAEE-7911-4A4A-9B7D-0C7D994C8F61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BEE91-B68B-4132-A952-B1CA64E7D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4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48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03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12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37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89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89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43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98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23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09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1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57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19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92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76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17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03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70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67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49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51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32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512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882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256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536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097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508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123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101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214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289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66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456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939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300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921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510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627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825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89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645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139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0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022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332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77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64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62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72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9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7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0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02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0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0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66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9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27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72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18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6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4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31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30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2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1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3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9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5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8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6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0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10.01.2021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7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±ÑÐµÐ¶Ð½ÐµÐ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1542" y="376239"/>
            <a:ext cx="5615580" cy="464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82B754-6536-4F63-AB5D-EC0AA1B8D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776" y="376238"/>
            <a:ext cx="4033838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dirty="0">
                <a:latin typeface="+mj-lt"/>
              </a:rPr>
              <a:t>Политическое развитие </a:t>
            </a:r>
          </a:p>
          <a:p>
            <a:r>
              <a:rPr lang="ru-RU" sz="3200" dirty="0">
                <a:latin typeface="+mj-lt"/>
              </a:rPr>
              <a:t>в 1960-х – середине 1980-х годов</a:t>
            </a:r>
          </a:p>
        </p:txBody>
      </p:sp>
    </p:spTree>
    <p:extLst>
      <p:ext uri="{BB962C8B-B14F-4D97-AF65-F5344CB8AC3E}">
        <p14:creationId xmlns:p14="http://schemas.microsoft.com/office/powerpoint/2010/main" val="3365911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64924" y="2241712"/>
            <a:ext cx="2558115" cy="1117277"/>
          </a:xfrm>
          <a:prstGeom prst="roundRect">
            <a:avLst/>
          </a:prstGeom>
          <a:noFill/>
          <a:ln w="15875">
            <a:solidFill>
              <a:srgbClr val="A6A608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1814" y="3883655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1814" y="107649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1814" y="247914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2" name="Скругленная соединительная линия 21"/>
          <p:cNvCxnSpPr>
            <a:stCxn id="12" idx="3"/>
            <a:endCxn id="18" idx="1"/>
          </p:cNvCxnSpPr>
          <p:nvPr/>
        </p:nvCxnSpPr>
        <p:spPr>
          <a:xfrm flipV="1">
            <a:off x="3923039" y="1396772"/>
            <a:ext cx="358775" cy="1403579"/>
          </a:xfrm>
          <a:prstGeom prst="curvedConnector3">
            <a:avLst/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stCxn id="12" idx="3"/>
            <a:endCxn id="20" idx="1"/>
          </p:cNvCxnSpPr>
          <p:nvPr/>
        </p:nvCxnSpPr>
        <p:spPr>
          <a:xfrm flipV="1">
            <a:off x="3923039" y="2799422"/>
            <a:ext cx="358775" cy="929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>
            <a:stCxn id="12" idx="3"/>
            <a:endCxn id="17" idx="1"/>
          </p:cNvCxnSpPr>
          <p:nvPr/>
        </p:nvCxnSpPr>
        <p:spPr>
          <a:xfrm>
            <a:off x="3923039" y="2800351"/>
            <a:ext cx="358775" cy="140358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27937" y="1133302"/>
            <a:ext cx="324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Отказ властей от использования экономических стимулов к труду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64211" y="2430089"/>
            <a:ext cx="2159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Снижение темпов экономического развития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2027" y="2537811"/>
            <a:ext cx="353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Сохранение идеологических ограничений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02647" y="3940461"/>
            <a:ext cx="3255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Усталость общества от постоянных перемен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Итоги правления Хрущёва</a:t>
            </a:r>
          </a:p>
        </p:txBody>
      </p:sp>
    </p:spTree>
    <p:extLst>
      <p:ext uri="{BB962C8B-B14F-4D97-AF65-F5344CB8AC3E}">
        <p14:creationId xmlns:p14="http://schemas.microsoft.com/office/powerpoint/2010/main" val="30884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20" grpId="0" animBg="1"/>
      <p:bldP spid="25" grpId="0"/>
      <p:bldP spid="27" grpId="0"/>
      <p:bldP spid="3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06D024-71FF-4EAD-BEDF-5BC7603D7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25848" y="1797607"/>
            <a:ext cx="4652390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Не получили развития попытки изменить политическую систему. </a:t>
            </a:r>
          </a:p>
          <a:p>
            <a:pPr defTabSz="685749">
              <a:lnSpc>
                <a:spcPct val="110000"/>
              </a:lnSpc>
            </a:pPr>
            <a:endParaRPr lang="ru-RU" sz="1800" dirty="0">
              <a:solidFill>
                <a:prstClr val="white"/>
              </a:solidFill>
              <a:latin typeface="Merriweather"/>
            </a:endParaRP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Перед руководством СССР стояла задача провести новые реформы.</a:t>
            </a:r>
          </a:p>
        </p:txBody>
      </p:sp>
      <p:pic>
        <p:nvPicPr>
          <p:cNvPr id="4098" name="Picture 2" descr="RIAN archive 555293 XXIII Congress of the CPSU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396" y="880853"/>
            <a:ext cx="2860167" cy="335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1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718559"/>
            <a:ext cx="4051005" cy="1009846"/>
          </a:xfrm>
          <a:prstGeom prst="rect">
            <a:avLst/>
          </a:prstGeom>
          <a:solidFill>
            <a:srgbClr val="A6A608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После прихода к власти Леонида Ильича Брежнева одним из политических лозунгов стал «стабильность кадров».</a:t>
            </a:r>
          </a:p>
        </p:txBody>
      </p:sp>
    </p:spTree>
    <p:extLst>
      <p:ext uri="{BB962C8B-B14F-4D97-AF65-F5344CB8AC3E}">
        <p14:creationId xmlns:p14="http://schemas.microsoft.com/office/powerpoint/2010/main" val="24831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139268" y="2241712"/>
            <a:ext cx="2558115" cy="1117277"/>
          </a:xfrm>
          <a:prstGeom prst="roundRect">
            <a:avLst/>
          </a:prstGeom>
          <a:noFill/>
          <a:ln w="15875">
            <a:solidFill>
              <a:srgbClr val="A6A608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1674" y="2012215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1674" y="294793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6" name="Скругленная соединительная линия 25"/>
          <p:cNvCxnSpPr>
            <a:stCxn id="19" idx="3"/>
            <a:endCxn id="29" idx="1"/>
          </p:cNvCxnSpPr>
          <p:nvPr/>
        </p:nvCxnSpPr>
        <p:spPr>
          <a:xfrm>
            <a:off x="4568936" y="2332491"/>
            <a:ext cx="570332" cy="46786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stCxn id="21" idx="3"/>
            <a:endCxn id="29" idx="1"/>
          </p:cNvCxnSpPr>
          <p:nvPr/>
        </p:nvCxnSpPr>
        <p:spPr>
          <a:xfrm flipV="1">
            <a:off x="4568936" y="2800351"/>
            <a:ext cx="570332" cy="467861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59860" y="2431018"/>
            <a:ext cx="2516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В СССР «законсервировали» политический режим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7215" y="2070880"/>
            <a:ext cx="310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Все номенклатурные посты стали пожизненными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8898" y="2898879"/>
            <a:ext cx="3222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Главным критерием при назначении человека на должность была лояльность чиновника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«Стабильность кадров»</a:t>
            </a:r>
          </a:p>
        </p:txBody>
      </p:sp>
    </p:spTree>
    <p:extLst>
      <p:ext uri="{BB962C8B-B14F-4D97-AF65-F5344CB8AC3E}">
        <p14:creationId xmlns:p14="http://schemas.microsoft.com/office/powerpoint/2010/main" val="68624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 animBg="1"/>
      <p:bldP spid="21" grpId="0" animBg="1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0173" y="2743438"/>
            <a:ext cx="26737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После упразднения совнархозов вернулись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к отраслевым министерствам, количество которых постоянно росло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2743439"/>
            <a:ext cx="2555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В 1936 году в СССР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было 20 министерств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и ведомств,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 а к середине 1980-х годов их количество увеличилось до 100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7764" y="2743438"/>
            <a:ext cx="2557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На каждые 6–7 человек приходилось по одному «управляющему»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73389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9626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377032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1</a:t>
            </a:r>
          </a:p>
        </p:txBody>
      </p:sp>
      <p:sp>
        <p:nvSpPr>
          <p:cNvPr id="23" name="Овал 22"/>
          <p:cNvSpPr/>
          <p:nvPr/>
        </p:nvSpPr>
        <p:spPr>
          <a:xfrm>
            <a:off x="4301999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2</a:t>
            </a:r>
          </a:p>
        </p:txBody>
      </p:sp>
      <p:sp>
        <p:nvSpPr>
          <p:cNvPr id="24" name="Овал 23"/>
          <p:cNvSpPr/>
          <p:nvPr/>
        </p:nvSpPr>
        <p:spPr>
          <a:xfrm>
            <a:off x="7236493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Управление государством</a:t>
            </a:r>
          </a:p>
        </p:txBody>
      </p:sp>
    </p:spTree>
    <p:extLst>
      <p:ext uri="{BB962C8B-B14F-4D97-AF65-F5344CB8AC3E}">
        <p14:creationId xmlns:p14="http://schemas.microsoft.com/office/powerpoint/2010/main" val="110858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8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" y="0"/>
            <a:ext cx="3284536" cy="5143500"/>
          </a:xfrm>
          <a:prstGeom prst="rect">
            <a:avLst/>
          </a:prstGeom>
          <a:solidFill>
            <a:srgbClr val="A6A60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885" y="1659962"/>
            <a:ext cx="2692769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К 1980-м годам средний возраст работника высшего руководства составлял 70 лет. </a:t>
            </a:r>
          </a:p>
        </p:txBody>
      </p:sp>
    </p:spTree>
    <p:extLst>
      <p:ext uri="{BB962C8B-B14F-4D97-AF65-F5344CB8AC3E}">
        <p14:creationId xmlns:p14="http://schemas.microsoft.com/office/powerpoint/2010/main" val="287408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0173" y="2743438"/>
            <a:ext cx="2673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Партия осуществляла контроль над всеми сферами жизни общества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2743439"/>
            <a:ext cx="25558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en-US" sz="1400" dirty="0">
                <a:solidFill>
                  <a:prstClr val="black"/>
                </a:solidFill>
              </a:rPr>
              <a:t>XXIII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/>
              <a:t>съезд КПСС ликвидировал </a:t>
            </a:r>
            <a:r>
              <a:rPr lang="ru-RU" sz="1400" dirty="0">
                <a:solidFill>
                  <a:prstClr val="black"/>
                </a:solidFill>
              </a:rPr>
              <a:t>все новации в партийной жизни, принятые за годы правления Хрущёва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7764" y="2743438"/>
            <a:ext cx="2557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Отменили принцип регулярного обновления партийной номенклатуры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73389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9626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377032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1</a:t>
            </a:r>
          </a:p>
        </p:txBody>
      </p:sp>
      <p:sp>
        <p:nvSpPr>
          <p:cNvPr id="23" name="Овал 22"/>
          <p:cNvSpPr/>
          <p:nvPr/>
        </p:nvSpPr>
        <p:spPr>
          <a:xfrm>
            <a:off x="4301999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2</a:t>
            </a:r>
          </a:p>
        </p:txBody>
      </p:sp>
      <p:sp>
        <p:nvSpPr>
          <p:cNvPr id="24" name="Овал 23"/>
          <p:cNvSpPr/>
          <p:nvPr/>
        </p:nvSpPr>
        <p:spPr>
          <a:xfrm>
            <a:off x="7236493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Управление государством</a:t>
            </a:r>
          </a:p>
        </p:txBody>
      </p:sp>
    </p:spTree>
    <p:extLst>
      <p:ext uri="{BB962C8B-B14F-4D97-AF65-F5344CB8AC3E}">
        <p14:creationId xmlns:p14="http://schemas.microsoft.com/office/powerpoint/2010/main" val="30080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8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DB18A3-5C91-4822-A7A1-0C67036A4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58777" y="1537488"/>
            <a:ext cx="4033837" cy="2094167"/>
            <a:chOff x="358776" y="1577920"/>
            <a:chExt cx="4033837" cy="209416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58776" y="1577920"/>
              <a:ext cx="4033837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/>
              <a:r>
                <a:rPr lang="ru-RU" sz="2800" dirty="0">
                  <a:solidFill>
                    <a:srgbClr val="FFDC5A"/>
                  </a:solidFill>
                  <a:latin typeface="Merriweather"/>
                </a:rPr>
                <a:t>Правление Брежнева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8776" y="2501510"/>
              <a:ext cx="4033837" cy="11705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В 1971 году на </a:t>
              </a:r>
              <a:r>
                <a:rPr lang="en-US" sz="1400" dirty="0">
                  <a:solidFill>
                    <a:prstClr val="white"/>
                  </a:solidFill>
                </a:rPr>
                <a:t>XXIV</a:t>
              </a:r>
              <a:r>
                <a:rPr lang="ru-RU" sz="1400" dirty="0">
                  <a:solidFill>
                    <a:prstClr val="white"/>
                  </a:solidFill>
                </a:rPr>
                <a:t> съезде КПСС официально закрепили право контроля над деятельностью администрации научно-исследовательских институтов, учреждений культуры </a:t>
              </a:r>
            </a:p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и здравоохранения. </a:t>
              </a:r>
            </a:p>
          </p:txBody>
        </p:sp>
      </p:grpSp>
      <p:pic>
        <p:nvPicPr>
          <p:cNvPr id="5122" name="Picture 2" descr="ÐÐ°ÑÑÐ¸Ð½ÐºÐ¸ Ð¿Ð¾ Ð·Ð°Ð¿ÑÐ¾ÑÑ 24 ÑÑÐµÐ·Ð´ ÐºÐ¿ÑÑ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0855" y="821073"/>
            <a:ext cx="4423145" cy="351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3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924" y="2241712"/>
            <a:ext cx="2558115" cy="1117277"/>
          </a:xfrm>
          <a:prstGeom prst="roundRect">
            <a:avLst/>
          </a:prstGeom>
          <a:noFill/>
          <a:ln w="15875">
            <a:solidFill>
              <a:srgbClr val="A6A608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1814" y="2012215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1814" y="294793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6" name="Скругленная соединительная линия 25"/>
          <p:cNvCxnSpPr>
            <a:stCxn id="29" idx="3"/>
            <a:endCxn id="19" idx="1"/>
          </p:cNvCxnSpPr>
          <p:nvPr/>
        </p:nvCxnSpPr>
        <p:spPr>
          <a:xfrm flipV="1">
            <a:off x="3923039" y="2332491"/>
            <a:ext cx="358775" cy="46786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stCxn id="29" idx="3"/>
            <a:endCxn id="21" idx="1"/>
          </p:cNvCxnSpPr>
          <p:nvPr/>
        </p:nvCxnSpPr>
        <p:spPr>
          <a:xfrm>
            <a:off x="3923039" y="2800351"/>
            <a:ext cx="358775" cy="467861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85516" y="2436499"/>
            <a:ext cx="2516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Конституция 1977 года закрепляла руководящую роль КПСС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1816" y="2064595"/>
            <a:ext cx="3357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Партия стала «ядром политической системы»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62448" y="3006601"/>
            <a:ext cx="334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Партийный аппарат стал главной политической силой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Управление государством</a:t>
            </a:r>
          </a:p>
        </p:txBody>
      </p:sp>
    </p:spTree>
    <p:extLst>
      <p:ext uri="{BB962C8B-B14F-4D97-AF65-F5344CB8AC3E}">
        <p14:creationId xmlns:p14="http://schemas.microsoft.com/office/powerpoint/2010/main" val="336801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 animBg="1"/>
      <p:bldP spid="21" grpId="0" animBg="1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0869"/>
            <a:ext cx="4805464" cy="1009846"/>
          </a:xfrm>
          <a:prstGeom prst="rect">
            <a:avLst/>
          </a:prstGeom>
          <a:solidFill>
            <a:srgbClr val="A6A608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Узкий круг людей, руководивший страной, признавал неверной любую точку зрения, которая не совпадала с генеральной линией партии.</a:t>
            </a:r>
          </a:p>
        </p:txBody>
      </p:sp>
    </p:spTree>
    <p:extLst>
      <p:ext uri="{BB962C8B-B14F-4D97-AF65-F5344CB8AC3E}">
        <p14:creationId xmlns:p14="http://schemas.microsoft.com/office/powerpoint/2010/main" val="76504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DB18A3-5C91-4822-A7A1-0C67036A4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58777" y="1707612"/>
            <a:ext cx="4033837" cy="1722022"/>
            <a:chOff x="358776" y="1577920"/>
            <a:chExt cx="4033837" cy="172202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58776" y="1577920"/>
              <a:ext cx="4033837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/>
              <a:r>
                <a:rPr lang="ru-RU" sz="2800" dirty="0">
                  <a:solidFill>
                    <a:srgbClr val="FFDC5A"/>
                  </a:solidFill>
                  <a:latin typeface="Merriweather"/>
                </a:rPr>
                <a:t>Л. И. Брежнев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8776" y="2129365"/>
              <a:ext cx="4033837" cy="11705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Первое предновогоднее телевизионное обращение к советскому народу от имени руководства СССР впервые сделал Генеральный секретарь ЦК КПСС </a:t>
              </a:r>
            </a:p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Леонид Ильич Брежнев 31 декабря 1970 года. </a:t>
              </a:r>
            </a:p>
          </p:txBody>
        </p:sp>
      </p:grp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6379" y="842339"/>
            <a:ext cx="4417621" cy="351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1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17000" r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" y="0"/>
            <a:ext cx="3284536" cy="5143500"/>
          </a:xfrm>
          <a:prstGeom prst="rect">
            <a:avLst/>
          </a:prstGeom>
          <a:solidFill>
            <a:srgbClr val="A6A60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885" y="1504319"/>
            <a:ext cx="2692769" cy="2143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конце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1960-х годов началось возвеличивание личности Леонида Ильича Брежнева. </a:t>
            </a:r>
          </a:p>
        </p:txBody>
      </p:sp>
    </p:spTree>
    <p:extLst>
      <p:ext uri="{BB962C8B-B14F-4D97-AF65-F5344CB8AC3E}">
        <p14:creationId xmlns:p14="http://schemas.microsoft.com/office/powerpoint/2010/main" val="46976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0173" y="2743438"/>
            <a:ext cx="2673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Представители государственного аппарата пользовались системой льгот и привилегий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2743439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Деятельность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чиновников практически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не контролировалась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7764" y="2743438"/>
            <a:ext cx="2557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Многие из чиновников были заняты в «теневой экономике»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73389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9626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377032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1</a:t>
            </a:r>
          </a:p>
        </p:txBody>
      </p:sp>
      <p:sp>
        <p:nvSpPr>
          <p:cNvPr id="23" name="Овал 22"/>
          <p:cNvSpPr/>
          <p:nvPr/>
        </p:nvSpPr>
        <p:spPr>
          <a:xfrm>
            <a:off x="4301999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2</a:t>
            </a:r>
          </a:p>
        </p:txBody>
      </p:sp>
      <p:sp>
        <p:nvSpPr>
          <p:cNvPr id="24" name="Овал 23"/>
          <p:cNvSpPr/>
          <p:nvPr/>
        </p:nvSpPr>
        <p:spPr>
          <a:xfrm>
            <a:off x="7236493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Управление государством</a:t>
            </a:r>
          </a:p>
        </p:txBody>
      </p:sp>
    </p:spTree>
    <p:extLst>
      <p:ext uri="{BB962C8B-B14F-4D97-AF65-F5344CB8AC3E}">
        <p14:creationId xmlns:p14="http://schemas.microsoft.com/office/powerpoint/2010/main" val="32514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8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9FF50D-0006-482E-9148-CC8BF2711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58776" y="1496096"/>
            <a:ext cx="5416138" cy="2180649"/>
            <a:chOff x="358776" y="1723282"/>
            <a:chExt cx="5416138" cy="218064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58776" y="1723282"/>
              <a:ext cx="4263988" cy="123110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685749"/>
              <a:r>
                <a:rPr lang="ru-RU" sz="4000" dirty="0">
                  <a:solidFill>
                    <a:srgbClr val="FFDC5A"/>
                  </a:solidFill>
                  <a:latin typeface="Merriweather"/>
                </a:rPr>
                <a:t>«Теневая </a:t>
              </a:r>
            </a:p>
            <a:p>
              <a:pPr defTabSz="685749"/>
              <a:r>
                <a:rPr lang="ru-RU" sz="4000" dirty="0">
                  <a:solidFill>
                    <a:srgbClr val="FFDC5A"/>
                  </a:solidFill>
                  <a:latin typeface="Merriweather"/>
                </a:rPr>
                <a:t>экономика» —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8776" y="2956556"/>
              <a:ext cx="5416138" cy="9473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>
                <a:lnSpc>
                  <a:spcPct val="114000"/>
                </a:lnSpc>
              </a:pPr>
              <a:r>
                <a:rPr lang="ru-RU" sz="1800" dirty="0">
                  <a:solidFill>
                    <a:prstClr val="white"/>
                  </a:solidFill>
                  <a:latin typeface="Merriweather"/>
                </a:rPr>
                <a:t>экономическая деятельность, </a:t>
              </a:r>
            </a:p>
            <a:p>
              <a:pPr defTabSz="685749">
                <a:lnSpc>
                  <a:spcPct val="114000"/>
                </a:lnSpc>
              </a:pPr>
              <a:r>
                <a:rPr lang="ru-RU" sz="1800" dirty="0">
                  <a:solidFill>
                    <a:prstClr val="white"/>
                  </a:solidFill>
                  <a:latin typeface="Merriweather"/>
                </a:rPr>
                <a:t>находящаяся вне государственного контроля и скрываемая от общества. </a:t>
              </a: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V="1">
            <a:off x="5838825" y="1356121"/>
            <a:ext cx="3305176" cy="2478882"/>
          </a:xfrm>
          <a:prstGeom prst="homePlate">
            <a:avLst>
              <a:gd name="adj" fmla="val 2770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69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5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722809"/>
            <a:ext cx="4095345" cy="1009846"/>
          </a:xfrm>
          <a:prstGeom prst="rect">
            <a:avLst/>
          </a:prstGeom>
          <a:solidFill>
            <a:srgbClr val="A6A608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Получив главные позиции в государстве, партийный аппарат отказался от критики культа личности Сталина.</a:t>
            </a:r>
          </a:p>
        </p:txBody>
      </p:sp>
    </p:spTree>
    <p:extLst>
      <p:ext uri="{BB962C8B-B14F-4D97-AF65-F5344CB8AC3E}">
        <p14:creationId xmlns:p14="http://schemas.microsoft.com/office/powerpoint/2010/main" val="307876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DB18A3-5C91-4822-A7A1-0C67036A4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58777" y="1843802"/>
            <a:ext cx="4033837" cy="1485034"/>
            <a:chOff x="358776" y="1577920"/>
            <a:chExt cx="4033837" cy="148503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58776" y="1577920"/>
              <a:ext cx="4033837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/>
              <a:r>
                <a:rPr lang="ru-RU" sz="2800" dirty="0">
                  <a:solidFill>
                    <a:srgbClr val="FFDC5A"/>
                  </a:solidFill>
                  <a:latin typeface="Merriweather"/>
                </a:rPr>
                <a:t>Л. И. Брежнев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8776" y="2129365"/>
              <a:ext cx="4033837" cy="93358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В своей речи, посвящённой двадцатилетию Победы в Великой Отечественной войне, Брежнев дал высокую оценку вкладу Сталина в дело Победы. </a:t>
              </a:r>
            </a:p>
          </p:txBody>
        </p:sp>
      </p:grpSp>
      <p:pic>
        <p:nvPicPr>
          <p:cNvPr id="1026" name="Picture 2" descr="ÐÐ°ÑÑÐ¸Ð½ÐºÐ¸ Ð¿Ð¾ Ð·Ð°Ð¿ÑÐ¾ÑÑ Ð±ÑÐµÐ¶Ð½ÐµÐ² ÑÐµÑÑ 20 Ð»ÐµÑ Ð¿Ð¾Ð±ÐµÐ´Ñ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7643" y="813155"/>
            <a:ext cx="4416357" cy="351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78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06D024-71FF-4EAD-BEDF-5BC7603D7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25848" y="1505774"/>
            <a:ext cx="4652390" cy="21328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произведениях искусства Сталина изображали мудрым и скромным, заботящимся о благе народа. </a:t>
            </a:r>
          </a:p>
          <a:p>
            <a:pPr defTabSz="685749">
              <a:lnSpc>
                <a:spcPct val="110000"/>
              </a:lnSpc>
            </a:pPr>
            <a:endParaRPr lang="ru-RU" sz="1800" dirty="0">
              <a:solidFill>
                <a:prstClr val="white"/>
              </a:solidFill>
              <a:latin typeface="Merriweather"/>
            </a:endParaRP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партийных документах перестали говорить о развенчании культа личности.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393" y="880853"/>
            <a:ext cx="2860169" cy="335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82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3284536" cy="5143500"/>
          </a:xfrm>
          <a:prstGeom prst="rect">
            <a:avLst/>
          </a:prstGeom>
          <a:solidFill>
            <a:srgbClr val="A6A60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885" y="1659967"/>
            <a:ext cx="2692769" cy="179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При Брежневе активно финансировались оборонные программы. </a:t>
            </a:r>
          </a:p>
        </p:txBody>
      </p:sp>
    </p:spTree>
    <p:extLst>
      <p:ext uri="{BB962C8B-B14F-4D97-AF65-F5344CB8AC3E}">
        <p14:creationId xmlns:p14="http://schemas.microsoft.com/office/powerpoint/2010/main" val="324191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984295" y="390558"/>
            <a:ext cx="1800000" cy="1800000"/>
          </a:xfrm>
          <a:prstGeom prst="ellipse">
            <a:avLst/>
          </a:prstGeom>
          <a:solidFill>
            <a:srgbClr val="FFDC5A">
              <a:alpha val="9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Шахтная пусковая установка</a:t>
            </a:r>
          </a:p>
        </p:txBody>
      </p:sp>
    </p:spTree>
    <p:extLst>
      <p:ext uri="{BB962C8B-B14F-4D97-AF65-F5344CB8AC3E}">
        <p14:creationId xmlns:p14="http://schemas.microsoft.com/office/powerpoint/2010/main" val="32464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3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8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9000" r="-2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984295" y="390558"/>
            <a:ext cx="1800000" cy="1800000"/>
          </a:xfrm>
          <a:prstGeom prst="ellipse">
            <a:avLst/>
          </a:prstGeom>
          <a:solidFill>
            <a:srgbClr val="FFDC5A">
              <a:alpha val="9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Зенитная ракета ЗРК С-75</a:t>
            </a:r>
          </a:p>
        </p:txBody>
      </p:sp>
    </p:spTree>
    <p:extLst>
      <p:ext uri="{BB962C8B-B14F-4D97-AF65-F5344CB8AC3E}">
        <p14:creationId xmlns:p14="http://schemas.microsoft.com/office/powerpoint/2010/main" val="354221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9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984295" y="390558"/>
            <a:ext cx="1800000" cy="1800000"/>
          </a:xfrm>
          <a:prstGeom prst="ellipse">
            <a:avLst/>
          </a:prstGeom>
          <a:solidFill>
            <a:srgbClr val="FFDC5A">
              <a:alpha val="9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Тяжёлый авианесущий крейсер «Киев»</a:t>
            </a:r>
          </a:p>
        </p:txBody>
      </p:sp>
    </p:spTree>
    <p:extLst>
      <p:ext uri="{BB962C8B-B14F-4D97-AF65-F5344CB8AC3E}">
        <p14:creationId xmlns:p14="http://schemas.microsoft.com/office/powerpoint/2010/main" val="31002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DB18A3-5C91-4822-A7A1-0C67036A4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58777" y="2077270"/>
            <a:ext cx="4033837" cy="1011058"/>
            <a:chOff x="358776" y="1577920"/>
            <a:chExt cx="4033837" cy="101105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58776" y="1577920"/>
              <a:ext cx="4033837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/>
              <a:r>
                <a:rPr lang="ru-RU" sz="2800" dirty="0">
                  <a:solidFill>
                    <a:srgbClr val="FFDC5A"/>
                  </a:solidFill>
                  <a:latin typeface="Merriweather"/>
                </a:rPr>
                <a:t>Вооружение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8776" y="2129365"/>
              <a:ext cx="4033837" cy="45961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В период правления Брежнева СССР достиг ракетно-ядерного паритета с США. 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643" y="813155"/>
            <a:ext cx="4416357" cy="351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2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984295" y="390558"/>
            <a:ext cx="1800000" cy="1800000"/>
          </a:xfrm>
          <a:prstGeom prst="ellipse">
            <a:avLst/>
          </a:prstGeom>
          <a:solidFill>
            <a:srgbClr val="FFDC5A">
              <a:alpha val="9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РСД-10 «Пионер»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722809"/>
            <a:ext cx="4095345" cy="1009846"/>
          </a:xfrm>
          <a:prstGeom prst="rect">
            <a:avLst/>
          </a:prstGeom>
          <a:solidFill>
            <a:srgbClr val="A6A608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С 1976 года в Восточной Европе стали устанавливать ядерные ракеты средней дальности.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72380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06D024-71FF-4EAD-BEDF-5BC7603D7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25848" y="1515497"/>
            <a:ext cx="4652390" cy="21328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Наращивание военного потенциала имело негативные последствия. </a:t>
            </a:r>
          </a:p>
          <a:p>
            <a:pPr defTabSz="685749">
              <a:lnSpc>
                <a:spcPct val="110000"/>
              </a:lnSpc>
            </a:pPr>
            <a:endParaRPr lang="ru-RU" sz="1800" dirty="0">
              <a:solidFill>
                <a:prstClr val="white"/>
              </a:solidFill>
              <a:latin typeface="Merriweather"/>
            </a:endParaRP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Производство военной техники </a:t>
            </a: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и разработка новых моделей вооружения тормозили повышение уровня жизни населения СССР.</a:t>
            </a:r>
          </a:p>
        </p:txBody>
      </p:sp>
      <p:pic>
        <p:nvPicPr>
          <p:cNvPr id="3074" name="Picture 2" descr="ÐÐ°ÑÑÐ¸Ð½ÐºÐ¸ Ð¿Ð¾ Ð·Ð°Ð¿ÑÐ¾ÑÑ ÑÐ´ÐµÑÐ½ÑÐµ ÑÐ°ÐºÐµÑÑ ÑÑÐµÐ´Ð½ÐµÐ¹ Ð´Ð°Ð»ÑÐ½Ð¾ÑÑÐ¸ ÑÑÑÑ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393" y="880853"/>
            <a:ext cx="2860169" cy="335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8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996" y="1308200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Власти были обеспокоены ростом диссидентского движения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86501" y="1200479"/>
            <a:ext cx="274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Важной задачей являлось укрепление органов государственной безопасности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78338" y="2841720"/>
            <a:ext cx="2557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В 1964 году начались идеологические преобразования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8996" y="2841720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Происходил отход </a:t>
            </a:r>
          </a:p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от демократических нововведений Хрущёва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440205" y="1677533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4440205" y="3211058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57071" y="2365967"/>
            <a:ext cx="0" cy="212603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Идеология</a:t>
            </a:r>
          </a:p>
        </p:txBody>
      </p:sp>
    </p:spTree>
    <p:extLst>
      <p:ext uri="{BB962C8B-B14F-4D97-AF65-F5344CB8AC3E}">
        <p14:creationId xmlns:p14="http://schemas.microsoft.com/office/powerpoint/2010/main" val="31163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DB18A3-5C91-4822-A7A1-0C67036A4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58777" y="1717345"/>
            <a:ext cx="4033837" cy="1722022"/>
            <a:chOff x="358776" y="1577920"/>
            <a:chExt cx="4033837" cy="172202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58776" y="1577920"/>
              <a:ext cx="4033837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/>
              <a:r>
                <a:rPr lang="ru-RU" sz="2800" dirty="0">
                  <a:solidFill>
                    <a:srgbClr val="FFDC5A"/>
                  </a:solidFill>
                  <a:latin typeface="Merriweather"/>
                </a:rPr>
                <a:t>Политика Брежнева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8776" y="2129365"/>
              <a:ext cx="4033837" cy="11705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Появились концепция «развитого социализма» и теория непрерывного обострения идеологической борьбы капиталистической </a:t>
              </a:r>
            </a:p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и социалистической систем по мере продвижения к коммунизму. </a:t>
              </a:r>
            </a:p>
          </p:txBody>
        </p:sp>
      </p:grpSp>
      <p:pic>
        <p:nvPicPr>
          <p:cNvPr id="5122" name="Picture 2" descr="ÐÐ°ÑÑÐ¸Ð½ÐºÐ¸ Ð¿Ð¾ Ð·Ð°Ð¿ÑÐ¾ÑÑ Ð±ÑÐµÐ¶Ð½ÐµÐ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7643" y="813155"/>
            <a:ext cx="4416358" cy="351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80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" y="0"/>
            <a:ext cx="3284536" cy="5143500"/>
          </a:xfrm>
          <a:prstGeom prst="rect">
            <a:avLst/>
          </a:prstGeom>
          <a:solidFill>
            <a:srgbClr val="A6A60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885" y="979029"/>
            <a:ext cx="2692769" cy="3182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Брежнев в своей речи, посвящённой пятидесятилетию Октябрьской революции, озвучил вывод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о построении социалистического общества. </a:t>
            </a:r>
          </a:p>
        </p:txBody>
      </p:sp>
    </p:spTree>
    <p:extLst>
      <p:ext uri="{BB962C8B-B14F-4D97-AF65-F5344CB8AC3E}">
        <p14:creationId xmlns:p14="http://schemas.microsoft.com/office/powerpoint/2010/main" val="67285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64924" y="2241712"/>
            <a:ext cx="2558115" cy="1117277"/>
          </a:xfrm>
          <a:prstGeom prst="roundRect">
            <a:avLst/>
          </a:prstGeom>
          <a:noFill/>
          <a:ln w="15875">
            <a:solidFill>
              <a:srgbClr val="A6A608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1814" y="3883655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1814" y="107649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1814" y="247914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2" name="Скругленная соединительная линия 21"/>
          <p:cNvCxnSpPr>
            <a:stCxn id="12" idx="3"/>
            <a:endCxn id="18" idx="1"/>
          </p:cNvCxnSpPr>
          <p:nvPr/>
        </p:nvCxnSpPr>
        <p:spPr>
          <a:xfrm flipV="1">
            <a:off x="3923039" y="1396772"/>
            <a:ext cx="358775" cy="1403579"/>
          </a:xfrm>
          <a:prstGeom prst="curvedConnector3">
            <a:avLst/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stCxn id="12" idx="3"/>
            <a:endCxn id="20" idx="1"/>
          </p:cNvCxnSpPr>
          <p:nvPr/>
        </p:nvCxnSpPr>
        <p:spPr>
          <a:xfrm flipV="1">
            <a:off x="3923039" y="2799422"/>
            <a:ext cx="358775" cy="929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>
            <a:stCxn id="12" idx="3"/>
            <a:endCxn id="17" idx="1"/>
          </p:cNvCxnSpPr>
          <p:nvPr/>
        </p:nvCxnSpPr>
        <p:spPr>
          <a:xfrm>
            <a:off x="3923039" y="2800351"/>
            <a:ext cx="358775" cy="140358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27937" y="1133302"/>
            <a:ext cx="324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Относительная однородность советского общества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64211" y="2537811"/>
            <a:ext cx="215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Концепция «развитого социализма»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60689" y="2537811"/>
            <a:ext cx="2577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Окончательное решение национального вопроса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02647" y="3940461"/>
            <a:ext cx="3255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Отсутствие противоречий внутри общества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Политика Брежнева</a:t>
            </a:r>
          </a:p>
        </p:txBody>
      </p:sp>
    </p:spTree>
    <p:extLst>
      <p:ext uri="{BB962C8B-B14F-4D97-AF65-F5344CB8AC3E}">
        <p14:creationId xmlns:p14="http://schemas.microsoft.com/office/powerpoint/2010/main" val="2533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20" grpId="0" animBg="1"/>
      <p:bldP spid="25" grpId="0"/>
      <p:bldP spid="27" grpId="0"/>
      <p:bldP spid="30" grpId="0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0173" y="2743438"/>
            <a:ext cx="26737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Предполагалось,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что устранены основные конфликты и дальнейшее развитие общества будет благоприятным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2743439"/>
            <a:ext cx="2555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Руководство партии воспринимало действительность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с позитивной стороны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и насаждало этот взгляд окружающим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7764" y="2743438"/>
            <a:ext cx="2557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Никто не должен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был усомниться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в правильности выбранного курса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73389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9626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377032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1</a:t>
            </a:r>
          </a:p>
        </p:txBody>
      </p:sp>
      <p:sp>
        <p:nvSpPr>
          <p:cNvPr id="23" name="Овал 22"/>
          <p:cNvSpPr/>
          <p:nvPr/>
        </p:nvSpPr>
        <p:spPr>
          <a:xfrm>
            <a:off x="4301999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2</a:t>
            </a:r>
          </a:p>
        </p:txBody>
      </p:sp>
      <p:sp>
        <p:nvSpPr>
          <p:cNvPr id="24" name="Овал 23"/>
          <p:cNvSpPr/>
          <p:nvPr/>
        </p:nvSpPr>
        <p:spPr>
          <a:xfrm>
            <a:off x="7236493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Концепция «развитого социализма»</a:t>
            </a:r>
          </a:p>
        </p:txBody>
      </p:sp>
    </p:spTree>
    <p:extLst>
      <p:ext uri="{BB962C8B-B14F-4D97-AF65-F5344CB8AC3E}">
        <p14:creationId xmlns:p14="http://schemas.microsoft.com/office/powerpoint/2010/main" val="108306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8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06D024-71FF-4EAD-BEDF-5BC7603D7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25848" y="1361668"/>
            <a:ext cx="4652390" cy="2437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Первое новогоднее обращение советские зрители увидели </a:t>
            </a: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за несколько часов до боя курантов. </a:t>
            </a:r>
          </a:p>
          <a:p>
            <a:pPr defTabSz="685749">
              <a:lnSpc>
                <a:spcPct val="110000"/>
              </a:lnSpc>
            </a:pPr>
            <a:endParaRPr lang="ru-RU" sz="1800" dirty="0">
              <a:solidFill>
                <a:prstClr val="white"/>
              </a:solidFill>
              <a:latin typeface="Merriweather"/>
            </a:endParaRP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1974 году Брежнев появился </a:t>
            </a: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на экранах в более привычное </a:t>
            </a: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для нас время, за пять минут </a:t>
            </a: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до наступления Нового года.</a:t>
            </a:r>
          </a:p>
        </p:txBody>
      </p:sp>
      <p:pic>
        <p:nvPicPr>
          <p:cNvPr id="3074" name="Picture 2" descr="ÐÐ°ÑÑÐ¸Ð½ÐºÐ¸ Ð¿Ð¾ Ð·Ð°Ð¿ÑÐ¾ÑÑ Ð±ÑÐµÐ¶Ð½ÐµÐ² Ð½Ð¾Ð²Ð¾Ð³Ð¾Ð´Ð½ÐµÐµ Ð¾Ð±ÑÐ°ÑÐµÐ½Ð¸Ð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399" y="880853"/>
            <a:ext cx="2873675" cy="335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DB18A3-5C91-4822-A7A1-0C67036A4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58777" y="1834078"/>
            <a:ext cx="4033837" cy="1499397"/>
            <a:chOff x="358776" y="1577920"/>
            <a:chExt cx="4033837" cy="149939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58776" y="1577920"/>
              <a:ext cx="4033837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/>
              <a:r>
                <a:rPr lang="ru-RU" sz="2800" dirty="0">
                  <a:solidFill>
                    <a:srgbClr val="FFDC5A"/>
                  </a:solidFill>
                  <a:latin typeface="Merriweather"/>
                </a:rPr>
                <a:t>Политика Брежнева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8776" y="2129365"/>
              <a:ext cx="4033837" cy="94795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Из-за невнимания партии к реально существующим проблемам в обществе концепцию «развитого социализма» называли «идеологией застоя». </a:t>
              </a:r>
            </a:p>
          </p:txBody>
        </p:sp>
      </p:grpSp>
      <p:pic>
        <p:nvPicPr>
          <p:cNvPr id="6146" name="Picture 2" descr="ÐÐ°ÑÑÐ¸Ð½ÐºÐ¸ Ð¿Ð¾ Ð·Ð°Ð¿ÑÐ¾ÑÑ Ð±ÑÐµÐ¶Ð½ÐµÐ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1488" y="813155"/>
            <a:ext cx="4412512" cy="351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37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0173" y="2743438"/>
            <a:ext cx="26737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Теория объясняла преследование инакомыслящих как борьбу с подрывным влиянием Запада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2743439"/>
            <a:ext cx="2555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Основывалась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на сталинском положении о классовой борьбе на пути продвижения к социализму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7764" y="2743438"/>
            <a:ext cx="2557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Так Сталин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аргументировал массовые репрессии 1930-х годов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73389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9626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377032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1</a:t>
            </a:r>
          </a:p>
        </p:txBody>
      </p:sp>
      <p:sp>
        <p:nvSpPr>
          <p:cNvPr id="23" name="Овал 22"/>
          <p:cNvSpPr/>
          <p:nvPr/>
        </p:nvSpPr>
        <p:spPr>
          <a:xfrm>
            <a:off x="4301999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2</a:t>
            </a:r>
          </a:p>
        </p:txBody>
      </p:sp>
      <p:sp>
        <p:nvSpPr>
          <p:cNvPr id="24" name="Овал 23"/>
          <p:cNvSpPr/>
          <p:nvPr/>
        </p:nvSpPr>
        <p:spPr>
          <a:xfrm>
            <a:off x="7236493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776" y="376238"/>
            <a:ext cx="8426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Теория обострения идеологической борьбы</a:t>
            </a:r>
          </a:p>
        </p:txBody>
      </p:sp>
    </p:spTree>
    <p:extLst>
      <p:ext uri="{BB962C8B-B14F-4D97-AF65-F5344CB8AC3E}">
        <p14:creationId xmlns:p14="http://schemas.microsoft.com/office/powerpoint/2010/main" val="5913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8" grpId="0" animBg="1"/>
      <p:bldP spid="23" grpId="0" animBg="1"/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722809"/>
            <a:ext cx="3785191" cy="1009846"/>
          </a:xfrm>
          <a:prstGeom prst="rect">
            <a:avLst/>
          </a:prstGeom>
          <a:solidFill>
            <a:srgbClr val="A6A608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Жизнь простых людей отличалась </a:t>
            </a:r>
          </a:p>
          <a:p>
            <a:pPr defTabSz="685783"/>
            <a:r>
              <a:rPr lang="ru-RU" sz="1400" dirty="0">
                <a:solidFill>
                  <a:prstClr val="white"/>
                </a:solidFill>
              </a:rPr>
              <a:t>от идеальной картины, описанной </a:t>
            </a:r>
          </a:p>
          <a:p>
            <a:pPr defTabSz="685783"/>
            <a:r>
              <a:rPr lang="ru-RU" sz="1400" dirty="0">
                <a:solidFill>
                  <a:prstClr val="white"/>
                </a:solidFill>
              </a:rPr>
              <a:t>в концепции «развитого социализма».</a:t>
            </a:r>
          </a:p>
        </p:txBody>
      </p:sp>
    </p:spTree>
    <p:extLst>
      <p:ext uri="{BB962C8B-B14F-4D97-AF65-F5344CB8AC3E}">
        <p14:creationId xmlns:p14="http://schemas.microsoft.com/office/powerpoint/2010/main" val="30088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722809"/>
            <a:ext cx="4688958" cy="1009846"/>
          </a:xfrm>
          <a:prstGeom prst="rect">
            <a:avLst/>
          </a:prstGeom>
          <a:solidFill>
            <a:srgbClr val="A6A608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Пришедший к власти в 1982 году Ю. В. Андропов признал необходимость совершенствования «развитого социализма».</a:t>
            </a:r>
          </a:p>
        </p:txBody>
      </p:sp>
    </p:spTree>
    <p:extLst>
      <p:ext uri="{BB962C8B-B14F-4D97-AF65-F5344CB8AC3E}">
        <p14:creationId xmlns:p14="http://schemas.microsoft.com/office/powerpoint/2010/main" val="40456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64924" y="2241712"/>
            <a:ext cx="2558115" cy="1117277"/>
          </a:xfrm>
          <a:prstGeom prst="roundRect">
            <a:avLst/>
          </a:prstGeom>
          <a:noFill/>
          <a:ln w="15875">
            <a:solidFill>
              <a:srgbClr val="A6A608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1814" y="3883655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1814" y="107649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1814" y="247914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2" name="Скругленная соединительная линия 21"/>
          <p:cNvCxnSpPr>
            <a:stCxn id="12" idx="3"/>
            <a:endCxn id="18" idx="1"/>
          </p:cNvCxnSpPr>
          <p:nvPr/>
        </p:nvCxnSpPr>
        <p:spPr>
          <a:xfrm flipV="1">
            <a:off x="3923039" y="1396772"/>
            <a:ext cx="358775" cy="1403579"/>
          </a:xfrm>
          <a:prstGeom prst="curvedConnector3">
            <a:avLst/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stCxn id="12" idx="3"/>
            <a:endCxn id="20" idx="1"/>
          </p:cNvCxnSpPr>
          <p:nvPr/>
        </p:nvCxnSpPr>
        <p:spPr>
          <a:xfrm flipV="1">
            <a:off x="3923039" y="2799422"/>
            <a:ext cx="358775" cy="929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>
            <a:stCxn id="12" idx="3"/>
            <a:endCxn id="17" idx="1"/>
          </p:cNvCxnSpPr>
          <p:nvPr/>
        </p:nvCxnSpPr>
        <p:spPr>
          <a:xfrm>
            <a:off x="3923039" y="2800351"/>
            <a:ext cx="358775" cy="140358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27937" y="1027439"/>
            <a:ext cx="3243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Оценивался исторический путь, </a:t>
            </a:r>
            <a:r>
              <a:rPr lang="ru-RU" sz="1400" dirty="0" err="1">
                <a:solidFill>
                  <a:prstClr val="black"/>
                </a:solidFill>
              </a:rPr>
              <a:t>пройденный</a:t>
            </a:r>
            <a:r>
              <a:rPr lang="ru-RU" sz="1400" dirty="0">
                <a:solidFill>
                  <a:prstClr val="black"/>
                </a:solidFill>
              </a:rPr>
              <a:t> за 60 лет после революции 1917 года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64211" y="2430089"/>
            <a:ext cx="2159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7 октября 1977 года была принята новая Конституция СССР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20895" y="2430089"/>
            <a:ext cx="2857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Говорилось о построении развитого социалистического общества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38850" y="3834598"/>
            <a:ext cx="3376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Утверждалось, что удалось покончить с эксплуатацией человека человеком и национальной враждой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Конституция СССР</a:t>
            </a:r>
          </a:p>
        </p:txBody>
      </p:sp>
    </p:spTree>
    <p:extLst>
      <p:ext uri="{BB962C8B-B14F-4D97-AF65-F5344CB8AC3E}">
        <p14:creationId xmlns:p14="http://schemas.microsoft.com/office/powerpoint/2010/main" val="407849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20" grpId="0" animBg="1"/>
      <p:bldP spid="25" grpId="0"/>
      <p:bldP spid="27" grpId="0"/>
      <p:bldP spid="30" grpId="0"/>
      <p:bldP spid="3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06D024-71FF-4EAD-BEDF-5BC7603D7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25848" y="1515497"/>
            <a:ext cx="4652390" cy="21328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Шестая статья Конституции закрепляла руководящее положение КПСС в советском обществе. </a:t>
            </a:r>
          </a:p>
          <a:p>
            <a:pPr defTabSz="685749">
              <a:lnSpc>
                <a:spcPct val="110000"/>
              </a:lnSpc>
            </a:pPr>
            <a:endParaRPr lang="ru-RU" sz="1800" dirty="0">
              <a:solidFill>
                <a:prstClr val="white"/>
              </a:solidFill>
              <a:latin typeface="Merriweather"/>
            </a:endParaRP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Отмечалась важная роль массовых общественных организаций </a:t>
            </a: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политической системе.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90" y="880853"/>
            <a:ext cx="2860171" cy="33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DB18A3-5C91-4822-A7A1-0C67036A4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58777" y="1834078"/>
            <a:ext cx="4033837" cy="1485034"/>
            <a:chOff x="358776" y="1577920"/>
            <a:chExt cx="4033837" cy="148503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58776" y="1577920"/>
              <a:ext cx="4033837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/>
              <a:r>
                <a:rPr lang="ru-RU" sz="2800" dirty="0">
                  <a:solidFill>
                    <a:srgbClr val="FFDC5A"/>
                  </a:solidFill>
                  <a:latin typeface="Merriweather"/>
                </a:rPr>
                <a:t>Конституция СССР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8776" y="2129365"/>
              <a:ext cx="4033837" cy="93358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В десятой статье говорилось о том, </a:t>
              </a:r>
            </a:p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что основой экономической системы СССР является социалистическая собственность </a:t>
              </a:r>
            </a:p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на средства производства. </a:t>
              </a:r>
            </a:p>
          </p:txBody>
        </p:sp>
      </p:grpSp>
      <p:pic>
        <p:nvPicPr>
          <p:cNvPr id="7170" name="Picture 2" descr="ÐÐ°ÑÑÐ¸Ð½ÐºÐ¸ Ð¿Ð¾ Ð·Ð°Ð¿ÑÐ¾ÑÑ ÐºÐ¾Ð½ÑÑÐ¸ÑÑÑÐ¸Ñ 197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1488" y="813155"/>
            <a:ext cx="4412512" cy="351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0" r="-30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" y="0"/>
            <a:ext cx="3284536" cy="5143500"/>
          </a:xfrm>
          <a:prstGeom prst="rect">
            <a:avLst/>
          </a:prstGeom>
          <a:solidFill>
            <a:srgbClr val="A6A60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901" y="1153733"/>
            <a:ext cx="2754738" cy="2836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Конституция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1977 года допускала сочетание централизованного управления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с хозяйственной самостоятельностью предприятий. </a:t>
            </a:r>
          </a:p>
        </p:txBody>
      </p:sp>
    </p:spTree>
    <p:extLst>
      <p:ext uri="{BB962C8B-B14F-4D97-AF65-F5344CB8AC3E}">
        <p14:creationId xmlns:p14="http://schemas.microsoft.com/office/powerpoint/2010/main" val="33823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00735" y="2241712"/>
            <a:ext cx="2558115" cy="1117277"/>
          </a:xfrm>
          <a:prstGeom prst="roundRect">
            <a:avLst/>
          </a:prstGeom>
          <a:noFill/>
          <a:ln w="15875">
            <a:solidFill>
              <a:srgbClr val="A6A608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78490" y="2213716"/>
            <a:ext cx="21926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Важное место в новой Конституции занимали социально-экономические права граждан СССР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8215" y="386416"/>
            <a:ext cx="75932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Конституция СССР</a:t>
            </a:r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 flipH="1" flipV="1">
            <a:off x="2922059" y="1395843"/>
            <a:ext cx="358775" cy="1403579"/>
          </a:xfrm>
          <a:prstGeom prst="curvedConnector3">
            <a:avLst/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 flipH="1" flipV="1">
            <a:off x="2922059" y="2798493"/>
            <a:ext cx="358775" cy="929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/>
          <p:nvPr/>
        </p:nvCxnSpPr>
        <p:spPr>
          <a:xfrm flipH="1">
            <a:off x="2922059" y="2799422"/>
            <a:ext cx="358775" cy="140358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6418" y="1074637"/>
            <a:ext cx="2595641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0082" y="1247271"/>
            <a:ext cx="2205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Труд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418" y="2478217"/>
            <a:ext cx="2595641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296" y="2535675"/>
            <a:ext cx="188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Бесплатное образование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6517" y="3879382"/>
            <a:ext cx="2595641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3296" y="3938047"/>
            <a:ext cx="1950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Медицинская помощь</a:t>
            </a:r>
          </a:p>
        </p:txBody>
      </p:sp>
      <p:cxnSp>
        <p:nvCxnSpPr>
          <p:cNvPr id="31" name="Скругленная соединительная линия 30"/>
          <p:cNvCxnSpPr/>
          <p:nvPr/>
        </p:nvCxnSpPr>
        <p:spPr>
          <a:xfrm flipV="1">
            <a:off x="5877118" y="2330633"/>
            <a:ext cx="358775" cy="46786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/>
          <p:nvPr/>
        </p:nvCxnSpPr>
        <p:spPr>
          <a:xfrm>
            <a:off x="5877118" y="2798493"/>
            <a:ext cx="358775" cy="467861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235893" y="2010357"/>
            <a:ext cx="2595641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39557" y="2182991"/>
            <a:ext cx="2205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Отдых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54161" y="2946078"/>
            <a:ext cx="2595641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30743" y="3004743"/>
            <a:ext cx="220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Пенсионное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90495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/>
      <p:bldP spid="28" grpId="0" animBg="1"/>
      <p:bldP spid="29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t="-3000" r="-18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3722809"/>
            <a:ext cx="5019675" cy="1009846"/>
          </a:xfrm>
          <a:prstGeom prst="rect">
            <a:avLst/>
          </a:prstGeom>
          <a:solidFill>
            <a:srgbClr val="A6A608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В Конституции 1977 года, как и во всех предыдущих, за союзными республиками было закреплено право свободного выхода из состава СССР.</a:t>
            </a:r>
          </a:p>
        </p:txBody>
      </p:sp>
    </p:spTree>
    <p:extLst>
      <p:ext uri="{BB962C8B-B14F-4D97-AF65-F5344CB8AC3E}">
        <p14:creationId xmlns:p14="http://schemas.microsoft.com/office/powerpoint/2010/main" val="195769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506AB4-D4D4-42D9-BFF2-4F3E6D3E2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775" y="488971"/>
            <a:ext cx="335348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Вопросы занятия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75" y="1442173"/>
            <a:ext cx="4933700" cy="276999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Итоги правления Н. С. Хрущёва.</a:t>
            </a:r>
          </a:p>
        </p:txBody>
      </p:sp>
      <p:sp>
        <p:nvSpPr>
          <p:cNvPr id="13" name="Овал 12"/>
          <p:cNvSpPr/>
          <p:nvPr/>
        </p:nvSpPr>
        <p:spPr>
          <a:xfrm>
            <a:off x="367828" y="1310673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8775" y="2194743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8775" y="3072525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775" y="2194044"/>
            <a:ext cx="4933700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Смена Брежневым политического курса.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7828" y="3072175"/>
            <a:ext cx="4015046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Концепция «развитого социализма».</a:t>
            </a:r>
          </a:p>
        </p:txBody>
      </p:sp>
      <p:sp>
        <p:nvSpPr>
          <p:cNvPr id="11" name="Овал 10"/>
          <p:cNvSpPr/>
          <p:nvPr/>
        </p:nvSpPr>
        <p:spPr>
          <a:xfrm>
            <a:off x="358775" y="3950307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828" y="4081807"/>
            <a:ext cx="4217065" cy="276999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Конституция 1977 года.</a:t>
            </a:r>
          </a:p>
        </p:txBody>
      </p:sp>
    </p:spTree>
    <p:extLst>
      <p:ext uri="{BB962C8B-B14F-4D97-AF65-F5344CB8AC3E}">
        <p14:creationId xmlns:p14="http://schemas.microsoft.com/office/powerpoint/2010/main" val="101744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7" grpId="0"/>
      <p:bldP spid="18" grpId="0"/>
      <p:bldP spid="11" grpId="0" animBg="1"/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A506AB4-D4D4-42D9-BFF2-4F3E6D3E2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775" y="425180"/>
            <a:ext cx="73469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83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Политическое развитие </a:t>
            </a:r>
          </a:p>
          <a:p>
            <a:pPr defTabSz="685783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в 1960-х – середине 1980-х годов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75" y="1562356"/>
            <a:ext cx="6425950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В первые послевоенные годы произошло советское «экономическое чудо».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5" y="1569355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8775" y="2756801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8775" y="3947776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775" y="2614330"/>
            <a:ext cx="5204313" cy="830997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Одним из политических лозунгов периода правления Брежнева был «стабильность кадров».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775" y="3943303"/>
            <a:ext cx="5704044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В конце 1960-х годов началось возвеличивание личности Л. И. Брежнева.</a:t>
            </a:r>
          </a:p>
        </p:txBody>
      </p:sp>
    </p:spTree>
    <p:extLst>
      <p:ext uri="{BB962C8B-B14F-4D97-AF65-F5344CB8AC3E}">
        <p14:creationId xmlns:p14="http://schemas.microsoft.com/office/powerpoint/2010/main" val="168971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7" grpId="0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A506AB4-D4D4-42D9-BFF2-4F3E6D3E2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775" y="425180"/>
            <a:ext cx="73469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83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Политическое развитие </a:t>
            </a:r>
          </a:p>
          <a:p>
            <a:pPr defTabSz="685783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в 1960-х – середине 1980-х годов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75" y="1698619"/>
            <a:ext cx="6425950" cy="276999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Брежнев финансировал оборонные программы.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5" y="1569355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8775" y="2756801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5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8775" y="3947776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775" y="2755857"/>
            <a:ext cx="5549650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При Брежневе оформилась идеологическая концепция «развитого социализма».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775" y="3943303"/>
            <a:ext cx="5704044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7 октября 1977 года была принята новая Конституция СССР.</a:t>
            </a:r>
          </a:p>
        </p:txBody>
      </p:sp>
    </p:spTree>
    <p:extLst>
      <p:ext uri="{BB962C8B-B14F-4D97-AF65-F5344CB8AC3E}">
        <p14:creationId xmlns:p14="http://schemas.microsoft.com/office/powerpoint/2010/main" val="33814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64924" y="2241712"/>
            <a:ext cx="2558115" cy="1117277"/>
          </a:xfrm>
          <a:prstGeom prst="roundRect">
            <a:avLst/>
          </a:prstGeom>
          <a:noFill/>
          <a:ln w="15875">
            <a:solidFill>
              <a:srgbClr val="A6A608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1814" y="3883655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1814" y="107649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1814" y="247914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2" name="Скругленная соединительная линия 21"/>
          <p:cNvCxnSpPr>
            <a:stCxn id="12" idx="3"/>
            <a:endCxn id="18" idx="1"/>
          </p:cNvCxnSpPr>
          <p:nvPr/>
        </p:nvCxnSpPr>
        <p:spPr>
          <a:xfrm flipV="1">
            <a:off x="3923039" y="1396772"/>
            <a:ext cx="358775" cy="1403579"/>
          </a:xfrm>
          <a:prstGeom prst="curvedConnector3">
            <a:avLst/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stCxn id="12" idx="3"/>
            <a:endCxn id="20" idx="1"/>
          </p:cNvCxnSpPr>
          <p:nvPr/>
        </p:nvCxnSpPr>
        <p:spPr>
          <a:xfrm flipV="1">
            <a:off x="3923039" y="2799422"/>
            <a:ext cx="358775" cy="929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>
            <a:stCxn id="12" idx="3"/>
            <a:endCxn id="17" idx="1"/>
          </p:cNvCxnSpPr>
          <p:nvPr/>
        </p:nvCxnSpPr>
        <p:spPr>
          <a:xfrm>
            <a:off x="3923039" y="2800351"/>
            <a:ext cx="358775" cy="140358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27937" y="1133302"/>
            <a:ext cx="324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Превзошёл все ведущие страны мира по темпам роста ВВП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64211" y="2430089"/>
            <a:ext cx="2159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С начала 1950-х годов СССР стремительно развивался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2027" y="2537811"/>
            <a:ext cx="353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Было построено более восьми тысяч предприятий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02647" y="3940461"/>
            <a:ext cx="3255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Значительно вырос уровень жизни населения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Итоги правления Хрущёва</a:t>
            </a:r>
          </a:p>
        </p:txBody>
      </p:sp>
    </p:spTree>
    <p:extLst>
      <p:ext uri="{BB962C8B-B14F-4D97-AF65-F5344CB8AC3E}">
        <p14:creationId xmlns:p14="http://schemas.microsoft.com/office/powerpoint/2010/main" val="345527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20" grpId="0" animBg="1"/>
      <p:bldP spid="25" grpId="0"/>
      <p:bldP spid="27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ÑÑÑÑÐµÐ²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1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" y="0"/>
            <a:ext cx="3284536" cy="5143500"/>
          </a:xfrm>
          <a:prstGeom prst="rect">
            <a:avLst/>
          </a:prstGeom>
          <a:solidFill>
            <a:srgbClr val="A6A60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885" y="1326858"/>
            <a:ext cx="2692769" cy="248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СССР занимал лидирующие позиции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по развитию научно-технического прогресса. </a:t>
            </a:r>
          </a:p>
        </p:txBody>
      </p:sp>
    </p:spTree>
    <p:extLst>
      <p:ext uri="{BB962C8B-B14F-4D97-AF65-F5344CB8AC3E}">
        <p14:creationId xmlns:p14="http://schemas.microsoft.com/office/powerpoint/2010/main" val="11706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11824"/>
            <a:ext cx="4189228" cy="1009846"/>
          </a:xfrm>
          <a:prstGeom prst="rect">
            <a:avLst/>
          </a:prstGeom>
          <a:solidFill>
            <a:srgbClr val="A6A608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Велось освоение космоса, были созданы предпосылки для реализации социальных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247683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0173" y="2743438"/>
            <a:ext cx="2673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Послевоенные годы стали временем германского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и японского экономического чуда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2743439"/>
            <a:ext cx="2555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В то же время многие показатели указывают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и на советское экономическое чудо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7764" y="2743438"/>
            <a:ext cx="25574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Одним из факторов, который помог достичь таких результатов, стало формирование новой общественной атмосферы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73389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9626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377032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1</a:t>
            </a:r>
          </a:p>
        </p:txBody>
      </p:sp>
      <p:sp>
        <p:nvSpPr>
          <p:cNvPr id="23" name="Овал 22"/>
          <p:cNvSpPr/>
          <p:nvPr/>
        </p:nvSpPr>
        <p:spPr>
          <a:xfrm>
            <a:off x="4301999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2</a:t>
            </a:r>
          </a:p>
        </p:txBody>
      </p:sp>
      <p:sp>
        <p:nvSpPr>
          <p:cNvPr id="24" name="Овал 23"/>
          <p:cNvSpPr/>
          <p:nvPr/>
        </p:nvSpPr>
        <p:spPr>
          <a:xfrm>
            <a:off x="7236493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Итоги правления Хрущёва</a:t>
            </a:r>
          </a:p>
        </p:txBody>
      </p:sp>
    </p:spTree>
    <p:extLst>
      <p:ext uri="{BB962C8B-B14F-4D97-AF65-F5344CB8AC3E}">
        <p14:creationId xmlns:p14="http://schemas.microsoft.com/office/powerpoint/2010/main" val="83527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8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1118</Words>
  <Application>Microsoft Office PowerPoint</Application>
  <PresentationFormat>Экран (16:9)</PresentationFormat>
  <Paragraphs>245</Paragraphs>
  <Slides>51</Slides>
  <Notes>51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9" baseType="lpstr">
      <vt:lpstr>Calibri</vt:lpstr>
      <vt:lpstr>Theano Didot</vt:lpstr>
      <vt:lpstr>Roboto Slab</vt:lpstr>
      <vt:lpstr>Arial</vt:lpstr>
      <vt:lpstr>Merriweather</vt:lpstr>
      <vt:lpstr>Roboto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2019-04-23T08:20:33Z</dcterms:created>
  <dcterms:modified xsi:type="dcterms:W3CDTF">2021-01-10T14:05:00Z</dcterms:modified>
</cp:coreProperties>
</file>