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16" r:id="rId2"/>
    <p:sldMasterId id="2147483828" r:id="rId3"/>
  </p:sldMasterIdLst>
  <p:notesMasterIdLst>
    <p:notesMasterId r:id="rId71"/>
  </p:notesMasterIdLst>
  <p:sldIdLst>
    <p:sldId id="257" r:id="rId4"/>
    <p:sldId id="866" r:id="rId5"/>
    <p:sldId id="794" r:id="rId6"/>
    <p:sldId id="674" r:id="rId7"/>
    <p:sldId id="867" r:id="rId8"/>
    <p:sldId id="869" r:id="rId9"/>
    <p:sldId id="870" r:id="rId10"/>
    <p:sldId id="871" r:id="rId11"/>
    <p:sldId id="868" r:id="rId12"/>
    <p:sldId id="872" r:id="rId13"/>
    <p:sldId id="873" r:id="rId14"/>
    <p:sldId id="874" r:id="rId15"/>
    <p:sldId id="875" r:id="rId16"/>
    <p:sldId id="878" r:id="rId17"/>
    <p:sldId id="879" r:id="rId18"/>
    <p:sldId id="880" r:id="rId19"/>
    <p:sldId id="881" r:id="rId20"/>
    <p:sldId id="876" r:id="rId21"/>
    <p:sldId id="882" r:id="rId22"/>
    <p:sldId id="883" r:id="rId23"/>
    <p:sldId id="884" r:id="rId24"/>
    <p:sldId id="885" r:id="rId25"/>
    <p:sldId id="886" r:id="rId26"/>
    <p:sldId id="887" r:id="rId27"/>
    <p:sldId id="888" r:id="rId28"/>
    <p:sldId id="799" r:id="rId29"/>
    <p:sldId id="889" r:id="rId30"/>
    <p:sldId id="890" r:id="rId31"/>
    <p:sldId id="671" r:id="rId32"/>
    <p:sldId id="801" r:id="rId33"/>
    <p:sldId id="891" r:id="rId34"/>
    <p:sldId id="892" r:id="rId35"/>
    <p:sldId id="923" r:id="rId36"/>
    <p:sldId id="894" r:id="rId37"/>
    <p:sldId id="895" r:id="rId38"/>
    <p:sldId id="897" r:id="rId39"/>
    <p:sldId id="898" r:id="rId40"/>
    <p:sldId id="899" r:id="rId41"/>
    <p:sldId id="900" r:id="rId42"/>
    <p:sldId id="896" r:id="rId43"/>
    <p:sldId id="901" r:id="rId44"/>
    <p:sldId id="902" r:id="rId45"/>
    <p:sldId id="903" r:id="rId46"/>
    <p:sldId id="904" r:id="rId47"/>
    <p:sldId id="905" r:id="rId48"/>
    <p:sldId id="906" r:id="rId49"/>
    <p:sldId id="907" r:id="rId50"/>
    <p:sldId id="908" r:id="rId51"/>
    <p:sldId id="909" r:id="rId52"/>
    <p:sldId id="919" r:id="rId53"/>
    <p:sldId id="911" r:id="rId54"/>
    <p:sldId id="912" r:id="rId55"/>
    <p:sldId id="913" r:id="rId56"/>
    <p:sldId id="914" r:id="rId57"/>
    <p:sldId id="915" r:id="rId58"/>
    <p:sldId id="792" r:id="rId59"/>
    <p:sldId id="850" r:id="rId60"/>
    <p:sldId id="917" r:id="rId61"/>
    <p:sldId id="846" r:id="rId62"/>
    <p:sldId id="365" r:id="rId63"/>
    <p:sldId id="920" r:id="rId64"/>
    <p:sldId id="857" r:id="rId65"/>
    <p:sldId id="769" r:id="rId66"/>
    <p:sldId id="921" r:id="rId67"/>
    <p:sldId id="922" r:id="rId68"/>
    <p:sldId id="796" r:id="rId69"/>
    <p:sldId id="798" r:id="rId7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Merriweather" panose="00000500000000000000" pitchFamily="2" charset="-52"/>
      <p:regular r:id="rId76"/>
      <p:bold r:id="rId77"/>
      <p:italic r:id="rId78"/>
      <p:boldItalic r:id="rId79"/>
    </p:embeddedFont>
    <p:embeddedFont>
      <p:font typeface="Roboto" panose="02000000000000000000" pitchFamily="2" charset="0"/>
      <p:regular r:id="rId80"/>
      <p:bold r:id="rId81"/>
      <p:italic r:id="rId82"/>
      <p:boldItalic r:id="rId83"/>
    </p:embeddedFont>
    <p:embeddedFont>
      <p:font typeface="Roboto Slab" pitchFamily="2" charset="0"/>
      <p:regular r:id="rId84"/>
      <p:bold r:id="rId8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F1B"/>
    <a:srgbClr val="9C4F34"/>
    <a:srgbClr val="C67154"/>
    <a:srgbClr val="FDD2CB"/>
    <a:srgbClr val="3B2420"/>
    <a:srgbClr val="A6A608"/>
    <a:srgbClr val="7B7B7B"/>
    <a:srgbClr val="B7B741"/>
    <a:srgbClr val="A7A717"/>
    <a:srgbClr val="A6A6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8" y="102"/>
      </p:cViewPr>
      <p:guideLst>
        <p:guide orient="horz" pos="237"/>
        <p:guide pos="226"/>
        <p:guide pos="5534"/>
        <p:guide orient="horz" pos="3003"/>
        <p:guide pos="2767"/>
        <p:guide pos="2993"/>
        <p:guide pos="1859"/>
        <p:guide pos="2086"/>
        <p:guide pos="3651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11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94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58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933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155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699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365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44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24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33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4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425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85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95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548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8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6953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701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3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305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5404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43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55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008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292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161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407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230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45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61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911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079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524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01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92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8477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710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1721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691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80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825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696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6885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938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5790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459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9608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301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4096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00933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814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986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01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725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78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2217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579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044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40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150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8546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631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91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83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91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6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1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14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0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5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291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07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29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4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1083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6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65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19.04.2019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10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2.wp.com/blogs.un.org/ru/files/2018/10/hrrrrr.jpg?resize=1080%2C675&amp;ssl=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0430" y="362613"/>
            <a:ext cx="7334796" cy="449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2B754-6536-4F63-AB5D-EC0AA1B8D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32022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latin typeface="+mj-lt"/>
              </a:rPr>
              <a:t>Политика мирного сосуществования </a:t>
            </a:r>
            <a:br>
              <a:rPr lang="ru-RU" sz="3200" dirty="0">
                <a:latin typeface="+mj-lt"/>
              </a:rPr>
            </a:br>
            <a:r>
              <a:rPr lang="ru-RU" sz="3200" dirty="0">
                <a:latin typeface="+mj-lt"/>
              </a:rPr>
              <a:t>в 1950-х — </a:t>
            </a:r>
            <a:br>
              <a:rPr lang="ru-RU" sz="3200" dirty="0">
                <a:latin typeface="+mj-lt"/>
              </a:rPr>
            </a:br>
            <a:r>
              <a:rPr lang="ru-RU" sz="3200" dirty="0">
                <a:latin typeface="+mj-lt"/>
              </a:rPr>
              <a:t>первой половине </a:t>
            </a:r>
            <a:br>
              <a:rPr lang="ru-RU" sz="3200" dirty="0">
                <a:latin typeface="+mj-lt"/>
              </a:rPr>
            </a:br>
            <a:r>
              <a:rPr lang="ru-RU" sz="3200" dirty="0">
                <a:latin typeface="+mj-lt"/>
              </a:rPr>
              <a:t>1960-х годов</a:t>
            </a:r>
          </a:p>
        </p:txBody>
      </p:sp>
    </p:spTree>
    <p:extLst>
      <p:ext uri="{BB962C8B-B14F-4D97-AF65-F5344CB8AC3E}">
        <p14:creationId xmlns:p14="http://schemas.microsoft.com/office/powerpoint/2010/main" val="340815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0.kommersant.ru/Issues.photo/OGONIOK/2015/036/KMO_059188_00101_1_t218_234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-1" y="812"/>
            <a:ext cx="9155113" cy="514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371475" y="29577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371475" y="35345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Встреча </a:t>
            </a:r>
            <a:br>
              <a:rPr lang="ru-RU" sz="1200" dirty="0"/>
            </a:br>
            <a:r>
              <a:rPr lang="ru-RU" sz="1200" dirty="0"/>
              <a:t>Н. С. Хрущёва </a:t>
            </a:r>
          </a:p>
          <a:p>
            <a:pPr algn="ctr"/>
            <a:r>
              <a:rPr lang="ru-RU" sz="1200" dirty="0"/>
              <a:t>и Д. Эйзенхауэра </a:t>
            </a:r>
          </a:p>
        </p:txBody>
      </p:sp>
    </p:spTree>
    <p:extLst>
      <p:ext uri="{BB962C8B-B14F-4D97-AF65-F5344CB8AC3E}">
        <p14:creationId xmlns:p14="http://schemas.microsoft.com/office/powerpoint/2010/main" val="21125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5232" y="1195143"/>
            <a:ext cx="76843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Летом 1953 года СССР и США достигли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компромисса в Корейском вопросе.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5" y="118819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5" y="21057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5233" y="2098791"/>
            <a:ext cx="60615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отказался от плана общей советско-турецкой обороны Черноморских проливов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7" y="30694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5232" y="2922812"/>
            <a:ext cx="743097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озвучены предложения по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нормализации отношений СССР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Турцией и Югославией.</a:t>
            </a:r>
          </a:p>
        </p:txBody>
      </p:sp>
      <p:sp>
        <p:nvSpPr>
          <p:cNvPr id="18" name="Овал 17"/>
          <p:cNvSpPr/>
          <p:nvPr/>
        </p:nvSpPr>
        <p:spPr>
          <a:xfrm>
            <a:off x="367135" y="40332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95232" y="4031479"/>
            <a:ext cx="663219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В 1954 году советская сторона поддержала соглашение о прекращении войны в Индокитае.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C9594B-7B0E-4F68-ADE6-D01773199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6" name="Picture 4" descr="http://izoomrud.com/wp-content/uploads/2015/10/2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673011" y="1389526"/>
            <a:ext cx="2112214" cy="293347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0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50806" y="1665605"/>
            <a:ext cx="4884063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1955 году государства, победившие во Второй мировой войне, заключили соглашение с Австрией.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Согласно ему, Советский Союз выводил с её территории свои войска.</a:t>
            </a:r>
          </a:p>
        </p:txBody>
      </p:sp>
      <p:pic>
        <p:nvPicPr>
          <p:cNvPr id="10" name="Picture 2" descr="https://upload.wikimedia.org/wikipedia/ru/9/91/80_gvardejskaja_str._divizij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636" y="778777"/>
            <a:ext cx="3006305" cy="361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9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33957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1955 году был издан указ о прекращении состояния войны с Германией.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3923178"/>
            <a:ext cx="403917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1956 году был издан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указ о прекращении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войны с Японией.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247" y="1098251"/>
            <a:ext cx="2243276" cy="26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7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34015" y="1810003"/>
            <a:ext cx="4917646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марте 1954 года Маленков заявил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 недопустимости глобальных конфликтов и аргументировал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это наличием у вероятных противников ядерного оружия. </a:t>
            </a:r>
          </a:p>
        </p:txBody>
      </p:sp>
      <p:pic>
        <p:nvPicPr>
          <p:cNvPr id="11" name="Picture 2" descr="https://upload.wikimedia.org/wikipedia/commons/6/63/Georgy_Malenkov_1964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622935"/>
            <a:ext cx="3024692" cy="389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5078" y="2489743"/>
            <a:ext cx="2867962" cy="79705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4607" y="1530634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67996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595767"/>
            <a:ext cx="411168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40" y="1850910"/>
            <a:ext cx="351567" cy="103736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>
            <a:off x="3923040" y="2888272"/>
            <a:ext cx="35877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88272"/>
            <a:ext cx="358774" cy="10277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65121" y="2626661"/>
            <a:ext cx="3047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Положения </a:t>
            </a:r>
            <a:r>
              <a:rPr lang="en-US" sz="1400" b="1" dirty="0">
                <a:solidFill>
                  <a:prstClr val="black"/>
                </a:solidFill>
              </a:rPr>
              <a:t>XX </a:t>
            </a:r>
            <a:r>
              <a:rPr lang="ru-RU" sz="1400" b="1" dirty="0">
                <a:solidFill>
                  <a:prstClr val="black"/>
                </a:solidFill>
              </a:rPr>
              <a:t>съезда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КПСС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81812" y="1586123"/>
            <a:ext cx="41116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«О мирном сосуществовании и соревновании систем социализма и капитализма»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81812" y="2623485"/>
            <a:ext cx="4104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«О необходимости предотвращения войны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современности»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68745" y="3650846"/>
            <a:ext cx="41175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«О различных путях перехода государств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к модели социализма»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59F15-5599-4D87-809F-D417F01CA83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Новый курс советской внешней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285371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2" grpId="0"/>
      <p:bldP spid="25" grpId="0"/>
      <p:bldP spid="27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 Гарантии мира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308294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Коллективная безопасность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Европе.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4492" y="3923178"/>
            <a:ext cx="20544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Коллективная безопасность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Азии.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754492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7206" y="3923178"/>
            <a:ext cx="301956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Всеобщее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разоружение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сторон.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437206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1272" y="387997"/>
            <a:ext cx="2413406" cy="264053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0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3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4730" y="1817954"/>
            <a:ext cx="5205145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Политика СССР часто шла в разрез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 оглашёнными принципами.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Нередко те или иные действия совершались в пропагандистских целях. </a:t>
            </a:r>
          </a:p>
        </p:txBody>
      </p:sp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406" y="767513"/>
            <a:ext cx="2983535" cy="366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0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2.bp.blogspot.com/-HHcJJOMV9jc/V0KyNKunmTI/AAAAAAAASys/xqI1N9pV9iktdjOzFO73ms_lzGjpvLztwCLcB/s1600/%25D1%2585%25D1%2580%25D1%2583%25D1%2589%25D1%2591%25D0%25B2%2B%25D0%25BA%25D1%2583%25D0%25BA%25D1%2583%25D1%2580%25D1%2583%25D0%25B7%25D0%25B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FA3A52-15C6-4480-82A2-4DDCBF4874B5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37664B-9BB1-4C0C-BBD7-6839A37FECC2}"/>
              </a:ext>
            </a:extLst>
          </p:cNvPr>
          <p:cNvSpPr/>
          <p:nvPr/>
        </p:nvSpPr>
        <p:spPr>
          <a:xfrm>
            <a:off x="-91530" y="1499982"/>
            <a:ext cx="3467596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Положение «о мирном сосуществовании двух систем» в СССР трактовалось как «специфическая форма классовой борьбы».</a:t>
            </a:r>
          </a:p>
        </p:txBody>
      </p:sp>
    </p:spTree>
    <p:extLst>
      <p:ext uri="{BB962C8B-B14F-4D97-AF65-F5344CB8AC3E}">
        <p14:creationId xmlns:p14="http://schemas.microsoft.com/office/powerpoint/2010/main" val="169727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Отношения СССР и Запада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456610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Лидеры СССР и Запада не доверяли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друг другу.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5147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474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374553"/>
            <a:ext cx="5685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Не существовало системы контроля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 ядерным арсеналом вероятного противника.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68977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689777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Внешняя политика как стран Запада,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так и СССР велась с позиции силы.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38" y="1885236"/>
            <a:ext cx="3269495" cy="356491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.sinaimg.cn/sinacn10117/105/w1050h655/20181227/e80a-hqtwzee33229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5" y="0"/>
            <a:ext cx="5859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1710FC4-D707-4662-8F68-5BAE94484A30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27B8B78-4810-4DE7-8E8F-E33A4AF0B625}"/>
              </a:ext>
            </a:extLst>
          </p:cNvPr>
          <p:cNvSpPr/>
          <p:nvPr/>
        </p:nvSpPr>
        <p:spPr>
          <a:xfrm>
            <a:off x="236364" y="1499982"/>
            <a:ext cx="2811808" cy="214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период правления Н. С. Хрущёва был начат процесс нормализации отношений между Востоком и Западом. </a:t>
            </a:r>
          </a:p>
        </p:txBody>
      </p:sp>
    </p:spTree>
    <p:extLst>
      <p:ext uri="{BB962C8B-B14F-4D97-AF65-F5344CB8AC3E}">
        <p14:creationId xmlns:p14="http://schemas.microsoft.com/office/powerpoint/2010/main" val="257227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92563"/>
            <a:ext cx="4392613" cy="1558375"/>
            <a:chOff x="358774" y="2080316"/>
            <a:chExt cx="4033839" cy="1558375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2080316"/>
              <a:ext cx="4021034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Изменения в военной доктрине СССР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942090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Было заявлено о приоритете ракетно-ядерного противостояния над массовым применением войск. </a:t>
              </a:r>
            </a:p>
          </p:txBody>
        </p:sp>
      </p:grpSp>
      <p:pic>
        <p:nvPicPr>
          <p:cNvPr id="9218" name="Picture 2" descr="ÐÐ°ÑÑÐ¸Ð½ÐºÐ¸ Ð¿Ð¾ Ð·Ð°Ð¿ÑÐ¾ÑÑ ÐºÐ°ÑÐ¸ÐºÐ°ÑÑÑÑ Ð¥ÑÑÑÑÐ² ÑÑÐ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995" y="1191080"/>
            <a:ext cx="4106006" cy="284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40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4730" y="1962352"/>
            <a:ext cx="5205145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области ядерных вооружений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1950-х –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начале 1960-х годов СССР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некоторое время опережал США.</a:t>
            </a:r>
          </a:p>
        </p:txBody>
      </p:sp>
      <p:pic>
        <p:nvPicPr>
          <p:cNvPr id="10" name="Picture 2" descr="https://upload.wikimedia.org/wikipedia/ru/7/7d/%D0%A0%D0%94%D0%A1-6%D1%81_%D0%BE%D0%B3%D0%BD%D0%B5%D0%BD%D0%BD%D0%BE%D0%B5_%D0%BE%D0%B1%D0%BB%D0%B0%D0%BA%D0%B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930" y="767514"/>
            <a:ext cx="3019011" cy="366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5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v1.std3.ru/39/2f/1462292090-392fafc6da11a94f396f38e86f003aa6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-1"/>
            <a:ext cx="590739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118182" y="1313713"/>
            <a:ext cx="3048172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1957 году СССР провёл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усешное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испытание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первой в мире межконтинентальной баллистической ракеты. </a:t>
            </a:r>
          </a:p>
        </p:txBody>
      </p:sp>
    </p:spTree>
    <p:extLst>
      <p:ext uri="{BB962C8B-B14F-4D97-AF65-F5344CB8AC3E}">
        <p14:creationId xmlns:p14="http://schemas.microsoft.com/office/powerpoint/2010/main" val="2037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c.pics.livejournal.com/nlothik/23824527/82238/82238_origina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5D3269A0-8E0C-41CC-97FC-0E9287A7BA77}"/>
              </a:ext>
            </a:extLst>
          </p:cNvPr>
          <p:cNvSpPr/>
          <p:nvPr/>
        </p:nvSpPr>
        <p:spPr>
          <a:xfrm>
            <a:off x="6985225" y="3889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6985225" y="9657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200" dirty="0"/>
              <a:t>Учения в школе </a:t>
            </a:r>
            <a:br>
              <a:rPr lang="ru-RU" sz="1200" dirty="0"/>
            </a:br>
            <a:r>
              <a:rPr lang="ru-RU" sz="1200" dirty="0"/>
              <a:t>США на случай ядерной атаки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7478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Ракетное вооружение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армии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308294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Сухопутные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силы.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4491" y="3923178"/>
            <a:ext cx="28272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Войска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ПВО.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754492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7206" y="3923178"/>
            <a:ext cx="3019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Военно-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воздушные силы. </a:t>
            </a:r>
          </a:p>
        </p:txBody>
      </p:sp>
      <p:sp>
        <p:nvSpPr>
          <p:cNvPr id="17" name="Овал 16"/>
          <p:cNvSpPr/>
          <p:nvPr/>
        </p:nvSpPr>
        <p:spPr>
          <a:xfrm>
            <a:off x="6437206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pic>
        <p:nvPicPr>
          <p:cNvPr id="2050" name="Picture 2" descr="ÐÐ°ÑÑÐ¸Ð½ÐºÐ¸ Ð¿Ð¾ Ð·Ð°Ð¿ÑÐ¾ÑÑ ÑÑ 9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2428" y="453449"/>
            <a:ext cx="2830463" cy="250962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4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  <p:bldP spid="13" grpId="0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3PL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21" r="3043"/>
          <a:stretch/>
        </p:blipFill>
        <p:spPr bwMode="auto">
          <a:xfrm>
            <a:off x="-79513" y="-19736"/>
            <a:ext cx="9223513" cy="516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93F00BF-D1C8-41FB-B8E5-AA568EE649A3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EED81B-707A-41F0-A2E1-DC40451EC9AE}"/>
              </a:ext>
            </a:extLst>
          </p:cNvPr>
          <p:cNvSpPr/>
          <p:nvPr/>
        </p:nvSpPr>
        <p:spPr>
          <a:xfrm>
            <a:off x="6985225" y="9530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Первая советская </a:t>
            </a:r>
          </a:p>
          <a:p>
            <a:pPr algn="ctr"/>
            <a:r>
              <a:rPr lang="ru-RU" sz="1200" dirty="0"/>
              <a:t>АПЛ «Ленинский комсомол»</a:t>
            </a:r>
          </a:p>
        </p:txBody>
      </p:sp>
    </p:spTree>
    <p:extLst>
      <p:ext uri="{BB962C8B-B14F-4D97-AF65-F5344CB8AC3E}">
        <p14:creationId xmlns:p14="http://schemas.microsoft.com/office/powerpoint/2010/main" val="31343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9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Призрак советского ядерного возмездия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Серьёзный фактор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переговорах советских лидеров с Западом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Остановка агрессии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против Египта в 1956 году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Отношения СССР и Запада</a:t>
            </a:r>
          </a:p>
        </p:txBody>
      </p:sp>
    </p:spTree>
    <p:extLst>
      <p:ext uri="{BB962C8B-B14F-4D97-AF65-F5344CB8AC3E}">
        <p14:creationId xmlns:p14="http://schemas.microsoft.com/office/powerpoint/2010/main" val="9161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0492" y="918140"/>
            <a:ext cx="7288299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400" dirty="0">
                <a:solidFill>
                  <a:prstClr val="white"/>
                </a:solidFill>
                <a:latin typeface="Merriweather"/>
              </a:rPr>
              <a:t>«Отец не испытывал никаких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сомнений в том, что когда </a:t>
            </a:r>
          </a:p>
          <a:p>
            <a:pPr defTabSz="685766"/>
            <a:r>
              <a:rPr lang="ru-RU" sz="2400" dirty="0">
                <a:solidFill>
                  <a:prstClr val="white"/>
                </a:solidFill>
                <a:latin typeface="Merriweather"/>
              </a:rPr>
              <a:t>за океаном поймут реальность возможности советского ядерного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удара по США, ситуация в мире </a:t>
            </a:r>
          </a:p>
          <a:p>
            <a:pPr defTabSz="685766"/>
            <a:r>
              <a:rPr lang="ru-RU" sz="2400" dirty="0">
                <a:solidFill>
                  <a:prstClr val="white"/>
                </a:solidFill>
                <a:latin typeface="Merriweather"/>
              </a:rPr>
              <a:t>кардинально изменится».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22137" y="3979632"/>
            <a:ext cx="6950074" cy="566821"/>
            <a:chOff x="356788" y="3489755"/>
            <a:chExt cx="3330800" cy="56682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56788" y="3489755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Сергей Никитич Хрущёв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Родился в 1935</a:t>
              </a:r>
            </a:p>
          </p:txBody>
        </p:sp>
      </p:grpSp>
      <p:pic>
        <p:nvPicPr>
          <p:cNvPr id="10" name="Picture 2" descr="http://www.samisdat.com/picture/LJ2/23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033" y="3674543"/>
            <a:ext cx="1110920" cy="103435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2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0492" y="527615"/>
            <a:ext cx="7288299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400" dirty="0">
                <a:solidFill>
                  <a:prstClr val="white"/>
                </a:solidFill>
                <a:latin typeface="Merriweather"/>
              </a:rPr>
              <a:t>«Угроза потери даже нескольких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крупных городов заставит Америку </a:t>
            </a:r>
          </a:p>
          <a:p>
            <a:pPr defTabSz="685766"/>
            <a:r>
              <a:rPr lang="ru-RU" sz="2400" dirty="0">
                <a:solidFill>
                  <a:prstClr val="white"/>
                </a:solidFill>
                <a:latin typeface="Merriweather"/>
              </a:rPr>
              <a:t>трижды подумать, а нужно</a:t>
            </a:r>
          </a:p>
          <a:p>
            <a:pPr defTabSz="685766"/>
            <a:r>
              <a:rPr lang="ru-RU" sz="2400" dirty="0">
                <a:solidFill>
                  <a:prstClr val="white"/>
                </a:solidFill>
                <a:latin typeface="Merriweather"/>
              </a:rPr>
              <a:t>ли платить так дорого за сомнительное удовольствие в несколько раз больше разрушенного Советского Союза?»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22137" y="3979632"/>
            <a:ext cx="6950074" cy="566821"/>
            <a:chOff x="356788" y="3489755"/>
            <a:chExt cx="3330800" cy="56682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56788" y="3489755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Никита Сергеевич Хрущёв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1894–1971</a:t>
              </a:r>
            </a:p>
          </p:txBody>
        </p:sp>
      </p:grpSp>
      <p:pic>
        <p:nvPicPr>
          <p:cNvPr id="15" name="Picture 2" descr="https://upload.wikimedia.org/wikipedia/commons/c/c5/Bundesarchiv_Bild_183-B0628-0015-035%2C_Nikita_S._Chruschtscho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508" y="3674543"/>
            <a:ext cx="1129969" cy="105779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8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eamerica.ru/img/pages/maps/usa/usa-map-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" name="Picture 4" descr="http://savepic.su/52100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6144" y="1528153"/>
            <a:ext cx="522803" cy="52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avepic.su/52100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9848" y="1966654"/>
            <a:ext cx="522803" cy="52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savepic.su/52100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363" y="1586331"/>
            <a:ext cx="522803" cy="52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avepic.su/521001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481" y="2729856"/>
            <a:ext cx="522803" cy="52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7BF7DB5-E9B2-4B9D-A4FC-0ED74E27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0492" y="918140"/>
            <a:ext cx="7288299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/>
            <a:r>
              <a:rPr lang="ru-RU" sz="2400" dirty="0">
                <a:solidFill>
                  <a:prstClr val="white"/>
                </a:solidFill>
                <a:latin typeface="Merriweather"/>
              </a:rPr>
              <a:t>«Договор имеет силу, только если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он подкреплён пушками.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Если договор не подкреплён силой, </a:t>
            </a:r>
            <a:br>
              <a:rPr lang="ru-RU" sz="2400" dirty="0">
                <a:solidFill>
                  <a:prstClr val="white"/>
                </a:solidFill>
                <a:latin typeface="Merriweather"/>
              </a:rPr>
            </a:br>
            <a:r>
              <a:rPr lang="ru-RU" sz="2400" dirty="0">
                <a:solidFill>
                  <a:prstClr val="white"/>
                </a:solidFill>
                <a:latin typeface="Merriweather"/>
              </a:rPr>
              <a:t>то он ничего не стоит».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22137" y="3979632"/>
            <a:ext cx="6950074" cy="566821"/>
            <a:chOff x="356788" y="3489755"/>
            <a:chExt cx="3330800" cy="566820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56788" y="3489755"/>
              <a:ext cx="3330800" cy="31995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Никита Сергеевич Хрущёв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8776" y="3809713"/>
              <a:ext cx="2559047" cy="24686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914331">
                <a:lnSpc>
                  <a:spcPct val="125000"/>
                </a:lnSpc>
              </a:pPr>
              <a:r>
                <a:rPr lang="ru-RU" sz="1400" dirty="0">
                  <a:solidFill>
                    <a:srgbClr val="FFDC5A"/>
                  </a:solidFill>
                </a:rPr>
                <a:t>1894–1971</a:t>
              </a:r>
            </a:p>
          </p:txBody>
        </p:sp>
      </p:grpSp>
      <p:pic>
        <p:nvPicPr>
          <p:cNvPr id="15" name="Picture 2" descr="https://upload.wikimedia.org/wikipedia/commons/c/c5/Bundesarchiv_Bild_183-B0628-0015-035%2C_Nikita_S._Chruschtscho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508" y="3674543"/>
            <a:ext cx="1129969" cy="105779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14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237129" y="2229925"/>
            <a:ext cx="2648443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lvl="0" algn="ctr" defTabSz="685715">
              <a:defRPr/>
            </a:pPr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42023" y="3060051"/>
            <a:ext cx="2648443" cy="111727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2023" y="1355672"/>
            <a:ext cx="2648443" cy="111727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endCxn id="17" idx="1"/>
          </p:cNvCxnSpPr>
          <p:nvPr/>
        </p:nvCxnSpPr>
        <p:spPr>
          <a:xfrm flipV="1">
            <a:off x="3885572" y="1914311"/>
            <a:ext cx="356451" cy="858885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endCxn id="35" idx="1"/>
          </p:cNvCxnSpPr>
          <p:nvPr/>
        </p:nvCxnSpPr>
        <p:spPr>
          <a:xfrm>
            <a:off x="3885572" y="2773196"/>
            <a:ext cx="356451" cy="84549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242023" y="1544978"/>
            <a:ext cx="26484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Подталкивание Хрущёвым западных партнёров </a:t>
            </a:r>
          </a:p>
          <a:p>
            <a:pPr lvl="0" algn="ctr">
              <a:defRPr/>
            </a:pPr>
            <a:r>
              <a:rPr lang="ru-RU" sz="1400" dirty="0">
                <a:solidFill>
                  <a:prstClr val="black"/>
                </a:solidFill>
              </a:rPr>
              <a:t>к компромиссу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71574" y="3249357"/>
            <a:ext cx="2568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Использование Хрущёвым </a:t>
            </a:r>
          </a:p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силовых приёмов </a:t>
            </a:r>
          </a:p>
          <a:p>
            <a:pPr lvl="0" algn="ctr" defTabSz="685715">
              <a:defRPr/>
            </a:pPr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отношении Запада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53EE0C-C9D2-45E4-A32E-DBDBABDA7AC4}"/>
              </a:ext>
            </a:extLst>
          </p:cNvPr>
          <p:cNvSpPr txBox="1"/>
          <p:nvPr/>
        </p:nvSpPr>
        <p:spPr>
          <a:xfrm>
            <a:off x="1256716" y="2375104"/>
            <a:ext cx="2628856" cy="8742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sz="1400" b="1" dirty="0"/>
              <a:t>Временное </a:t>
            </a:r>
            <a:br>
              <a:rPr lang="ru-RU" sz="1400" b="1" dirty="0"/>
            </a:br>
            <a:r>
              <a:rPr lang="ru-RU" sz="1400" b="1" dirty="0"/>
              <a:t>превосходство СССР </a:t>
            </a:r>
            <a:br>
              <a:rPr lang="ru-RU" sz="1400" b="1" dirty="0"/>
            </a:br>
            <a:r>
              <a:rPr lang="ru-RU" sz="1400" b="1" dirty="0"/>
              <a:t>в ракетном вооружении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15">
              <a:defRPr/>
            </a:pP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Внешняя политика СССР</a:t>
            </a:r>
          </a:p>
        </p:txBody>
      </p:sp>
    </p:spTree>
    <p:extLst>
      <p:ext uri="{BB962C8B-B14F-4D97-AF65-F5344CB8AC3E}">
        <p14:creationId xmlns:p14="http://schemas.microsoft.com/office/powerpoint/2010/main" val="19444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17" grpId="0" animBg="1"/>
      <p:bldP spid="14" grpId="0"/>
      <p:bldP spid="43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62e528761d0685343e1c-f3d1b99a743ffa4142d9d7f1978d9686.ssl.cf2.rackcdn.com/files/77691/area14mp/image-20150412-4078-vohusf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01509"/>
            <a:ext cx="9144000" cy="534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96FE77D2-697C-45A9-96FB-DE767B0FEAD9}"/>
              </a:ext>
            </a:extLst>
          </p:cNvPr>
          <p:cNvSpPr/>
          <p:nvPr/>
        </p:nvSpPr>
        <p:spPr>
          <a:xfrm>
            <a:off x="371475" y="29323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93273B-7CCA-42C1-9D20-B71CD3B693A5}"/>
              </a:ext>
            </a:extLst>
          </p:cNvPr>
          <p:cNvSpPr/>
          <p:nvPr/>
        </p:nvSpPr>
        <p:spPr>
          <a:xfrm>
            <a:off x="371475" y="35091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Дж. Кеннеди </a:t>
            </a:r>
          </a:p>
          <a:p>
            <a:pPr algn="ctr"/>
            <a:r>
              <a:rPr lang="ru-RU" sz="1200" dirty="0"/>
              <a:t>и Н. С. Хрущёв </a:t>
            </a:r>
          </a:p>
          <a:p>
            <a:pPr algn="ctr"/>
            <a:r>
              <a:rPr lang="ru-RU" sz="1200" dirty="0"/>
              <a:t>на встрече в Вене</a:t>
            </a:r>
          </a:p>
        </p:txBody>
      </p:sp>
    </p:spTree>
    <p:extLst>
      <p:ext uri="{BB962C8B-B14F-4D97-AF65-F5344CB8AC3E}">
        <p14:creationId xmlns:p14="http://schemas.microsoft.com/office/powerpoint/2010/main" val="20771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4727" y="2122652"/>
            <a:ext cx="5791050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Новое обострение отношений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Востока и Запада произошло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августе 1961 года. </a:t>
            </a:r>
          </a:p>
        </p:txBody>
      </p:sp>
      <p:pic>
        <p:nvPicPr>
          <p:cNvPr id="10" name="Picture 2" descr="ÐÐ°ÑÑÐ¸Ð½ÐºÐ¸ Ð¿Ð¾ Ð·Ð°Ð¿ÑÐ¾ÑÑ ÐÐµÑÐ»Ð¸Ð½ÑÐºÐ¸Ð¹ ÐºÑÐ¸Ð·Ð¸Ñ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2491"/>
            <a:ext cx="3087585" cy="381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8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ÐÐ¾Ð·Ð²ÐµÐ´ÐµÐ½Ð¸Ðµ ÐÐµÑÐ»Ð¸Ð½ÑÐºÐ¾Ð¹ ÑÑÐµÐ½Ñ">
            <a:extLst>
              <a:ext uri="{FF2B5EF4-FFF2-40B4-BE49-F238E27FC236}">
                <a16:creationId xmlns:a16="http://schemas.microsoft.com/office/drawing/2014/main" id="{FF6B2236-8CD6-47A2-B725-B7F5F1577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коллекция картинок&#10;&#10;Описание создано автоматически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F864DC96-59DE-4120-87C1-419C5ADDEAE9}"/>
              </a:ext>
            </a:extLst>
          </p:cNvPr>
          <p:cNvSpPr/>
          <p:nvPr/>
        </p:nvSpPr>
        <p:spPr>
          <a:xfrm>
            <a:off x="371475" y="3905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6DC486A-D11C-4C08-9902-2CED4D04E42E}"/>
              </a:ext>
            </a:extLst>
          </p:cNvPr>
          <p:cNvSpPr/>
          <p:nvPr/>
        </p:nvSpPr>
        <p:spPr>
          <a:xfrm>
            <a:off x="371475" y="967359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Возведение Берлинской </a:t>
            </a:r>
            <a:br>
              <a:rPr lang="ru-RU" sz="1200" dirty="0"/>
            </a:br>
            <a:r>
              <a:rPr lang="ru-RU" sz="1200" dirty="0"/>
              <a:t>стены</a:t>
            </a:r>
          </a:p>
        </p:txBody>
      </p:sp>
    </p:spTree>
    <p:extLst>
      <p:ext uri="{BB962C8B-B14F-4D97-AF65-F5344CB8AC3E}">
        <p14:creationId xmlns:p14="http://schemas.microsoft.com/office/powerpoint/2010/main" val="5771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otaghkhabar24.ir/sites/default/files/styles/org/public/repo/pics/1394/10/17/pic-41693-1452153003.jpg?itok=_j6nRkl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1" y="3758524"/>
            <a:ext cx="4751387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1961 году СССР отказался от договора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с США, который предусматривал мораторий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на испытания ядерного оружия в атмосфере.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D3269A0-8E0C-41CC-97FC-0E9287A7BA77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6985225" y="768406"/>
            <a:ext cx="1800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Испытание </a:t>
            </a:r>
          </a:p>
          <a:p>
            <a:pPr algn="ctr"/>
            <a:r>
              <a:rPr lang="ru-RU" sz="1200" dirty="0"/>
              <a:t>советского </a:t>
            </a:r>
          </a:p>
          <a:p>
            <a:pPr algn="ctr"/>
            <a:r>
              <a:rPr lang="ru-RU" sz="1200" dirty="0"/>
              <a:t>ядерного оружия </a:t>
            </a:r>
          </a:p>
          <a:p>
            <a:pPr algn="ctr"/>
            <a:r>
              <a:rPr lang="ru-RU" sz="1200" dirty="0"/>
              <a:t>на Новой Земле</a:t>
            </a:r>
          </a:p>
          <a:p>
            <a:pPr algn="ctr"/>
            <a:r>
              <a:rPr lang="ru-RU" sz="1200" dirty="0"/>
              <a:t>в 1961 году </a:t>
            </a:r>
          </a:p>
        </p:txBody>
      </p:sp>
    </p:spTree>
    <p:extLst>
      <p:ext uri="{BB962C8B-B14F-4D97-AF65-F5344CB8AC3E}">
        <p14:creationId xmlns:p14="http://schemas.microsoft.com/office/powerpoint/2010/main" val="35809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c/c6/Tupolev_Tu-95_Bear_side_view_aft_19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093F00BF-D1C8-41FB-B8E5-AA568EE649A3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DEED81B-707A-41F0-A2E1-DC40451EC9AE}"/>
              </a:ext>
            </a:extLst>
          </p:cNvPr>
          <p:cNvSpPr/>
          <p:nvPr/>
        </p:nvSpPr>
        <p:spPr>
          <a:xfrm>
            <a:off x="6985225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Советский стратегический бомбардировщик </a:t>
            </a:r>
            <a:br>
              <a:rPr lang="ru-RU" sz="1200" dirty="0"/>
            </a:br>
            <a:r>
              <a:rPr lang="ru-RU" sz="1200" dirty="0"/>
              <a:t>Ту-95 </a:t>
            </a:r>
          </a:p>
        </p:txBody>
      </p:sp>
    </p:spTree>
    <p:extLst>
      <p:ext uri="{BB962C8B-B14F-4D97-AF65-F5344CB8AC3E}">
        <p14:creationId xmlns:p14="http://schemas.microsoft.com/office/powerpoint/2010/main" val="39404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1" t="11433" b="7175"/>
          <a:stretch/>
        </p:blipFill>
        <p:spPr>
          <a:xfrm>
            <a:off x="3284536" y="0"/>
            <a:ext cx="5972085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2019355"/>
            <a:ext cx="2811808" cy="1104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Самым опасным оказался Карибский кризис 1962 года.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D3269A0-8E0C-41CC-97FC-0E9287A7BA77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7034318" y="9530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Стартовые </a:t>
            </a:r>
          </a:p>
          <a:p>
            <a:pPr algn="ctr"/>
            <a:r>
              <a:rPr lang="ru-RU" sz="1200" dirty="0"/>
              <a:t>позиции советских ракет на Кубе</a:t>
            </a:r>
          </a:p>
        </p:txBody>
      </p:sp>
    </p:spTree>
    <p:extLst>
      <p:ext uri="{BB962C8B-B14F-4D97-AF65-F5344CB8AC3E}">
        <p14:creationId xmlns:p14="http://schemas.microsoft.com/office/powerpoint/2010/main" val="1709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23353" y="1308199"/>
            <a:ext cx="3069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Размещение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ядерного оружия США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 Турции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1" y="1308199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Переброска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ядерных ракет СССР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на Кубу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5"/>
            <a:ext cx="305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Подготовка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военного вторжения США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на Кубу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6517" y="2841725"/>
            <a:ext cx="2982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Угроза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мировой ядерной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войны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Карибский кризис</a:t>
            </a:r>
          </a:p>
        </p:txBody>
      </p:sp>
    </p:spTree>
    <p:extLst>
      <p:ext uri="{BB962C8B-B14F-4D97-AF65-F5344CB8AC3E}">
        <p14:creationId xmlns:p14="http://schemas.microsoft.com/office/powerpoint/2010/main" val="35819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Компромисс между Кеннеди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Хрущёвым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88623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дал согласие на вывод с Кубы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всех своих ракет.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83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7795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911001"/>
            <a:ext cx="56857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США гарантировали безопасность Кубы.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9217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921790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США согласились убрать ракеты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из Турции.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http://cdn.topwar.ru/uploads/posts/2016-02/1455840876_1316549997_s-dzhonom-kennedi-u-nikity-hruscheva-slozhilis-neplohie-lichnye-otnosheniy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13084" y="1132632"/>
            <a:ext cx="2248577" cy="320672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7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30760" y="2000782"/>
            <a:ext cx="3460690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Карибского кризиса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отношениях Восток – Запад начался период относительной разрядки. </a:t>
            </a:r>
          </a:p>
        </p:txBody>
      </p:sp>
      <p:pic>
        <p:nvPicPr>
          <p:cNvPr id="10" name="Picture 4" descr="https://upload.wikimedia.org/wikipedia/commons/4/4d/Andrei_Gromyko%2C_John_F_Kennedy_1962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0" b="5064"/>
          <a:stretch/>
        </p:blipFill>
        <p:spPr bwMode="auto">
          <a:xfrm>
            <a:off x="362239" y="767512"/>
            <a:ext cx="3059704" cy="367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2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.imgur.com/luROTl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A7C04FF3-9503-4C58-B895-4E749147C9D0}"/>
              </a:ext>
            </a:extLst>
          </p:cNvPr>
          <p:cNvSpPr/>
          <p:nvPr/>
        </p:nvSpPr>
        <p:spPr>
          <a:xfrm>
            <a:off x="700812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FCFE75F-8DC3-46A9-8287-0DCAD788B39D}"/>
              </a:ext>
            </a:extLst>
          </p:cNvPr>
          <p:cNvSpPr/>
          <p:nvPr/>
        </p:nvSpPr>
        <p:spPr>
          <a:xfrm>
            <a:off x="6995858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Советские </a:t>
            </a:r>
          </a:p>
          <a:p>
            <a:pPr algn="ctr"/>
            <a:r>
              <a:rPr lang="ru-RU" sz="1200" dirty="0"/>
              <a:t>и американские </a:t>
            </a:r>
            <a:br>
              <a:rPr lang="ru-RU" sz="1200" dirty="0"/>
            </a:br>
            <a:r>
              <a:rPr lang="ru-RU" sz="1200" dirty="0"/>
              <a:t>танки </a:t>
            </a:r>
          </a:p>
          <a:p>
            <a:pPr algn="ctr"/>
            <a:r>
              <a:rPr lang="ru-RU" sz="1200" dirty="0"/>
              <a:t>в Берлине</a:t>
            </a:r>
          </a:p>
        </p:txBody>
      </p:sp>
    </p:spTree>
    <p:extLst>
      <p:ext uri="{BB962C8B-B14F-4D97-AF65-F5344CB8AC3E}">
        <p14:creationId xmlns:p14="http://schemas.microsoft.com/office/powerpoint/2010/main" val="16743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s://upload.wikimedia.org/wikipedia/commons/5/5c/JFK_limousin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672" r="1300" b="-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5D3269A0-8E0C-41CC-97FC-0E9287A7BA77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6985225" y="860739"/>
            <a:ext cx="180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Дж. Кеннеди </a:t>
            </a:r>
          </a:p>
          <a:p>
            <a:pPr algn="ctr"/>
            <a:r>
              <a:rPr lang="ru-RU" sz="1200" dirty="0"/>
              <a:t>за несколько </a:t>
            </a:r>
          </a:p>
          <a:p>
            <a:pPr algn="ctr"/>
            <a:r>
              <a:rPr lang="ru-RU" sz="1200" dirty="0"/>
              <a:t>минут </a:t>
            </a:r>
            <a:br>
              <a:rPr lang="ru-RU" sz="1200" dirty="0"/>
            </a:br>
            <a:r>
              <a:rPr lang="ru-RU" sz="1200" dirty="0"/>
              <a:t>до покушения </a:t>
            </a:r>
          </a:p>
        </p:txBody>
      </p:sp>
    </p:spTree>
    <p:extLst>
      <p:ext uri="{BB962C8B-B14F-4D97-AF65-F5344CB8AC3E}">
        <p14:creationId xmlns:p14="http://schemas.microsoft.com/office/powerpoint/2010/main" val="269147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55078" y="2489743"/>
            <a:ext cx="2867962" cy="79705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4607" y="153063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56799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3595767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40" y="1850910"/>
            <a:ext cx="351567" cy="103736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9" idx="1"/>
          </p:cNvCxnSpPr>
          <p:nvPr/>
        </p:nvCxnSpPr>
        <p:spPr>
          <a:xfrm>
            <a:off x="3923040" y="2888272"/>
            <a:ext cx="35877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9" idx="3"/>
            <a:endCxn id="21" idx="1"/>
          </p:cNvCxnSpPr>
          <p:nvPr/>
        </p:nvCxnSpPr>
        <p:spPr>
          <a:xfrm>
            <a:off x="3923040" y="2888272"/>
            <a:ext cx="358774" cy="102777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65121" y="2626661"/>
            <a:ext cx="3047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</a:rPr>
              <a:t>Поддержка дружественных режимов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281812" y="1710968"/>
            <a:ext cx="3497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Восточной Европе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276699" y="2743945"/>
            <a:ext cx="3497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В Азии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274607" y="3762153"/>
            <a:ext cx="34972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</a:rPr>
              <a:t>На Кубе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C59F15-5599-4D87-809F-D417F01CA83C}"/>
              </a:ext>
            </a:extLst>
          </p:cNvPr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Направления советской внешней политики </a:t>
            </a:r>
          </a:p>
        </p:txBody>
      </p:sp>
    </p:spTree>
    <p:extLst>
      <p:ext uri="{BB962C8B-B14F-4D97-AF65-F5344CB8AC3E}">
        <p14:creationId xmlns:p14="http://schemas.microsoft.com/office/powerpoint/2010/main" val="27676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21" grpId="0" animBg="1"/>
      <p:bldP spid="2" grpId="0"/>
      <p:bldP spid="25" grpId="0"/>
      <p:bldP spid="27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24727" y="2275002"/>
            <a:ext cx="4603377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1955 году началась нормализация советско-югославских отношений. </a:t>
            </a:r>
          </a:p>
        </p:txBody>
      </p:sp>
      <p:pic>
        <p:nvPicPr>
          <p:cNvPr id="7" name="Picture 2" descr="http://s019.radikal.ru/i616/1204/32/96fafd8c85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525" y="767512"/>
            <a:ext cx="3021892" cy="367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9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liders.rusarchives.ru/hruschev/sites/hruschev.archives-projects.ru/files/397_13_029_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5D3269A0-8E0C-41CC-97FC-0E9287A7BA77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6985225" y="1045405"/>
            <a:ext cx="180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 Хрущёв и Тито </a:t>
            </a:r>
            <a:br>
              <a:rPr lang="ru-RU" sz="1200" dirty="0"/>
            </a:br>
            <a:r>
              <a:rPr lang="ru-RU" sz="1200" dirty="0"/>
              <a:t>в 1955 году</a:t>
            </a:r>
          </a:p>
        </p:txBody>
      </p:sp>
    </p:spTree>
    <p:extLst>
      <p:ext uri="{BB962C8B-B14F-4D97-AF65-F5344CB8AC3E}">
        <p14:creationId xmlns:p14="http://schemas.microsoft.com/office/powerpoint/2010/main" val="17764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3467" y="1342093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" name="Скругленная соединительная линия 4"/>
          <p:cNvCxnSpPr>
            <a:cxnSpLocks/>
            <a:stCxn id="11" idx="1"/>
            <a:endCxn id="14" idx="1"/>
          </p:cNvCxnSpPr>
          <p:nvPr/>
        </p:nvCxnSpPr>
        <p:spPr>
          <a:xfrm rot="10800000" flipH="1">
            <a:off x="2563465" y="2361863"/>
            <a:ext cx="12701" cy="774860"/>
          </a:xfrm>
          <a:prstGeom prst="curvedConnector3">
            <a:avLst>
              <a:gd name="adj1" fmla="val -1799858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Скругленная соединительная линия 5"/>
          <p:cNvCxnSpPr>
            <a:cxnSpLocks/>
            <a:stCxn id="14" idx="1"/>
            <a:endCxn id="4" idx="1"/>
          </p:cNvCxnSpPr>
          <p:nvPr/>
        </p:nvCxnSpPr>
        <p:spPr>
          <a:xfrm rot="10800000">
            <a:off x="2563467" y="1590059"/>
            <a:ext cx="12700" cy="771805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Скругленная соединительная линия 7"/>
          <p:cNvCxnSpPr>
            <a:cxnSpLocks/>
            <a:stCxn id="11" idx="1"/>
            <a:endCxn id="12" idx="1"/>
          </p:cNvCxnSpPr>
          <p:nvPr/>
        </p:nvCxnSpPr>
        <p:spPr>
          <a:xfrm rot="10800000" flipV="1">
            <a:off x="2563466" y="3136723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63467" y="2115426"/>
            <a:ext cx="4077509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3466" y="2888758"/>
            <a:ext cx="4090211" cy="49592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3466" y="3662090"/>
            <a:ext cx="4090211" cy="495929"/>
          </a:xfrm>
          <a:prstGeom prst="roundRect">
            <a:avLst/>
          </a:prstGeom>
          <a:noFill/>
          <a:ln w="15875" cap="rnd">
            <a:solidFill>
              <a:srgbClr val="A6A608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>
              <a:defRPr/>
            </a:pPr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50762" y="1330452"/>
            <a:ext cx="409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Тезис о многообразии форм перехода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к социализму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6167" y="2207974"/>
            <a:ext cx="4090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Критика культа личности Сталина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18045" y="2875112"/>
            <a:ext cx="3893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Широкая поддержка идей в большинстве социалистических государств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6025" y="3644914"/>
            <a:ext cx="4273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Курс на демократизацию, отказ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от сталинской модели в ряде соцстран</a:t>
            </a:r>
          </a:p>
        </p:txBody>
      </p:sp>
      <p:cxnSp>
        <p:nvCxnSpPr>
          <p:cNvPr id="25" name="Скругленная соединительная линия 24"/>
          <p:cNvCxnSpPr>
            <a:cxnSpLocks/>
            <a:stCxn id="11" idx="3"/>
            <a:endCxn id="14" idx="3"/>
          </p:cNvCxnSpPr>
          <p:nvPr/>
        </p:nvCxnSpPr>
        <p:spPr>
          <a:xfrm flipV="1">
            <a:off x="6653677" y="2361863"/>
            <a:ext cx="12700" cy="774860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4" idx="3"/>
            <a:endCxn id="4" idx="3"/>
          </p:cNvCxnSpPr>
          <p:nvPr/>
        </p:nvCxnSpPr>
        <p:spPr>
          <a:xfrm flipH="1" flipV="1">
            <a:off x="6653678" y="1590058"/>
            <a:ext cx="12699" cy="771805"/>
          </a:xfrm>
          <a:prstGeom prst="curvedConnector3">
            <a:avLst>
              <a:gd name="adj1" fmla="val -1800142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кругленная соединительная линия 27"/>
          <p:cNvCxnSpPr>
            <a:cxnSpLocks/>
            <a:stCxn id="11" idx="3"/>
            <a:endCxn id="12" idx="3"/>
          </p:cNvCxnSpPr>
          <p:nvPr/>
        </p:nvCxnSpPr>
        <p:spPr>
          <a:xfrm>
            <a:off x="6653677" y="3136723"/>
            <a:ext cx="12700" cy="773332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en-US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XX </a:t>
            </a:r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съезд КПСС </a:t>
            </a:r>
          </a:p>
        </p:txBody>
      </p:sp>
    </p:spTree>
    <p:extLst>
      <p:ext uri="{BB962C8B-B14F-4D97-AF65-F5344CB8AC3E}">
        <p14:creationId xmlns:p14="http://schemas.microsoft.com/office/powerpoint/2010/main" val="22543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846231"/>
            <a:ext cx="2811808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1956 году сменилось руководство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Польше.</a:t>
            </a:r>
          </a:p>
        </p:txBody>
      </p:sp>
      <p:pic>
        <p:nvPicPr>
          <p:cNvPr id="1026" name="Picture 2" descr="ÐÐ°ÑÑÐ¸Ð½ÐºÐ¸ Ð¿Ð¾ Ð·Ð°Ð¿ÑÐ¾ÑÑ Ð 1956 Ð³Ð¾Ð´Ñ ÑÐ¼ÐµÐ½Ð¸Ð»Ð¾ÑÑ ÑÑÐºÐ¾Ð²Ð¾Ð´ÑÑÐ²Ð¾ Ð² ÐÐ¾Ð»ÑÑÐµ.">
            <a:extLst>
              <a:ext uri="{FF2B5EF4-FFF2-40B4-BE49-F238E27FC236}">
                <a16:creationId xmlns:a16="http://schemas.microsoft.com/office/drawing/2014/main" id="{59EC00B9-3F7C-4A9A-B5B5-E9CA8057BF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6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08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23353" y="1308199"/>
            <a:ext cx="30692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Критика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старого руководства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ВПТ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28241" y="1308199"/>
            <a:ext cx="27411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Критика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ориентации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ВПТ на СССР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73342" y="2841725"/>
            <a:ext cx="30540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Свёртывание реформ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новым венгерским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руководством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6517" y="2841725"/>
            <a:ext cx="2982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>
                <a:solidFill>
                  <a:prstClr val="black"/>
                </a:solidFill>
              </a:rPr>
              <a:t>Начало массового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восстания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>
                <a:solidFill>
                  <a:prstClr val="black"/>
                </a:solidFill>
              </a:rPr>
              <a:t>в Будапеште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440205" y="1677533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440205" y="3211058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98810" y="2429274"/>
            <a:ext cx="0" cy="212603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События 1956 года в Венгрии</a:t>
            </a:r>
          </a:p>
        </p:txBody>
      </p:sp>
    </p:spTree>
    <p:extLst>
      <p:ext uri="{BB962C8B-B14F-4D97-AF65-F5344CB8AC3E}">
        <p14:creationId xmlns:p14="http://schemas.microsoft.com/office/powerpoint/2010/main" val="168700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4135" y="1849126"/>
            <a:ext cx="5683676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Руководство Советского Союза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назвало причиной венгерского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кризиса происки агентов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Запада и деятельность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«врагов венгерского народа». </a:t>
            </a:r>
          </a:p>
        </p:txBody>
      </p:sp>
      <p:pic>
        <p:nvPicPr>
          <p:cNvPr id="7" name="Picture 2" descr="ÐÐ°ÑÑÐ¸Ð½ÐºÐ¸ Ð¿Ð¾ Ð·Ð°Ð¿ÑÐ¾ÑÑ ÐÐµÐ½Ð³ÐµÑÑÐºÐ¾Ðµ Ð²Ð¾ÑÑÑÐ°Ð½Ð¸Ðµ (1956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809" y="713395"/>
            <a:ext cx="2985247" cy="37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72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luxfon.com/images/201303/luxfon.com_231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0"/>
            <a:ext cx="585946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673106"/>
            <a:ext cx="2811808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территорию Венгрии были введены советские войска, подавившие выступление. </a:t>
            </a:r>
          </a:p>
        </p:txBody>
      </p:sp>
    </p:spTree>
    <p:extLst>
      <p:ext uri="{BB962C8B-B14F-4D97-AF65-F5344CB8AC3E}">
        <p14:creationId xmlns:p14="http://schemas.microsoft.com/office/powerpoint/2010/main" val="11326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Последствия Венгерского восстания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446577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Продолжение курса СССР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«закручивание гаек».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414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374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530456"/>
            <a:ext cx="56857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Пересмотр критики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сталинизма в СССР.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6797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679744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Ужесточение политики СССР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отношении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соцлагеря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9218" name="Picture 2" descr="https://avatars.mds.yandex.net/get-zen_doc/163385/pub_5ba79eb3fdae1600af4d09b0_5ba7af7110492a00a9e6bee0/scale_60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72403" y="1025464"/>
            <a:ext cx="2412822" cy="320827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96155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4" y="1385710"/>
            <a:ext cx="69141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Новый курс советской внешней политики: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от конфронтации к диалогу.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3288" y="13927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3288" y="21219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3288" y="35877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3288" y="2244508"/>
            <a:ext cx="653123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Отношения с Западом.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5" y="3720129"/>
            <a:ext cx="654575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Распад колониальных систем.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3288" y="285486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98774" y="2989567"/>
            <a:ext cx="6531236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и мировая социалистическая система.</a:t>
            </a:r>
          </a:p>
        </p:txBody>
      </p:sp>
    </p:spTree>
    <p:extLst>
      <p:ext uri="{BB962C8B-B14F-4D97-AF65-F5344CB8AC3E}">
        <p14:creationId xmlns:p14="http://schemas.microsoft.com/office/powerpoint/2010/main" val="16117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06573" y="1970303"/>
            <a:ext cx="5683676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совещаниях представителей коммунистических и рабочих партий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Москве событиям в Польше и Венгрии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дана резко негативная оценка.</a:t>
            </a:r>
          </a:p>
        </p:txBody>
      </p:sp>
      <p:pic>
        <p:nvPicPr>
          <p:cNvPr id="12" name="Picture 2" descr="ÐÐ°ÑÑÐ¸Ð½ÐºÐ¸ Ð¿Ð¾ Ð·Ð°Ð¿ÑÐ¾ÑÑ Ð²ÐµÐ½Ð³ÑÐ¸Ñ 1956">
            <a:extLst>
              <a:ext uri="{FF2B5EF4-FFF2-40B4-BE49-F238E27FC236}">
                <a16:creationId xmlns:a16="http://schemas.microsoft.com/office/drawing/2014/main" id="{86714AA6-5F45-44CA-BFF7-8890491CBA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0334"/>
            <a:ext cx="2997214" cy="377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40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42" name="Picture 2" descr="http://xn--80aagr1bl7a.net/static/upload/books/images/0207/0207_(0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00334"/>
            <a:ext cx="2997214" cy="377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4133" y="2122652"/>
            <a:ext cx="5683676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документах Московских совещаний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отмечена особая роль СССР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его опыта построения социализма.</a:t>
            </a:r>
          </a:p>
        </p:txBody>
      </p:sp>
      <p:pic>
        <p:nvPicPr>
          <p:cNvPr id="10" name="Picture 2" descr="http://xn--80aagr1bl7a.net/static/upload/books/images/0207/0207_(0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4043860"/>
            <a:ext cx="2997214" cy="4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xn--h1aagokeh.xn--p1ai/wp-content/uploads/2016/05/1405-%D0%A4%D0%BE%D1%82%D0%BE%D1%85%D1%80%D0%BE%D0%BD%D0%B8%D0%BA%D0%B0-%D0%A2%D0%90%D0%A1%D0%A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0" y="3972860"/>
            <a:ext cx="4181475" cy="794403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мае 1955 года социалистические страны заключили военно-политический союз. </a:t>
            </a:r>
          </a:p>
        </p:txBody>
      </p:sp>
    </p:spTree>
    <p:extLst>
      <p:ext uri="{BB962C8B-B14F-4D97-AF65-F5344CB8AC3E}">
        <p14:creationId xmlns:p14="http://schemas.microsoft.com/office/powerpoint/2010/main" val="58775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4FE4D4-8944-4FD1-AA52-33AA830B35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ая выноска 8">
            <a:extLst>
              <a:ext uri="{FF2B5EF4-FFF2-40B4-BE49-F238E27FC236}">
                <a16:creationId xmlns:a16="http://schemas.microsoft.com/office/drawing/2014/main" id="{45BE1AB6-060E-4F1B-835A-8F06A829E2A1}"/>
              </a:ext>
            </a:extLst>
          </p:cNvPr>
          <p:cNvSpPr/>
          <p:nvPr/>
        </p:nvSpPr>
        <p:spPr>
          <a:xfrm>
            <a:off x="4920456" y="1202355"/>
            <a:ext cx="875507" cy="333375"/>
          </a:xfrm>
          <a:prstGeom prst="wedgeRectCallout">
            <a:avLst>
              <a:gd name="adj1" fmla="val -21240"/>
              <a:gd name="adj2" fmla="val 972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СССР</a:t>
            </a:r>
          </a:p>
        </p:txBody>
      </p:sp>
      <p:pic>
        <p:nvPicPr>
          <p:cNvPr id="8" name="Picture 6" descr="Flag of the Soviet Union.sv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42"/>
          <a:stretch/>
        </p:blipFill>
        <p:spPr bwMode="auto">
          <a:xfrm>
            <a:off x="5188391" y="1673381"/>
            <a:ext cx="339636" cy="2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ag of East Germany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18" y="2323841"/>
            <a:ext cx="339636" cy="21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ая выноска 8">
            <a:extLst>
              <a:ext uri="{FF2B5EF4-FFF2-40B4-BE49-F238E27FC236}">
                <a16:creationId xmlns:a16="http://schemas.microsoft.com/office/drawing/2014/main" id="{45BE1AB6-060E-4F1B-835A-8F06A829E2A1}"/>
              </a:ext>
            </a:extLst>
          </p:cNvPr>
          <p:cNvSpPr/>
          <p:nvPr/>
        </p:nvSpPr>
        <p:spPr>
          <a:xfrm>
            <a:off x="2344718" y="1202354"/>
            <a:ext cx="875507" cy="333375"/>
          </a:xfrm>
          <a:prstGeom prst="wedgeRectCallout">
            <a:avLst>
              <a:gd name="adj1" fmla="val -40671"/>
              <a:gd name="adj2" fmla="val 25211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ГДР</a:t>
            </a:r>
          </a:p>
        </p:txBody>
      </p:sp>
      <p:sp>
        <p:nvSpPr>
          <p:cNvPr id="12" name="Прямоугольная выноска 8">
            <a:extLst>
              <a:ext uri="{FF2B5EF4-FFF2-40B4-BE49-F238E27FC236}">
                <a16:creationId xmlns:a16="http://schemas.microsoft.com/office/drawing/2014/main" id="{45BE1AB6-060E-4F1B-835A-8F06A829E2A1}"/>
              </a:ext>
            </a:extLst>
          </p:cNvPr>
          <p:cNvSpPr/>
          <p:nvPr/>
        </p:nvSpPr>
        <p:spPr>
          <a:xfrm>
            <a:off x="3871450" y="2405062"/>
            <a:ext cx="875507" cy="333375"/>
          </a:xfrm>
          <a:prstGeom prst="wedgeRectCallout">
            <a:avLst>
              <a:gd name="adj1" fmla="val -116827"/>
              <a:gd name="adj2" fmla="val 10068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ЧССР</a:t>
            </a:r>
          </a:p>
        </p:txBody>
      </p:sp>
      <p:pic>
        <p:nvPicPr>
          <p:cNvPr id="13" name="Picture 16" descr="Vlajka stát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91" y="2653848"/>
            <a:ext cx="339637" cy="2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ая выноска 8">
            <a:extLst>
              <a:ext uri="{FF2B5EF4-FFF2-40B4-BE49-F238E27FC236}">
                <a16:creationId xmlns:a16="http://schemas.microsoft.com/office/drawing/2014/main" id="{45BE1AB6-060E-4F1B-835A-8F06A829E2A1}"/>
              </a:ext>
            </a:extLst>
          </p:cNvPr>
          <p:cNvSpPr/>
          <p:nvPr/>
        </p:nvSpPr>
        <p:spPr>
          <a:xfrm>
            <a:off x="1294453" y="2648935"/>
            <a:ext cx="875507" cy="333375"/>
          </a:xfrm>
          <a:prstGeom prst="wedgeRectCallout">
            <a:avLst>
              <a:gd name="adj1" fmla="val 138839"/>
              <a:gd name="adj2" fmla="val 10926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ВНР</a:t>
            </a:r>
          </a:p>
        </p:txBody>
      </p:sp>
      <p:pic>
        <p:nvPicPr>
          <p:cNvPr id="15" name="Picture 12" descr="https://upload.wikimedia.org/wikipedia/commons/thumb/7/7a/Civil_Ensign_of_Hungary_%281950-1957%29.svg/900px-Civil_Ensign_of_Hungary_%281950-1957%29.sv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252" y="3034277"/>
            <a:ext cx="342640" cy="2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ая выноска 8">
            <a:extLst>
              <a:ext uri="{FF2B5EF4-FFF2-40B4-BE49-F238E27FC236}">
                <a16:creationId xmlns:a16="http://schemas.microsoft.com/office/drawing/2014/main" id="{45BE1AB6-060E-4F1B-835A-8F06A829E2A1}"/>
              </a:ext>
            </a:extLst>
          </p:cNvPr>
          <p:cNvSpPr/>
          <p:nvPr/>
        </p:nvSpPr>
        <p:spPr>
          <a:xfrm>
            <a:off x="4513694" y="2917351"/>
            <a:ext cx="875507" cy="333375"/>
          </a:xfrm>
          <a:prstGeom prst="wedgeRectCallout">
            <a:avLst>
              <a:gd name="adj1" fmla="val -105947"/>
              <a:gd name="adj2" fmla="val 7211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РНР</a:t>
            </a:r>
          </a:p>
        </p:txBody>
      </p:sp>
      <p:pic>
        <p:nvPicPr>
          <p:cNvPr id="18" name="Picture 14" descr="https://upload.wikimedia.org/wikipedia/commons/thumb/a/ae/Flag_of_Romania_%281948-1952%29.svg/900px-Flag_of_Romania_%281948-1952%29.sv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411" y="3217966"/>
            <a:ext cx="339636" cy="2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ая выноска 8">
            <a:extLst>
              <a:ext uri="{FF2B5EF4-FFF2-40B4-BE49-F238E27FC236}">
                <a16:creationId xmlns:a16="http://schemas.microsoft.com/office/drawing/2014/main" id="{45BE1AB6-060E-4F1B-835A-8F06A829E2A1}"/>
              </a:ext>
            </a:extLst>
          </p:cNvPr>
          <p:cNvSpPr/>
          <p:nvPr/>
        </p:nvSpPr>
        <p:spPr>
          <a:xfrm>
            <a:off x="4572000" y="3507855"/>
            <a:ext cx="875507" cy="333375"/>
          </a:xfrm>
          <a:prstGeom prst="wedgeRectCallout">
            <a:avLst>
              <a:gd name="adj1" fmla="val -107035"/>
              <a:gd name="adj2" fmla="val 26403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НРБ</a:t>
            </a:r>
          </a:p>
        </p:txBody>
      </p:sp>
      <p:pic>
        <p:nvPicPr>
          <p:cNvPr id="20" name="Picture 8" descr="https://upload.wikimedia.org/wikipedia/commons/thumb/7/70/Flag_of_Bulgaria_%281946-1948%29.svg/500px-Flag_of_Bulgaria_%281946-1948%29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40" y="3692366"/>
            <a:ext cx="339164" cy="21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ая выноска 8">
            <a:extLst>
              <a:ext uri="{FF2B5EF4-FFF2-40B4-BE49-F238E27FC236}">
                <a16:creationId xmlns:a16="http://schemas.microsoft.com/office/drawing/2014/main" id="{45BE1AB6-060E-4F1B-835A-8F06A829E2A1}"/>
              </a:ext>
            </a:extLst>
          </p:cNvPr>
          <p:cNvSpPr/>
          <p:nvPr/>
        </p:nvSpPr>
        <p:spPr>
          <a:xfrm>
            <a:off x="1810464" y="3641955"/>
            <a:ext cx="875507" cy="333375"/>
          </a:xfrm>
          <a:prstGeom prst="wedgeRectCallout">
            <a:avLst>
              <a:gd name="adj1" fmla="val 123608"/>
              <a:gd name="adj2" fmla="val 6354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НРА</a:t>
            </a:r>
          </a:p>
        </p:txBody>
      </p:sp>
      <p:pic>
        <p:nvPicPr>
          <p:cNvPr id="22" name="Picture 4" descr="Flag of Albania (1946-1992).sv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498" y="4115721"/>
            <a:ext cx="328681" cy="2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ая выноска 8">
            <a:extLst>
              <a:ext uri="{FF2B5EF4-FFF2-40B4-BE49-F238E27FC236}">
                <a16:creationId xmlns:a16="http://schemas.microsoft.com/office/drawing/2014/main" id="{EACAE5D3-59A5-4059-AD62-F651AFB79411}"/>
              </a:ext>
            </a:extLst>
          </p:cNvPr>
          <p:cNvSpPr/>
          <p:nvPr/>
        </p:nvSpPr>
        <p:spPr>
          <a:xfrm>
            <a:off x="3407369" y="1377534"/>
            <a:ext cx="875507" cy="333375"/>
          </a:xfrm>
          <a:prstGeom prst="wedgeRectCallout">
            <a:avLst>
              <a:gd name="adj1" fmla="val -40671"/>
              <a:gd name="adj2" fmla="val 25211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54"/>
            <a:r>
              <a:rPr lang="ru-RU" sz="1400" dirty="0">
                <a:solidFill>
                  <a:srgbClr val="4E361E"/>
                </a:solidFill>
              </a:rPr>
              <a:t>ПНР</a:t>
            </a:r>
          </a:p>
        </p:txBody>
      </p:sp>
      <p:pic>
        <p:nvPicPr>
          <p:cNvPr id="24" name="Picture 10" descr="Flag of Poland (1928-1980).svg">
            <a:extLst>
              <a:ext uri="{FF2B5EF4-FFF2-40B4-BE49-F238E27FC236}">
                <a16:creationId xmlns:a16="http://schemas.microsoft.com/office/drawing/2014/main" id="{4E2D2BB1-C332-44E8-9632-919C587DE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70" y="2270119"/>
            <a:ext cx="341909" cy="21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4" grpId="0" animBg="1"/>
      <p:bldP spid="17" grpId="0" animBg="1"/>
      <p:bldP spid="19" grpId="0" animBg="1"/>
      <p:bldP spid="21" grpId="0" animBg="1"/>
      <p:bldP spid="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Варшавский договор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33957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Создание объединённых вооружённых сил.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3923178"/>
            <a:ext cx="40391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Выработка единой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стратегии обороны.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63" y="878899"/>
            <a:ext cx="2244420" cy="265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44135" y="1970303"/>
            <a:ext cx="5683676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XX съезда КПСС отчётливо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проявились претензии Китая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роль второго центра мирового коммунистического движения. </a:t>
            </a:r>
          </a:p>
        </p:txBody>
      </p:sp>
      <p:pic>
        <p:nvPicPr>
          <p:cNvPr id="7" name="Picture 4" descr="http://ic.pics.livejournal.com/tipolog/9755416/1203347/1203347_origina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41" y="703341"/>
            <a:ext cx="3011204" cy="383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3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59318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Разделение соцлагеря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538260"/>
            <a:ext cx="513427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Китае критика культа личности Сталина была воспринята весьма болезненно.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683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32579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6" y="3112469"/>
            <a:ext cx="513427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Осуждение сталинизма было негативно принято в Албании, КНДР и, отчасти,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Румынии.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Ð¼Ð°Ð¾ ÑÐ·ÐµÐ´ÑÐ½ Ð¿Ð»Ð°ÐºÐ°ÑÑ Ð¸ ÑÑÐ°Ð»Ð¸Ð½">
            <a:extLst>
              <a:ext uri="{FF2B5EF4-FFF2-40B4-BE49-F238E27FC236}">
                <a16:creationId xmlns:a16="http://schemas.microsoft.com/office/drawing/2014/main" id="{0CD2E0F6-F76D-424C-A6DA-6E7659744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6371" y="794364"/>
            <a:ext cx="2443429" cy="358281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5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tdata.ru/u24/photoCE37/20331168901-0/original.jpg">
            <a:extLst>
              <a:ext uri="{FF2B5EF4-FFF2-40B4-BE49-F238E27FC236}">
                <a16:creationId xmlns:a16="http://schemas.microsoft.com/office/drawing/2014/main" id="{84D1A125-6E11-4C96-A8EF-B55582AE0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84537" y="-1"/>
            <a:ext cx="5859464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236364" y="1326858"/>
            <a:ext cx="2811808" cy="2489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мирного разрешения Карибского кризиса разделение сторон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соцлагере приобрело окончательный вид.</a:t>
            </a:r>
          </a:p>
        </p:txBody>
      </p:sp>
    </p:spTree>
    <p:extLst>
      <p:ext uri="{BB962C8B-B14F-4D97-AF65-F5344CB8AC3E}">
        <p14:creationId xmlns:p14="http://schemas.microsoft.com/office/powerpoint/2010/main" val="42872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5676" y="1708264"/>
            <a:ext cx="687007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Китая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отношении СССР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4" y="3923178"/>
            <a:ext cx="339571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Критика «советского ревизионизма».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62837" y="3923178"/>
            <a:ext cx="403917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Претензии на ряд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советских территорий.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4062837" y="32974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17" y="147870"/>
            <a:ext cx="2532830" cy="36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4" grpId="0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DB18A3-5C91-4822-A7A1-0C67036A4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5" y="1701944"/>
            <a:ext cx="4392613" cy="1688833"/>
            <a:chOff x="358774" y="1767354"/>
            <a:chExt cx="4033839" cy="168883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4" y="1767354"/>
              <a:ext cx="4033837" cy="86177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Противостояние </a:t>
              </a:r>
              <a:br>
                <a:rPr lang="ru-RU" sz="2800" dirty="0">
                  <a:solidFill>
                    <a:srgbClr val="FFDC5A"/>
                  </a:solidFill>
                  <a:latin typeface="Merriweather"/>
                </a:rPr>
              </a:br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КПСС и КПК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759586"/>
              <a:ext cx="4033837" cy="6966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Попытки решить спор между СССР и КНР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о том, «чей путь к коммунизму более </a:t>
              </a:r>
              <a:br>
                <a:rPr lang="ru-RU" sz="1400" dirty="0">
                  <a:solidFill>
                    <a:prstClr val="white"/>
                  </a:solidFill>
                </a:rPr>
              </a:br>
              <a:r>
                <a:rPr lang="ru-RU" sz="1400" dirty="0">
                  <a:solidFill>
                    <a:prstClr val="white"/>
                  </a:solidFill>
                </a:rPr>
                <a:t>правильный» ни к чему не привели. </a:t>
              </a:r>
            </a:p>
          </p:txBody>
        </p:sp>
      </p:grpSp>
      <p:pic>
        <p:nvPicPr>
          <p:cNvPr id="10" name="Picture 2" descr="ÐÐ°ÑÑÐ¸Ð½ÐºÐ¸ Ð¿Ð¾ Ð·Ð°Ð¿ÑÐ¾ÑÑ Ð¾ÑÐ²Ð¾Ð±Ð¾Ð¶Ð´ÐµÐ½Ð¸Ðµ Ð²ÐµÐ½Ð³ÑÐ¸Ð¸">
            <a:extLst>
              <a:ext uri="{FF2B5EF4-FFF2-40B4-BE49-F238E27FC236}">
                <a16:creationId xmlns:a16="http://schemas.microsoft.com/office/drawing/2014/main" id="{96A822FC-7E31-4BCD-8F78-1AA61EF21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9343" y="1205657"/>
            <a:ext cx="4392609" cy="28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upload.wikimedia.org/wikipedia/ru/6/61/10_%D1%82%D1%8B%D1%81._%D0%BB%D0%B5%D1%82_%D0%BF%D1%80%D0%BE%D1%86%D0%B2%D0%B5%D1%82%D0%B0%D0%BD%D0%B8%D1%8F_%D0%9A%D0%9F%D0%9A_%D0%B8_%D0%9A%D0%9D%D0%A0,_%D0%BF%D0%BB%D0%B0%D0%BA%D0%B0%D1%82.jpg">
            <a:extLst>
              <a:ext uri="{FF2B5EF4-FFF2-40B4-BE49-F238E27FC236}">
                <a16:creationId xmlns:a16="http://schemas.microsoft.com/office/drawing/2014/main" id="{1CF19312-923D-44E6-9CD9-277AC602BA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0736" y="1205657"/>
            <a:ext cx="1818885" cy="282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://ussr-kruto.ru/wp-content/uploads/2013/09/43.jpg">
            <a:extLst>
              <a:ext uri="{FF2B5EF4-FFF2-40B4-BE49-F238E27FC236}">
                <a16:creationId xmlns:a16="http://schemas.microsoft.com/office/drawing/2014/main" id="{3F55E607-F594-448E-9977-F2AEB1596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1205657"/>
            <a:ext cx="1702248" cy="282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www.netlore.ru/files/Images/foto/plakatiki_20.jpg">
            <a:extLst>
              <a:ext uri="{FF2B5EF4-FFF2-40B4-BE49-F238E27FC236}">
                <a16:creationId xmlns:a16="http://schemas.microsoft.com/office/drawing/2014/main" id="{7C6E2B07-B1DF-47B3-8AC6-46E553C83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47576" y="1205657"/>
            <a:ext cx="1212298" cy="282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artyushenkooleg.ru/wp-oleg/wp-content/uploads/2016/03/Stalin-umer-pravitelstvo-u-grob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D0B80-3496-4058-BE33-80D193C2C661}"/>
              </a:ext>
            </a:extLst>
          </p:cNvPr>
          <p:cNvSpPr txBox="1"/>
          <p:nvPr/>
        </p:nvSpPr>
        <p:spPr>
          <a:xfrm>
            <a:off x="0" y="3757417"/>
            <a:ext cx="3606800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смерти Сталина в советском руководстве возникли споры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о направлениях внешней политики.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5D3269A0-8E0C-41CC-97FC-0E9287A7BA77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1E55FA-80D6-4145-A105-57F66A68A0D6}"/>
              </a:ext>
            </a:extLst>
          </p:cNvPr>
          <p:cNvSpPr/>
          <p:nvPr/>
        </p:nvSpPr>
        <p:spPr>
          <a:xfrm>
            <a:off x="6985225" y="953072"/>
            <a:ext cx="180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Руководители </a:t>
            </a:r>
          </a:p>
          <a:p>
            <a:pPr algn="ctr"/>
            <a:r>
              <a:rPr lang="ru-RU" sz="1200" dirty="0"/>
              <a:t>СССР на похоронах </a:t>
            </a:r>
          </a:p>
          <a:p>
            <a:pPr algn="ctr"/>
            <a:r>
              <a:rPr lang="ru-RU" sz="1200" dirty="0"/>
              <a:t>Сталина</a:t>
            </a:r>
          </a:p>
        </p:txBody>
      </p:sp>
    </p:spTree>
    <p:extLst>
      <p:ext uri="{BB962C8B-B14F-4D97-AF65-F5344CB8AC3E}">
        <p14:creationId xmlns:p14="http://schemas.microsoft.com/office/powerpoint/2010/main" val="20301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8215" y="386416"/>
            <a:ext cx="759324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Внешняя политика СССР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4924" y="2241712"/>
            <a:ext cx="2558115" cy="1117277"/>
          </a:xfrm>
          <a:prstGeom prst="roundRect">
            <a:avLst/>
          </a:prstGeom>
          <a:noFill/>
          <a:ln w="15875">
            <a:solidFill>
              <a:srgbClr val="A6A608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2012215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1814" y="294793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6" name="Скругленная соединительная линия 25"/>
          <p:cNvCxnSpPr>
            <a:stCxn id="29" idx="3"/>
            <a:endCxn id="19" idx="1"/>
          </p:cNvCxnSpPr>
          <p:nvPr/>
        </p:nvCxnSpPr>
        <p:spPr>
          <a:xfrm flipV="1">
            <a:off x="3923039" y="2332491"/>
            <a:ext cx="358775" cy="46786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9" idx="3"/>
            <a:endCxn id="21" idx="1"/>
          </p:cNvCxnSpPr>
          <p:nvPr/>
        </p:nvCxnSpPr>
        <p:spPr>
          <a:xfrm>
            <a:off x="3923039" y="2800351"/>
            <a:ext cx="358775" cy="46786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64924" y="2431018"/>
            <a:ext cx="2635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Меры СССР по вовлечению освободившихся стран 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</a:rPr>
              <a:t>в сферу своего влияния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5670" y="2075078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Послевоенный экономический кризис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35670" y="3006601"/>
            <a:ext cx="298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Распад колониальных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империй </a:t>
            </a:r>
          </a:p>
        </p:txBody>
      </p:sp>
    </p:spTree>
    <p:extLst>
      <p:ext uri="{BB962C8B-B14F-4D97-AF65-F5344CB8AC3E}">
        <p14:creationId xmlns:p14="http://schemas.microsoft.com/office/powerpoint/2010/main" val="25653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9" grpId="0" animBg="1"/>
      <p:bldP spid="21" grpId="0" animBg="1"/>
      <p:bldP spid="1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Мировой революционный процесс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446577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Национально-освободительные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движения.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4414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5374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668955"/>
            <a:ext cx="56857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Мировая система социализма.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6797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7" y="3679744"/>
            <a:ext cx="58759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Мировое коммунистическое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и рабочее движение.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http://historial.ru/modules/photo/images/47-Zhan-Bedel-Bokassa-vo-vremja-vizita-v-SSSR.jpg">
            <a:extLst>
              <a:ext uri="{FF2B5EF4-FFF2-40B4-BE49-F238E27FC236}">
                <a16:creationId xmlns:a16="http://schemas.microsoft.com/office/drawing/2014/main" id="{A5F07BE7-47B3-40E7-9905-0EB45647F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7878" y="1101442"/>
            <a:ext cx="1562170" cy="3490792"/>
          </a:xfrm>
          <a:prstGeom prst="flowChartConnector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liders.rusarchives.ru/hruschev/sites/hruschev.archives-projects.ru/files/397_15_india_005.jpg">
            <a:extLst>
              <a:ext uri="{FF2B5EF4-FFF2-40B4-BE49-F238E27FC236}">
                <a16:creationId xmlns:a16="http://schemas.microsoft.com/office/drawing/2014/main" id="{5022100A-BCF9-48C0-B0EA-E5A49EC62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5445" y="0"/>
            <a:ext cx="59185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7CDB4E-C498-4789-BB9C-5845356A41AF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A6A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DC7D30-5823-464E-96B8-D26C5584FCD7}"/>
              </a:ext>
            </a:extLst>
          </p:cNvPr>
          <p:cNvSpPr/>
          <p:nvPr/>
        </p:nvSpPr>
        <p:spPr>
          <a:xfrm>
            <a:off x="59091" y="1153732"/>
            <a:ext cx="3166354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1955 году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Хрущёв и Булганин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совершили государственные визиты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в Индию, Бирму, Афганистан. </a:t>
            </a:r>
          </a:p>
          <a:p>
            <a:pPr algn="ctr" defTabSz="685766">
              <a:lnSpc>
                <a:spcPct val="125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35853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.thedailybeast.com/image/upload/v1492122261/articles/2015/10/16/cuba-is-intervening-in-syria-to-help-russia-it-s-not-the-first-time-havana-s-assisted-moscow/151016-bloodworth-cuba-tease_k9i303.jpg">
            <a:extLst>
              <a:ext uri="{FF2B5EF4-FFF2-40B4-BE49-F238E27FC236}">
                <a16:creationId xmlns:a16="http://schemas.microsoft.com/office/drawing/2014/main" id="{87CB66F3-2755-46EF-829D-32D0A400E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51F005-10C2-46F1-A652-90CDDDC8E0FC}"/>
              </a:ext>
            </a:extLst>
          </p:cNvPr>
          <p:cNvSpPr txBox="1"/>
          <p:nvPr/>
        </p:nvSpPr>
        <p:spPr>
          <a:xfrm>
            <a:off x="-2" y="3757417"/>
            <a:ext cx="4076702" cy="1009846"/>
          </a:xfrm>
          <a:prstGeom prst="rect">
            <a:avLst/>
          </a:prstGeom>
          <a:solidFill>
            <a:srgbClr val="A6A60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1957–1964 годах советские дипломаты провели переговоры с лидерами более чем 30 развивающихся стран. </a:t>
            </a:r>
          </a:p>
        </p:txBody>
      </p:sp>
    </p:spTree>
    <p:extLst>
      <p:ext uri="{BB962C8B-B14F-4D97-AF65-F5344CB8AC3E}">
        <p14:creationId xmlns:p14="http://schemas.microsoft.com/office/powerpoint/2010/main" val="215573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62628" y="1970303"/>
            <a:ext cx="5683676" cy="1202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стремился направить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развивающиеся страны если не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 социалистическому, то хотя бы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 «некапиталистическому» пути.</a:t>
            </a:r>
          </a:p>
        </p:txBody>
      </p:sp>
      <p:pic>
        <p:nvPicPr>
          <p:cNvPr id="10" name="Picture 4" descr="ÐÐ°ÑÑÐ¸Ð½ÐºÐ¸ Ð¿Ð¾ Ð·Ð°Ð¿ÑÐ¾ÑÑ ÑÑÑÑÐµÐ² Ð¸ Ð½ÐµÐ³ÑÑ">
            <a:extLst>
              <a:ext uri="{FF2B5EF4-FFF2-40B4-BE49-F238E27FC236}">
                <a16:creationId xmlns:a16="http://schemas.microsoft.com/office/drawing/2014/main" id="{44D62658-9AD8-4E72-BDDA-00C571B59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39" y="703341"/>
            <a:ext cx="2999171" cy="38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49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45256" y="2743438"/>
            <a:ext cx="2933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/>
            <a:r>
              <a:rPr lang="ru-RU" sz="1400" dirty="0">
                <a:solidFill>
                  <a:prstClr val="black"/>
                </a:solidFill>
              </a:rPr>
              <a:t>Выгодные кредиты, безвозмездная помощь, вооружение для дружественных режимов от СССР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Ещё большее усиление противостояние США </a:t>
            </a:r>
            <a:br>
              <a:rPr lang="ru-RU" sz="1400" dirty="0">
                <a:solidFill>
                  <a:prstClr val="black"/>
                </a:solidFill>
              </a:rPr>
            </a:br>
            <a:r>
              <a:rPr lang="ru-RU" sz="1400" dirty="0">
                <a:solidFill>
                  <a:prstClr val="black"/>
                </a:solidFill>
              </a:rPr>
              <a:t>и СССР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Более тесная координация действий в борьбе против «советской экспансии» западных стран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A6A60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A6A60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86416"/>
            <a:ext cx="914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A6A608"/>
                </a:solidFill>
                <a:latin typeface="Merriweather"/>
                <a:ea typeface="Theano Didot" panose="02060603060706020203" pitchFamily="18" charset="0"/>
              </a:rPr>
              <a:t>Отношения СССР и Запада</a:t>
            </a:r>
          </a:p>
        </p:txBody>
      </p:sp>
    </p:spTree>
    <p:extLst>
      <p:ext uri="{BB962C8B-B14F-4D97-AF65-F5344CB8AC3E}">
        <p14:creationId xmlns:p14="http://schemas.microsoft.com/office/powerpoint/2010/main" val="35011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0514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мирного сосуществования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1950-х — первой половине 1960-х годов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204" y="1626285"/>
            <a:ext cx="805282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основе новой стратегии внешней политики СССР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лежала идея мирного сосуществования двух систем.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6332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345" y="271331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7345" y="2720314"/>
            <a:ext cx="771944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Отношения СССР с Западом велись с позиции силы.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Карибского кризиса в них наступила разрядка.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3C57A33-6411-494F-8745-51EE91EAAD05}"/>
              </a:ext>
            </a:extLst>
          </p:cNvPr>
          <p:cNvSpPr/>
          <p:nvPr/>
        </p:nvSpPr>
        <p:spPr>
          <a:xfrm>
            <a:off x="358775" y="37933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2BEB0-CD6A-4223-8418-A8DBB4B8AA7E}"/>
              </a:ext>
            </a:extLst>
          </p:cNvPr>
          <p:cNvSpPr txBox="1"/>
          <p:nvPr/>
        </p:nvSpPr>
        <p:spPr>
          <a:xfrm>
            <a:off x="910204" y="3808858"/>
            <a:ext cx="621499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поддерживал и охранял установившиеся режимы в государствах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соцлагеря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28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11" grpId="0" animBg="1"/>
      <p:bldP spid="1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506AB4-D4D4-42D9-BFF2-4F3E6D3E2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0204" y="1911293"/>
            <a:ext cx="773927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1950-х годов началось открытое противостояния СССР и КНР.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9182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Овал 13"/>
          <p:cNvSpPr/>
          <p:nvPr/>
        </p:nvSpPr>
        <p:spPr>
          <a:xfrm>
            <a:off x="347345" y="29983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0204" y="2984325"/>
            <a:ext cx="677075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СССР стремился направить страны «третьего мира» по социалистическому пути развития.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5" y="405140"/>
            <a:ext cx="816111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Политика мирного сосуществования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1950-х — первой половине 1960-х годов</a:t>
            </a:r>
          </a:p>
        </p:txBody>
      </p:sp>
    </p:spTree>
    <p:extLst>
      <p:ext uri="{BB962C8B-B14F-4D97-AF65-F5344CB8AC3E}">
        <p14:creationId xmlns:p14="http://schemas.microsoft.com/office/powerpoint/2010/main" val="10896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Взгляды Молотова на направления внешней политики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7" y="1661490"/>
            <a:ext cx="53577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Выступал за паузу в «холодной войне».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5310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271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481602"/>
            <a:ext cx="5685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Настаивал на продолжении борьбы между социалистическим и капиталистическим блоками.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693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6" y="3769390"/>
            <a:ext cx="59652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Отрицал идею мирного сосуществования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двух систем.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ÐÐ¾Ð»Ð¾Ñ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9150" y="1269063"/>
            <a:ext cx="2156678" cy="291394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7608C9-6ECF-49FE-9AC9-6777C5DF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407289"/>
            <a:ext cx="861540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Взгляды Маленкова и Хрущёва </a:t>
            </a:r>
            <a:b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</a:b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 направления внешней политики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096" y="1524107"/>
            <a:ext cx="5357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войны СССР и страны </a:t>
            </a:r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соцлагеря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выдвинулись на первые позиции в мире.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5" y="153108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6271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097" y="2481602"/>
            <a:ext cx="56857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Из-за опасности применения ядерного оружия необходимо придерживаться политики мирного сосуществования.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7693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2096" y="3769390"/>
            <a:ext cx="596521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Ядерный арсенал – единственный аргумент для равноправного диалога с Западом.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8" name="Picture 2" descr="http://static1.repo.aif.ru/1/63/92829/00f2254db4904d4567f79fc0684c46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822731" y="1524107"/>
            <a:ext cx="2009400" cy="281035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49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06D024-71FF-4EAD-BEDF-5BC7603D7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3743" y="1790686"/>
            <a:ext cx="5159372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Маленков правильно оценивал ситуацию, при которой мирное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будущее советского народа зависело </a:t>
            </a:r>
            <a:br>
              <a:rPr lang="ru-RU" sz="1800" dirty="0">
                <a:solidFill>
                  <a:prstClr val="white"/>
                </a:solidFill>
                <a:latin typeface="Merriweather"/>
              </a:rPr>
            </a:br>
            <a:r>
              <a:rPr lang="ru-RU" sz="1800" dirty="0">
                <a:solidFill>
                  <a:prstClr val="white"/>
                </a:solidFill>
                <a:latin typeface="Merriweather"/>
              </a:rPr>
              <a:t>по большей части от развития отношений СССР с Западом. </a:t>
            </a:r>
          </a:p>
        </p:txBody>
      </p:sp>
      <p:pic>
        <p:nvPicPr>
          <p:cNvPr id="7" name="Picture 2" descr="ÐÐ°ÑÑÐ¸Ð½ÐºÐ¸ Ð¿Ð¾ Ð·Ð°Ð¿ÑÐ¾ÑÑ ÐÐ°Ð»ÐµÐ½Ðº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879" y="762226"/>
            <a:ext cx="3042062" cy="362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3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973</Words>
  <Application>Microsoft Office PowerPoint</Application>
  <PresentationFormat>Экран (16:9)</PresentationFormat>
  <Paragraphs>318</Paragraphs>
  <Slides>67</Slides>
  <Notes>67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67</vt:i4>
      </vt:variant>
    </vt:vector>
  </HeadingPairs>
  <TitlesOfParts>
    <vt:vector size="75" baseType="lpstr">
      <vt:lpstr>Merriweather</vt:lpstr>
      <vt:lpstr>Roboto Slab</vt:lpstr>
      <vt:lpstr>Roboto</vt:lpstr>
      <vt:lpstr>Calibri</vt:lpstr>
      <vt:lpstr>Arial</vt:lpstr>
      <vt:lpstr>1_Тема Office</vt:lpstr>
      <vt:lpstr>5_Тема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2019-04-04T14:20:28Z</dcterms:created>
  <dcterms:modified xsi:type="dcterms:W3CDTF">2019-04-19T15:49:20Z</dcterms:modified>
</cp:coreProperties>
</file>