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</p:sldMasterIdLst>
  <p:notesMasterIdLst>
    <p:notesMasterId r:id="rId75"/>
  </p:notesMasterIdLst>
  <p:sldIdLst>
    <p:sldId id="32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Merriweather" panose="00000500000000000000" pitchFamily="2" charset="-52"/>
      <p:regular r:id="rId80"/>
      <p:bold r:id="rId81"/>
      <p:italic r:id="rId82"/>
      <p:boldItalic r:id="rId83"/>
    </p:embeddedFont>
    <p:embeddedFont>
      <p:font typeface="Roboto" panose="02000000000000000000" pitchFamily="2" charset="0"/>
      <p:regular r:id="rId84"/>
      <p:bold r:id="rId85"/>
      <p:italic r:id="rId86"/>
      <p:boldItalic r:id="rId87"/>
    </p:embeddedFont>
    <p:embeddedFont>
      <p:font typeface="Roboto Slab" pitchFamily="2" charset="0"/>
      <p:regular r:id="rId88"/>
      <p:bold r:id="rId89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47" userDrawn="1">
          <p15:clr>
            <a:srgbClr val="A4A3A4"/>
          </p15:clr>
        </p15:guide>
        <p15:guide id="8" pos="2069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08"/>
    <a:srgbClr val="0FE673"/>
    <a:srgbClr val="FA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24" y="108"/>
      </p:cViewPr>
      <p:guideLst>
        <p:guide orient="horz" pos="237"/>
        <p:guide pos="226"/>
        <p:guide pos="5534"/>
        <p:guide orient="horz" pos="3003"/>
        <p:guide pos="2767"/>
        <p:guide pos="2993"/>
        <p:guide pos="1847"/>
        <p:guide pos="2069"/>
        <p:guide pos="3690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font" Target="fonts/font1.fntdata"/><Relationship Id="rId84" Type="http://schemas.openxmlformats.org/officeDocument/2006/relationships/font" Target="fonts/font9.fntdata"/><Relationship Id="rId89" Type="http://schemas.openxmlformats.org/officeDocument/2006/relationships/font" Target="fonts/font14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font" Target="fonts/font4.fntdata"/><Relationship Id="rId87" Type="http://schemas.openxmlformats.org/officeDocument/2006/relationships/font" Target="fonts/font12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7.fntdata"/><Relationship Id="rId90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2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5.fntdata"/><Relationship Id="rId85" Type="http://schemas.openxmlformats.org/officeDocument/2006/relationships/font" Target="fonts/font10.fntdata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83" Type="http://schemas.openxmlformats.org/officeDocument/2006/relationships/font" Target="fonts/font8.fntdata"/><Relationship Id="rId88" Type="http://schemas.openxmlformats.org/officeDocument/2006/relationships/font" Target="fonts/font13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65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904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90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78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328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25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812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951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67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286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30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1826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333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998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3658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71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3970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623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83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9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2476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693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2764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920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504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193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0423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0575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4407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806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0388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133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21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017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082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3832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9963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1355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594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646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583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626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6678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16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572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2797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7191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965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7993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3616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439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522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57767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20725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53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5797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10119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1006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0675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8538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6895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01352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23234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91101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56470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65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1046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7305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8849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01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9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212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489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49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271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26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795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428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05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75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2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00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513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08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47209" y="318705"/>
            <a:ext cx="5609242" cy="468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033838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dirty="0">
                <a:latin typeface="+mj-lt"/>
              </a:rPr>
              <a:t>Культурное пространство </a:t>
            </a:r>
          </a:p>
          <a:p>
            <a:r>
              <a:rPr lang="ru-RU" sz="3200" dirty="0">
                <a:latin typeface="+mj-lt"/>
              </a:rPr>
              <a:t>и повседневная жизнь в середине 1950-х — середине 1960-х годов</a:t>
            </a:r>
          </a:p>
        </p:txBody>
      </p:sp>
    </p:spTree>
    <p:extLst>
      <p:ext uri="{BB962C8B-B14F-4D97-AF65-F5344CB8AC3E}">
        <p14:creationId xmlns:p14="http://schemas.microsoft.com/office/powerpoint/2010/main" val="249212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СССР времён «оттепели»</a:t>
            </a:r>
          </a:p>
        </p:txBody>
      </p:sp>
    </p:spTree>
    <p:extLst>
      <p:ext uri="{BB962C8B-B14F-4D97-AF65-F5344CB8AC3E}">
        <p14:creationId xmlns:p14="http://schemas.microsoft.com/office/powerpoint/2010/main" val="51182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29446"/>
            <a:ext cx="4033837" cy="1487928"/>
            <a:chOff x="358776" y="1577920"/>
            <a:chExt cx="4033837" cy="148792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«Оттепель»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32259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Десталинизация и </a:t>
              </a:r>
              <a:r>
                <a:rPr lang="ru-RU" sz="1400" dirty="0" err="1">
                  <a:solidFill>
                    <a:prstClr val="white"/>
                  </a:solidFill>
                </a:rPr>
                <a:t>приоткрытие</a:t>
              </a:r>
              <a:r>
                <a:rPr lang="ru-RU" sz="1400" dirty="0">
                  <a:solidFill>
                    <a:prstClr val="white"/>
                  </a:solidFill>
                </a:rPr>
                <a:t> железного занавеса сопровождались попытками партийных органов использовать культуру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идеологических целях. </a:t>
              </a:r>
            </a:p>
          </p:txBody>
        </p:sp>
      </p:grpSp>
      <p:pic>
        <p:nvPicPr>
          <p:cNvPr id="1026" name="Picture 2" descr="ÐÐ°ÑÑÐ¸Ð½ÐºÐ¸ Ð¿Ð¾ Ð·Ð°Ð¿ÑÐ¾ÑÑ ÑÑÑÑ Ð²ÑÐµÐ¼ÐµÐ½ Ð¾ÑÑÐµÐ¿ÐµÐ»Ð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91" y="832816"/>
            <a:ext cx="4392610" cy="349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54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Писатели первыми отреагировали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перемены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63106" y="2743438"/>
            <a:ext cx="2617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советской литературе появилось новое направление – обновленческое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Авторы обращались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внутреннему миру людей, их ежедневным проблемам и заботам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«Оттепель»</a:t>
            </a:r>
          </a:p>
        </p:txBody>
      </p:sp>
    </p:spTree>
    <p:extLst>
      <p:ext uri="{BB962C8B-B14F-4D97-AF65-F5344CB8AC3E}">
        <p14:creationId xmlns:p14="http://schemas.microsoft.com/office/powerpoint/2010/main" val="291157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35690"/>
            <a:ext cx="4066162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Александр Твардовский был редактором журнала «Новый мир».</a:t>
            </a:r>
          </a:p>
        </p:txBody>
      </p:sp>
    </p:spTree>
    <p:extLst>
      <p:ext uri="{BB962C8B-B14F-4D97-AF65-F5344CB8AC3E}">
        <p14:creationId xmlns:p14="http://schemas.microsoft.com/office/powerpoint/2010/main" val="387928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35690"/>
            <a:ext cx="3803515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Авторы не идеализировали реальную жизнь советских людей.</a:t>
            </a:r>
          </a:p>
        </p:txBody>
      </p:sp>
    </p:spTree>
    <p:extLst>
      <p:ext uri="{BB962C8B-B14F-4D97-AF65-F5344CB8AC3E}">
        <p14:creationId xmlns:p14="http://schemas.microsoft.com/office/powerpoint/2010/main" val="255395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r="-4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Валентин Овечкин</a:t>
            </a:r>
          </a:p>
        </p:txBody>
      </p:sp>
    </p:spTree>
    <p:extLst>
      <p:ext uri="{BB962C8B-B14F-4D97-AF65-F5344CB8AC3E}">
        <p14:creationId xmlns:p14="http://schemas.microsoft.com/office/powerpoint/2010/main" val="412236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29446"/>
            <a:ext cx="4033837" cy="1487928"/>
            <a:chOff x="358776" y="1577920"/>
            <a:chExt cx="4033837" cy="148792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Литература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32259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Фёдор Панфёров в трилогии «Волга-матушка река» рассказывал о развитии сельского хозяйства после Великой Отечественной войны. </a:t>
              </a:r>
            </a:p>
          </p:txBody>
        </p:sp>
      </p:grpSp>
      <p:pic>
        <p:nvPicPr>
          <p:cNvPr id="2" name="Picture 2" descr="ÐÐ°ÑÑÐ¸Ð½ÐºÐ¸ Ð¿Ð¾ Ð·Ð°Ð¿ÑÐ¾ÑÑ ÑÐµÐ´Ð¾Ñ Ð¿Ð°Ð½ÑÐµÑ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91" y="822183"/>
            <a:ext cx="4392609" cy="352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33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308201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После отставки Хрущёва началась кампания против «Нового мира»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5" y="1308201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Были сняты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с должностей заместители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Твардовского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2841723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Вместо них пришли настроенные против редактора люди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84172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1970 году Твардовский ушёл с должности редактора журнала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8723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Идеология и культура</a:t>
            </a:r>
          </a:p>
        </p:txBody>
      </p:sp>
    </p:spTree>
    <p:extLst>
      <p:ext uri="{BB962C8B-B14F-4D97-AF65-F5344CB8AC3E}">
        <p14:creationId xmlns:p14="http://schemas.microsoft.com/office/powerpoint/2010/main" val="341968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7" y="1526128"/>
            <a:ext cx="5156646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Александр Фадеев пытался поднять вопрос о необходимости изменения стиля руководства Союзом писателей.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Фадеева подвергли критике, обвинили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репрессиях против писателей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послевоенные годы.</a:t>
            </a:r>
          </a:p>
        </p:txBody>
      </p:sp>
      <p:pic>
        <p:nvPicPr>
          <p:cNvPr id="2050" name="Picture 2" descr="ÐÐ°ÑÑÐ¸Ð½ÐºÐ¸ Ð¿Ð¾ Ð·Ð°Ð¿ÑÐ¾ÑÑ Ð°Ð»ÐµÐºÑÐ°Ð½Ð´Ñ ÑÐ°Ð´ÐµÐµ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390" y="834479"/>
            <a:ext cx="2870950" cy="343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23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35690"/>
            <a:ext cx="4093535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«Искусство загублено самоуверенно-невежественным руководством партии».</a:t>
            </a:r>
          </a:p>
        </p:txBody>
      </p:sp>
    </p:spTree>
    <p:extLst>
      <p:ext uri="{BB962C8B-B14F-4D97-AF65-F5344CB8AC3E}">
        <p14:creationId xmlns:p14="http://schemas.microsoft.com/office/powerpoint/2010/main" val="55605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Юрий Гагарин</a:t>
            </a:r>
          </a:p>
        </p:txBody>
      </p:sp>
    </p:spTree>
    <p:extLst>
      <p:ext uri="{BB962C8B-B14F-4D97-AF65-F5344CB8AC3E}">
        <p14:creationId xmlns:p14="http://schemas.microsoft.com/office/powerpoint/2010/main" val="176566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Даниил Гранин</a:t>
            </a:r>
          </a:p>
        </p:txBody>
      </p:sp>
    </p:spTree>
    <p:extLst>
      <p:ext uri="{BB962C8B-B14F-4D97-AF65-F5344CB8AC3E}">
        <p14:creationId xmlns:p14="http://schemas.microsoft.com/office/powerpoint/2010/main" val="362955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29446"/>
            <a:ext cx="4033837" cy="1487928"/>
            <a:chOff x="358776" y="1577920"/>
            <a:chExt cx="4033837" cy="148792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Литература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32259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Юрий Герман написал трилогию «Дело, которому ты служишь». В ней описывалось формирование нового человека, полного высокой идейности. </a:t>
              </a:r>
            </a:p>
          </p:txBody>
        </p:sp>
      </p:grpSp>
      <p:pic>
        <p:nvPicPr>
          <p:cNvPr id="3076" name="Picture 4" descr="ÐÐ°ÑÑÐ¸Ð½ÐºÐ¸ Ð¿Ð¾ Ð·Ð°Ð¿ÑÐ¾ÑÑ ÑÑÐ¸Ð¹ Ð³ÐµÑÐ¼Ð°Ð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91" y="822183"/>
            <a:ext cx="4392610" cy="352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6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805" y="1153733"/>
            <a:ext cx="2902929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Развитие науки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техники и освоение космоса сделали научную фантастику одним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из самых любимых жанров советских читателей. </a:t>
            </a:r>
          </a:p>
        </p:txBody>
      </p:sp>
    </p:spTree>
    <p:extLst>
      <p:ext uri="{BB962C8B-B14F-4D97-AF65-F5344CB8AC3E}">
        <p14:creationId xmlns:p14="http://schemas.microsoft.com/office/powerpoint/2010/main" val="332852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3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75151" y="293173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Аркадий и Борис Стругацкие</a:t>
            </a:r>
          </a:p>
        </p:txBody>
      </p:sp>
    </p:spTree>
    <p:extLst>
      <p:ext uri="{BB962C8B-B14F-4D97-AF65-F5344CB8AC3E}">
        <p14:creationId xmlns:p14="http://schemas.microsoft.com/office/powerpoint/2010/main" val="221762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 1957 года руководство ЦК стало проводить регулярные встречи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 деятелями искусства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63106" y="2743438"/>
            <a:ext cx="26177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Хрущёв на этих встречах часто давал произведениям оценку, которая приобретала значение официального мнения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Бесцеремонное вмешательство властей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вопросы искусства вызывало недовольство всего населения СССР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Идеология и культура</a:t>
            </a:r>
          </a:p>
        </p:txBody>
      </p:sp>
    </p:spTree>
    <p:extLst>
      <p:ext uri="{BB962C8B-B14F-4D97-AF65-F5344CB8AC3E}">
        <p14:creationId xmlns:p14="http://schemas.microsoft.com/office/powerpoint/2010/main" val="181576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7" y="1664353"/>
            <a:ext cx="5156646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XX съезда КПСС ослабила идеологическое давление на музыку, кинематограф и живопись.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«перегибах» прошлого были обвинены Сталин и его соратники.</a:t>
            </a:r>
          </a:p>
        </p:txBody>
      </p:sp>
      <p:pic>
        <p:nvPicPr>
          <p:cNvPr id="4098" name="Picture 2" descr="ÐÐ°ÑÑÐ¸Ð½ÐºÐ¸ Ð¿Ð¾ Ð·Ð°Ð¿ÑÐ¾ÑÑ 20 ÑÑÐµÐ·Ð´ ÐºÐ¿ÑÑ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388" y="834479"/>
            <a:ext cx="2881440" cy="343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94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1958 году ЦК КПСС выпустил постановление «Об исправлении ошибок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оценке опер </a:t>
            </a:r>
            <a:r>
              <a:rPr lang="en-US" sz="1400" dirty="0">
                <a:solidFill>
                  <a:prstClr val="black"/>
                </a:solidFill>
              </a:rPr>
              <a:t>“</a:t>
            </a:r>
            <a:r>
              <a:rPr lang="ru-RU" sz="1400" dirty="0">
                <a:solidFill>
                  <a:prstClr val="black"/>
                </a:solidFill>
              </a:rPr>
              <a:t>Великая дружба</a:t>
            </a:r>
            <a:r>
              <a:rPr lang="en-US" sz="1400" dirty="0">
                <a:solidFill>
                  <a:prstClr val="black"/>
                </a:solidFill>
              </a:rPr>
              <a:t>”</a:t>
            </a:r>
            <a:r>
              <a:rPr lang="ru-RU" sz="1400" dirty="0">
                <a:solidFill>
                  <a:prstClr val="black"/>
                </a:solidFill>
              </a:rPr>
              <a:t>, </a:t>
            </a:r>
            <a:r>
              <a:rPr lang="en-US" sz="1400" dirty="0">
                <a:solidFill>
                  <a:prstClr val="black"/>
                </a:solidFill>
              </a:rPr>
              <a:t>“</a:t>
            </a:r>
            <a:r>
              <a:rPr lang="ru-RU" sz="1400" dirty="0">
                <a:solidFill>
                  <a:prstClr val="black"/>
                </a:solidFill>
              </a:rPr>
              <a:t>Богдан Хмельницкий</a:t>
            </a:r>
            <a:r>
              <a:rPr lang="en-US" sz="1400" dirty="0">
                <a:solidFill>
                  <a:prstClr val="black"/>
                </a:solidFill>
              </a:rPr>
              <a:t>”</a:t>
            </a:r>
            <a:r>
              <a:rPr lang="ru-RU" sz="1400" dirty="0">
                <a:solidFill>
                  <a:prstClr val="black"/>
                </a:solidFill>
              </a:rPr>
              <a:t>, </a:t>
            </a:r>
            <a:r>
              <a:rPr lang="en-US" sz="1400" dirty="0">
                <a:solidFill>
                  <a:prstClr val="black"/>
                </a:solidFill>
              </a:rPr>
              <a:t>“</a:t>
            </a:r>
            <a:r>
              <a:rPr lang="ru-RU" sz="1400" dirty="0">
                <a:solidFill>
                  <a:prstClr val="black"/>
                </a:solidFill>
              </a:rPr>
              <a:t>От всего сердца</a:t>
            </a:r>
            <a:r>
              <a:rPr lang="en-US" sz="1400" dirty="0">
                <a:solidFill>
                  <a:prstClr val="black"/>
                </a:solidFill>
              </a:rPr>
              <a:t>”</a:t>
            </a:r>
            <a:r>
              <a:rPr lang="ru-RU" sz="1400" dirty="0">
                <a:solidFill>
                  <a:prstClr val="black"/>
                </a:solidFill>
              </a:rPr>
              <a:t>»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63106" y="2743438"/>
            <a:ext cx="2617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Их прежняя оценка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была признана бездоказательной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безосновательной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Сняли обвинения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 композиторов Хачатуряна,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Шостаковича, </a:t>
            </a:r>
            <a:r>
              <a:rPr lang="ru-RU" sz="1400" dirty="0" err="1">
                <a:solidFill>
                  <a:prstClr val="black"/>
                </a:solidFill>
              </a:rPr>
              <a:t>Мурадели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Прокофьева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Идеология и культура</a:t>
            </a:r>
          </a:p>
        </p:txBody>
      </p:sp>
    </p:spTree>
    <p:extLst>
      <p:ext uri="{BB962C8B-B14F-4D97-AF65-F5344CB8AC3E}">
        <p14:creationId xmlns:p14="http://schemas.microsoft.com/office/powerpoint/2010/main" val="155022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805" y="1499982"/>
            <a:ext cx="290292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Призывы творческой интеллигенции отменить другие постановления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1940-х годов не были услышаны властями. </a:t>
            </a:r>
          </a:p>
        </p:txBody>
      </p:sp>
    </p:spTree>
    <p:extLst>
      <p:ext uri="{BB962C8B-B14F-4D97-AF65-F5344CB8AC3E}">
        <p14:creationId xmlns:p14="http://schemas.microsoft.com/office/powerpoint/2010/main" val="268793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Борис Пастернак</a:t>
            </a:r>
          </a:p>
        </p:txBody>
      </p:sp>
    </p:spTree>
    <p:extLst>
      <p:ext uri="{BB962C8B-B14F-4D97-AF65-F5344CB8AC3E}">
        <p14:creationId xmlns:p14="http://schemas.microsoft.com/office/powerpoint/2010/main" val="307960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955910"/>
            <a:ext cx="4033837" cy="1250940"/>
            <a:chOff x="358776" y="1577920"/>
            <a:chExt cx="4033837" cy="125094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Борис Пастернак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32259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СССР литераторы не приняли роман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«Доктор Живаго» из-за неоднозначной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оценки Октябрьской революции. </a:t>
              </a:r>
            </a:p>
          </p:txBody>
        </p:sp>
      </p:grpSp>
      <p:pic>
        <p:nvPicPr>
          <p:cNvPr id="1026" name="Picture 2" descr="ÐÐ°ÑÑÐ¸Ð½ÐºÐ¸ Ð¿Ð¾ Ð·Ð°Ð¿ÑÐ¾ÑÑ Ð¿Ð°ÑÑÐµÑÐ½Ð°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8727" y="822183"/>
            <a:ext cx="4385273" cy="352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81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0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20047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«Доктор Живаго» был опубликован в Италии, затем в Голландии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Великобритании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5" y="1308201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1958 году Пастернаку присудили Нобелевскую премию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2841723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Началась травля Пастернака, его исключили из Союза писателей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84172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Пастернак был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вынужден отказаться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от премии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8723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«Дело Пастернака»</a:t>
            </a:r>
          </a:p>
        </p:txBody>
      </p:sp>
    </p:spTree>
    <p:extLst>
      <p:ext uri="{BB962C8B-B14F-4D97-AF65-F5344CB8AC3E}">
        <p14:creationId xmlns:p14="http://schemas.microsoft.com/office/powerpoint/2010/main" val="348874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1000" r="-2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33666"/>
            <a:ext cx="4178595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Настоящим событием в литературе стал выход повести Александра Солженицына «Один день Ивана Денисовича».</a:t>
            </a:r>
          </a:p>
        </p:txBody>
      </p:sp>
    </p:spTree>
    <p:extLst>
      <p:ext uri="{BB962C8B-B14F-4D97-AF65-F5344CB8AC3E}">
        <p14:creationId xmlns:p14="http://schemas.microsoft.com/office/powerpoint/2010/main" val="222335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7" y="1664353"/>
            <a:ext cx="5156646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Хрущёв опасался массового появления антисталинских публикаций.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Хрущёв обращал внимание писателей, что это опасная тема и, занимаясь ею, нужно соблюдать меру.</a:t>
            </a:r>
          </a:p>
        </p:txBody>
      </p: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386" y="834479"/>
            <a:ext cx="2881442" cy="345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8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7" y="2215574"/>
            <a:ext cx="25169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Создавались произведения,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полные оптимизма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и жизнеутверждающей силы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2064595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Рассказ Михаила Шолохова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«Судьба человека»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44899" y="3004997"/>
            <a:ext cx="334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Роман Юрия </a:t>
            </a:r>
            <a:r>
              <a:rPr lang="ru-RU" sz="1400" dirty="0" err="1">
                <a:solidFill>
                  <a:prstClr val="black"/>
                </a:solidFill>
              </a:rPr>
              <a:t>Бондарева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«Тишина»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Литература </a:t>
            </a:r>
          </a:p>
        </p:txBody>
      </p:sp>
    </p:spTree>
    <p:extLst>
      <p:ext uri="{BB962C8B-B14F-4D97-AF65-F5344CB8AC3E}">
        <p14:creationId xmlns:p14="http://schemas.microsoft.com/office/powerpoint/2010/main" val="390657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r="-21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805" y="1846231"/>
            <a:ext cx="2902929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Появились фильмы, рассказывающие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 судьбе простого человека на войне. </a:t>
            </a:r>
          </a:p>
        </p:txBody>
      </p:sp>
    </p:spTree>
    <p:extLst>
      <p:ext uri="{BB962C8B-B14F-4D97-AF65-F5344CB8AC3E}">
        <p14:creationId xmlns:p14="http://schemas.microsoft.com/office/powerpoint/2010/main" val="177255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33666"/>
            <a:ext cx="4603898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1958 году фильм Михаила </a:t>
            </a:r>
            <a:r>
              <a:rPr lang="ru-RU" sz="1400" dirty="0" err="1">
                <a:solidFill>
                  <a:prstClr val="white"/>
                </a:solidFill>
              </a:rPr>
              <a:t>Калатозова</a:t>
            </a:r>
            <a:r>
              <a:rPr lang="ru-RU" sz="1400" dirty="0">
                <a:solidFill>
                  <a:prstClr val="white"/>
                </a:solidFill>
              </a:rPr>
              <a:t> «Летят журавли» получил «Золотую пальмовую ветвь» Международного Каннского кинофестиваля.</a:t>
            </a:r>
          </a:p>
        </p:txBody>
      </p:sp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Кадр из к/ф «Летят журавли»</a:t>
            </a:r>
          </a:p>
        </p:txBody>
      </p:sp>
    </p:spTree>
    <p:extLst>
      <p:ext uri="{BB962C8B-B14F-4D97-AF65-F5344CB8AC3E}">
        <p14:creationId xmlns:p14="http://schemas.microsoft.com/office/powerpoint/2010/main" val="151078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139268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167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167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19" idx="3"/>
            <a:endCxn id="29" idx="1"/>
          </p:cNvCxnSpPr>
          <p:nvPr/>
        </p:nvCxnSpPr>
        <p:spPr>
          <a:xfrm>
            <a:off x="4568936" y="2332491"/>
            <a:ext cx="570332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1" idx="3"/>
            <a:endCxn id="29" idx="1"/>
          </p:cNvCxnSpPr>
          <p:nvPr/>
        </p:nvCxnSpPr>
        <p:spPr>
          <a:xfrm flipV="1">
            <a:off x="4568936" y="2800351"/>
            <a:ext cx="570332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70493" y="2431018"/>
            <a:ext cx="2516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Необходимость обновления системы образования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67213" y="2178601"/>
            <a:ext cx="3106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Развитие науки и техники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08899" y="3006601"/>
            <a:ext cx="322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Перемены в социально-гуманитарной сфере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219784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49583"/>
            <a:ext cx="4033837" cy="1487928"/>
            <a:chOff x="358776" y="1577920"/>
            <a:chExt cx="4033837" cy="148792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Образование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32259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Официальный курс государства был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направлен на то, чтобы появлялось всё большее количество рабочих для строящихся предприятий. </a:t>
              </a:r>
            </a:p>
          </p:txBody>
        </p:sp>
      </p:grpSp>
      <p:pic>
        <p:nvPicPr>
          <p:cNvPr id="3074" name="Picture 2" descr="ÐÐ°ÑÑÐ¸Ð½ÐºÐ¸ Ð¿Ð¾ Ð·Ð°Ð¿ÑÐ¾ÑÑ ÑÐ°Ð±Ð¾ÑÐ¸Ðµ Ð·Ð°Ð²Ð¾Ð´Ð° ÑÑÑÑ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6791" y="822182"/>
            <a:ext cx="4387209" cy="352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9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r="-3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33666"/>
            <a:ext cx="3859619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декабре 1958 года вместо семилеток ввели обязательные восьмилетние политехнические школы.</a:t>
            </a:r>
          </a:p>
        </p:txBody>
      </p:sp>
    </p:spTree>
    <p:extLst>
      <p:ext uri="{BB962C8B-B14F-4D97-AF65-F5344CB8AC3E}">
        <p14:creationId xmlns:p14="http://schemas.microsoft.com/office/powerpoint/2010/main" val="380152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05108" y="1241954"/>
            <a:ext cx="3243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Школа рабочей молодёжи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1" y="2537811"/>
            <a:ext cx="215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Среднее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образование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2027" y="2652246"/>
            <a:ext cx="3536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Техникум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13280" y="3942320"/>
            <a:ext cx="325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Средняя трёхгодичная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трудовая школа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352879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53000" r="-9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2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3935690"/>
            <a:ext cx="3423684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старших классах школ вводили производственную практику.</a:t>
            </a:r>
          </a:p>
        </p:txBody>
      </p:sp>
    </p:spTree>
    <p:extLst>
      <p:ext uri="{BB962C8B-B14F-4D97-AF65-F5344CB8AC3E}">
        <p14:creationId xmlns:p14="http://schemas.microsoft.com/office/powerpoint/2010/main" val="19896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2051604"/>
            <a:ext cx="4033837" cy="1013952"/>
            <a:chOff x="358776" y="1577920"/>
            <a:chExt cx="4033837" cy="101395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Образование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32259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Для тех, кто хотел поступить в вуз, вводился обязательный трудовой стаж. </a:t>
              </a:r>
            </a:p>
          </p:txBody>
        </p:sp>
      </p:grpSp>
      <p:pic>
        <p:nvPicPr>
          <p:cNvPr id="4098" name="Picture 2" descr="ÐÐ°ÑÑÐ¸Ð½ÐºÐ¸ Ð¿Ð¾ Ð·Ð°Ð¿ÑÐ¾ÑÑ Ð¾ÑÑÐµÐ¿ÐµÐ»Ñ ÑÑÑÑ ÑÑÑÐ´ÐµÐ½ÑÑ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2121" y="822181"/>
            <a:ext cx="4401879" cy="352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59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805" y="1326858"/>
            <a:ext cx="2902929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Реформа образования создала новые проблемы, которые проявились в низкой подготовке специалистов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предприятиях. </a:t>
            </a:r>
          </a:p>
        </p:txBody>
      </p:sp>
    </p:spTree>
    <p:extLst>
      <p:ext uri="{BB962C8B-B14F-4D97-AF65-F5344CB8AC3E}">
        <p14:creationId xmlns:p14="http://schemas.microsoft.com/office/powerpoint/2010/main" val="146062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7" y="2431018"/>
            <a:ext cx="2516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 1954–1955 годах власти сохраняли прежний курс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в отношении церкви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2064595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Библия и Евангелие были изданы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на русском языке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44899" y="3004997"/>
            <a:ext cx="334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Из лагерей возвращались священнослужители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Религия</a:t>
            </a:r>
          </a:p>
        </p:txBody>
      </p:sp>
    </p:spTree>
    <p:extLst>
      <p:ext uri="{BB962C8B-B14F-4D97-AF65-F5344CB8AC3E}">
        <p14:creationId xmlns:p14="http://schemas.microsoft.com/office/powerpoint/2010/main" val="21785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7" y="1366637"/>
            <a:ext cx="5156646" cy="243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Уже к 1958 году началась новая антирелигиозная кампания.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Секретное постановление ЦК КПСС содержало требование о сокращении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два раза количества монастырей,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 также ограничении паломничества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святым местам.</a:t>
            </a:r>
          </a:p>
        </p:txBody>
      </p:sp>
      <p:pic>
        <p:nvPicPr>
          <p:cNvPr id="5122" name="Picture 2" descr="ÐÐ°ÑÑÐ¸Ð½ÐºÐ¸ Ð¿Ð¾ Ð·Ð°Ð¿ÑÐ¾ÑÑ Ð¾ÑÑÐµÐ¿ÐµÐ»Ñ ÑÑÑÑ ÑÐµÐ»Ð¸Ð³Ð¸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385" y="834479"/>
            <a:ext cx="2870956" cy="345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28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Религия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85517" y="2431018"/>
            <a:ext cx="2516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 1961 году началось проведение «церковной реформы»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5670" y="113516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Духовенство было отстранено от руководства приходами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35670" y="2068685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Началось закрытие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и уничтожение церквей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71150" y="3002167"/>
            <a:ext cx="311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Почти в два раза сократилась численность духовенства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71150" y="3942559"/>
            <a:ext cx="311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Проводились аресты церковных иерархов</a:t>
            </a:r>
          </a:p>
        </p:txBody>
      </p:sp>
    </p:spTree>
    <p:extLst>
      <p:ext uri="{BB962C8B-B14F-4D97-AF65-F5344CB8AC3E}">
        <p14:creationId xmlns:p14="http://schemas.microsoft.com/office/powerpoint/2010/main" val="281067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5" grpId="0"/>
      <p:bldP spid="18" grpId="0"/>
      <p:bldP spid="20" grpId="0"/>
      <p:bldP spid="22" grpId="0"/>
      <p:bldP spid="2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4000" r="-4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805" y="1326858"/>
            <a:ext cx="2902929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>
                <a:solidFill>
                  <a:prstClr val="white"/>
                </a:solidFill>
                <a:latin typeface="Merriweather"/>
              </a:rPr>
              <a:t>Ужесточение курса объяснялось тем,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что в 1960-е годы говорилось о скорой победе коммунизма, в котором нет места религии. </a:t>
            </a:r>
          </a:p>
        </p:txBody>
      </p:sp>
    </p:spTree>
    <p:extLst>
      <p:ext uri="{BB962C8B-B14F-4D97-AF65-F5344CB8AC3E}">
        <p14:creationId xmlns:p14="http://schemas.microsoft.com/office/powerpoint/2010/main" val="61855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33666"/>
            <a:ext cx="4688732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конце 1950-х годов появились первые самиздатовские журналы, в которых публиковались произведения молодых авторов.</a:t>
            </a:r>
          </a:p>
        </p:txBody>
      </p:sp>
    </p:spTree>
    <p:extLst>
      <p:ext uri="{BB962C8B-B14F-4D97-AF65-F5344CB8AC3E}">
        <p14:creationId xmlns:p14="http://schemas.microsoft.com/office/powerpoint/2010/main" val="375619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954328"/>
            <a:ext cx="4033837" cy="1250940"/>
            <a:chOff x="358776" y="1577920"/>
            <a:chExt cx="4033837" cy="125094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«</a:t>
              </a:r>
              <a:r>
                <a:rPr lang="ru-RU" sz="2800" dirty="0" err="1">
                  <a:solidFill>
                    <a:srgbClr val="FFDC5A"/>
                  </a:solidFill>
                  <a:latin typeface="Merriweather"/>
                </a:rPr>
                <a:t>Тамиздат</a:t>
              </a:r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»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32259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Наряду с «самиздатом» распространялся «</a:t>
              </a:r>
              <a:r>
                <a:rPr lang="ru-RU" sz="1400" dirty="0" err="1">
                  <a:solidFill>
                    <a:prstClr val="white"/>
                  </a:solidFill>
                </a:rPr>
                <a:t>тамиздат</a:t>
              </a:r>
              <a:r>
                <a:rPr lang="ru-RU" sz="1400" dirty="0">
                  <a:solidFill>
                    <a:prstClr val="white"/>
                  </a:solidFill>
                </a:rPr>
                <a:t>» – запрещённые книги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или журналы, изданные за границей. 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2122" y="823337"/>
            <a:ext cx="4401878" cy="351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8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37951"/>
            <a:ext cx="4192621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Летом 1958 года в Москве был установлен памятник Владимиру Маяковскому.</a:t>
            </a:r>
          </a:p>
        </p:txBody>
      </p:sp>
    </p:spTree>
    <p:extLst>
      <p:ext uri="{BB962C8B-B14F-4D97-AF65-F5344CB8AC3E}">
        <p14:creationId xmlns:p14="http://schemas.microsoft.com/office/powerpoint/2010/main" val="351360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158003"/>
            <a:ext cx="557645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Развитие литературы и искусства.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0265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181481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261046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4" y="1942398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Образование в СССР.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4" y="2741969"/>
            <a:ext cx="5063875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Отношение власти к церкви.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58775" y="34057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8775" y="3537283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Советский спорт.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5" y="41892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8774" y="4189224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Изменения в повседневной жизни советских людей.</a:t>
            </a:r>
          </a:p>
        </p:txBody>
      </p:sp>
    </p:spTree>
    <p:extLst>
      <p:ext uri="{BB962C8B-B14F-4D97-AF65-F5344CB8AC3E}">
        <p14:creationId xmlns:p14="http://schemas.microsoft.com/office/powerpoint/2010/main" val="125634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8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20047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Появились подпольные кружки по изучению истории российского революционного движения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4" y="1200479"/>
            <a:ext cx="2741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При Московском государственном университете работал кружок Льва </a:t>
            </a:r>
            <a:r>
              <a:rPr lang="ru-RU" sz="1400" b="1" dirty="0" err="1">
                <a:solidFill>
                  <a:prstClr val="black"/>
                </a:solidFill>
              </a:rPr>
              <a:t>Краснопевцева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73341" y="2626279"/>
            <a:ext cx="25574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Его участники занимались разработкой новой истории КПСС, выступали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за введение рабочего самоуправления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84172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1957 году все участники кружка </a:t>
            </a:r>
            <a:r>
              <a:rPr lang="ru-RU" sz="1400" b="1" dirty="0" err="1">
                <a:solidFill>
                  <a:prstClr val="black"/>
                </a:solidFill>
              </a:rPr>
              <a:t>Краснопевцева</a:t>
            </a:r>
            <a:r>
              <a:rPr lang="ru-RU" sz="1400" b="1" dirty="0">
                <a:solidFill>
                  <a:prstClr val="black"/>
                </a:solidFill>
              </a:rPr>
              <a:t> были арестованы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48320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Общественная жизнь</a:t>
            </a:r>
          </a:p>
        </p:txBody>
      </p:sp>
    </p:spTree>
    <p:extLst>
      <p:ext uri="{BB962C8B-B14F-4D97-AF65-F5344CB8AC3E}">
        <p14:creationId xmlns:p14="http://schemas.microsoft.com/office/powerpoint/2010/main" val="302740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925144"/>
            <a:ext cx="4033837" cy="1344695"/>
            <a:chOff x="358776" y="1577920"/>
            <a:chExt cx="4033837" cy="134469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Общественная жизнь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63002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1961 году на телевидении появилась новая передача – «Клуб весёлых и находчивых». </a:t>
              </a:r>
            </a:p>
          </p:txBody>
        </p:sp>
      </p:grpSp>
      <p:pic>
        <p:nvPicPr>
          <p:cNvPr id="1026" name="Picture 2" descr="ÐÐ°ÑÑÐ¸Ð½ÐºÐ¸ Ð¿Ð¾ Ð·Ð°Ð¿ÑÐ¾ÑÑ ÐºÐ²Ð½ Ð¿ÐµÑÐ²ÑÐµ Ð²ÑÐ¿ÑÑÐºÐ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08187" y="823337"/>
            <a:ext cx="4441691" cy="351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85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79B960-57EF-442B-BFB1-FB965C06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4318" y="3561908"/>
            <a:ext cx="2016227" cy="979069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 defTabSz="685783"/>
            <a:r>
              <a:rPr lang="be-BY" sz="20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Наталья Фатеева</a:t>
            </a:r>
            <a:endParaRPr lang="ru-RU" sz="20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2050" name="Picture 2" descr="ÐÐ°ÑÑÐ¸Ð½ÐºÐ¸ Ð¿Ð¾ Ð·Ð°Ð¿ÑÐ¾ÑÑ Ð½Ð°ÑÐ°Ð»ÑÑ ÑÐ°ÑÐµÐµÐ²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7472" y="514961"/>
            <a:ext cx="2330067" cy="304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xelrod Albert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17728" y="514960"/>
            <a:ext cx="2308539" cy="304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37277" y="3561907"/>
            <a:ext cx="2016227" cy="979069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 defTabSz="685783"/>
            <a:r>
              <a:rPr lang="be-BY" sz="20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Альберт Аксельрод</a:t>
            </a:r>
            <a:endParaRPr lang="ru-RU" sz="20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2054" name="Picture 6" descr="ÐÐ°ÑÑÐ¸Ð½ÐºÐ¸ Ð¿Ð¾ Ð·Ð°Ð¿ÑÐ¾ÑÑ ÑÐ²ÐµÑÐ»Ð°Ð½Ð° Ð¶Ð¸Ð»ÑÑÐ¾Ð²Ð°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3222" y="514961"/>
            <a:ext cx="2301344" cy="304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63222" y="3561906"/>
            <a:ext cx="2234107" cy="979069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 defTabSz="685783"/>
            <a:r>
              <a:rPr lang="be-BY" sz="20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Светлана Жильцова</a:t>
            </a:r>
            <a:endParaRPr lang="ru-RU" sz="20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08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7" y="1347181"/>
            <a:ext cx="5156646" cy="243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Участники «КВН» часто иронизировали над советской действительностью, программу стали показывать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 в прямом эфире, а в записи.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Это было нужно, чтобы вырезать сомнительные с идеологической точки зрения шутки.</a:t>
            </a:r>
          </a:p>
        </p:txBody>
      </p:sp>
      <p:pic>
        <p:nvPicPr>
          <p:cNvPr id="3074" name="Picture 2" descr="ÐÐ°ÑÑÐ¸Ð½ÐºÐ¸ Ð¿Ð¾ Ð·Ð°Ð¿ÑÐ¾ÑÑ ÐºÐ²Ð½ Ð¿ÐµÑÐ²ÑÐµ Ð²ÑÐ¿ÑÑÐºÐ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106" y="834479"/>
            <a:ext cx="2892181" cy="345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30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3000" r="-38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805" y="980609"/>
            <a:ext cx="2902929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Новые формы общественной жизни охватывали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основном студенческую молодёжь, более склонную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обновлению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переменам. </a:t>
            </a:r>
          </a:p>
        </p:txBody>
      </p:sp>
    </p:spTree>
    <p:extLst>
      <p:ext uri="{BB962C8B-B14F-4D97-AF65-F5344CB8AC3E}">
        <p14:creationId xmlns:p14="http://schemas.microsoft.com/office/powerpoint/2010/main" val="22934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4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3937951"/>
            <a:ext cx="3391786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Годы «оттепели» стали временем триумфа советского спорта.</a:t>
            </a:r>
          </a:p>
        </p:txBody>
      </p:sp>
    </p:spTree>
    <p:extLst>
      <p:ext uri="{BB962C8B-B14F-4D97-AF65-F5344CB8AC3E}">
        <p14:creationId xmlns:p14="http://schemas.microsoft.com/office/powerpoint/2010/main" val="312823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7" y="1676795"/>
            <a:ext cx="5156646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1952 году в Хельсинки прошли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летние Олимпийские игры.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Команде Советского Союза удалось завоевать 22 золотые, 30 серебряных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19 бронзовых медалей.</a:t>
            </a:r>
          </a:p>
        </p:txBody>
      </p:sp>
      <p:pic>
        <p:nvPicPr>
          <p:cNvPr id="5122" name="Picture 2" descr="ÐÐ°ÑÑÐ¸Ð½ÐºÐ¸ Ð¿Ð¾ Ð·Ð°Ð¿ÑÐ¾ÑÑ Ð¾Ð»Ð¸Ð¼Ð¿Ð¸Ð¹ÑÐºÐ¸Ðµ Ð¸Ð³ÑÑ ÑÐµÐ»ÑÑÐ¸Ð½ÐºÐ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/>
        </p:blipFill>
        <p:spPr bwMode="auto">
          <a:xfrm>
            <a:off x="389104" y="834479"/>
            <a:ext cx="2896356" cy="345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88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Нина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Пономарёва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51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805" y="1326858"/>
            <a:ext cx="2902929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смерти Сталина наступили масштабные перемены, не только в политической жизни,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но и в духовной. </a:t>
            </a:r>
          </a:p>
        </p:txBody>
      </p:sp>
    </p:spTree>
    <p:extLst>
      <p:ext uri="{BB962C8B-B14F-4D97-AF65-F5344CB8AC3E}">
        <p14:creationId xmlns:p14="http://schemas.microsoft.com/office/powerpoint/2010/main" val="411054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25297"/>
            <a:ext cx="4199859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1956 году в Мельбурне в неофициальном медальном зачёте сборная СССР заняла первое место.</a:t>
            </a:r>
          </a:p>
        </p:txBody>
      </p:sp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Чемпионы Олимпиады по современному пятиборью: Иван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Дерюгин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, Игорь Новиков и Александр Тарасов</a:t>
            </a:r>
          </a:p>
        </p:txBody>
      </p:sp>
    </p:spTree>
    <p:extLst>
      <p:ext uri="{BB962C8B-B14F-4D97-AF65-F5344CB8AC3E}">
        <p14:creationId xmlns:p14="http://schemas.microsoft.com/office/powerpoint/2010/main" val="47196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43253" y="293174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Владимир Куц</a:t>
            </a:r>
          </a:p>
        </p:txBody>
      </p:sp>
    </p:spTree>
    <p:extLst>
      <p:ext uri="{BB962C8B-B14F-4D97-AF65-F5344CB8AC3E}">
        <p14:creationId xmlns:p14="http://schemas.microsoft.com/office/powerpoint/2010/main" val="338204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7" y="1676795"/>
            <a:ext cx="5156646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летней Олимпиаде 1960 года в Риме Пётр Болотников взял золото в беге.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Сёстры Ирина и Тамара Пресс завоевали золото в лёгкой атлетике и метании диска.</a:t>
            </a:r>
          </a:p>
        </p:txBody>
      </p:sp>
      <p:pic>
        <p:nvPicPr>
          <p:cNvPr id="6146" name="Picture 2" descr="ÐÐ°ÑÑÐ¸Ð½ÐºÐ¸ Ð¿Ð¾ Ð·Ð°Ð¿ÑÐ¾ÑÑ Ð¿ÐµÑÑ Ð±Ð¾Ð»Ð¾ÑÐ½Ð¸ÐºÐ¾Ð² Ð±ÐµÐ³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016" y="834478"/>
            <a:ext cx="2857443" cy="345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016" y="834478"/>
            <a:ext cx="2860209" cy="345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4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Виктор Капитонов</a:t>
            </a:r>
          </a:p>
        </p:txBody>
      </p:sp>
    </p:spTree>
    <p:extLst>
      <p:ext uri="{BB962C8B-B14F-4D97-AF65-F5344CB8AC3E}">
        <p14:creationId xmlns:p14="http://schemas.microsoft.com/office/powerpoint/2010/main" val="397002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Лариса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Латынина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89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43253" y="293174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Сборная СССР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по футболу</a:t>
            </a:r>
          </a:p>
        </p:txBody>
      </p:sp>
    </p:spTree>
    <p:extLst>
      <p:ext uri="{BB962C8B-B14F-4D97-AF65-F5344CB8AC3E}">
        <p14:creationId xmlns:p14="http://schemas.microsoft.com/office/powerpoint/2010/main" val="354070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7000" r="-9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7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40081"/>
            <a:ext cx="4033837" cy="1467794"/>
            <a:chOff x="358776" y="1577920"/>
            <a:chExt cx="4033837" cy="146779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Спорт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12125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Чтобы поощрить интерес к спорту, правительство выделяло средства для строительства стадионов, дворцов спорта, открытия детских спортивных школ и кружков. </a:t>
              </a:r>
            </a:p>
          </p:txBody>
        </p:sp>
      </p:grpSp>
      <p:pic>
        <p:nvPicPr>
          <p:cNvPr id="7170" name="Picture 2" descr="ÐÐ°ÑÑÐ¸Ð½ÐºÐ¸ Ð¿Ð¾ Ð·Ð°Ð¿ÑÐ¾ÑÑ ÑÐ¿Ð¾ÑÑ ÑÑÑÑ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03840" y="828653"/>
            <a:ext cx="4458029" cy="351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86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1950–1960-е годы изменилась повседневная жизнь советских людей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63106" y="2743438"/>
            <a:ext cx="26177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Развитие лёгкой и пищевой промышленности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за короткий срок ликвидировало дефицит продуктов и одежды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Однако многие товары были низкого качества,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что привело к дефициту хороших товаров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Повседневная жизнь</a:t>
            </a:r>
          </a:p>
        </p:txBody>
      </p:sp>
    </p:spTree>
    <p:extLst>
      <p:ext uri="{BB962C8B-B14F-4D97-AF65-F5344CB8AC3E}">
        <p14:creationId xmlns:p14="http://schemas.microsoft.com/office/powerpoint/2010/main" val="257879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7" y="1676795"/>
            <a:ext cx="5156646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Из-за проблем в развитии животноводства в магазинах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пропало мясо и молоко.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Дефицит продуктов привёл к росту коррупции и спекуляции.</a:t>
            </a:r>
          </a:p>
        </p:txBody>
      </p:sp>
      <p:pic>
        <p:nvPicPr>
          <p:cNvPr id="1026" name="Picture 2" descr="ÐÐ°ÑÑÐ¸Ð½ÐºÐ¸ Ð¿Ð¾ Ð·Ð°Ð¿ÑÐ¾ÑÑ Ð´ÐµÑÐ¸ÑÐ¸Ñ ÑÑÑÑ 1960-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100" y="834478"/>
            <a:ext cx="2910954" cy="347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23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2072639"/>
            <a:ext cx="4033837" cy="1028315"/>
            <a:chOff x="358776" y="1577920"/>
            <a:chExt cx="4033837" cy="102831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«Оттепель»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32259"/>
              <a:ext cx="4033837" cy="47397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1954 году вышла повесть Ильи Григорьевича Эренбурга «Оттепель». 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7441" y="832816"/>
            <a:ext cx="4416559" cy="35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0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16686"/>
            <a:ext cx="3902149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 всему Советскому Союзу строились малогабаритные квартиры.</a:t>
            </a:r>
          </a:p>
        </p:txBody>
      </p:sp>
    </p:spTree>
    <p:extLst>
      <p:ext uri="{BB962C8B-B14F-4D97-AF65-F5344CB8AC3E}">
        <p14:creationId xmlns:p14="http://schemas.microsoft.com/office/powerpoint/2010/main" val="395092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82323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4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Культурное пространство и повседневная жизнь в середине 1950-х — середине 1960-х годов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562356"/>
            <a:ext cx="619314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1950-е годы возникло такое понятие,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как «оттепель».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749802"/>
            <a:ext cx="577847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Советское искусство развивалось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под идеологическим контролем.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808151"/>
            <a:ext cx="5906062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Развитие науки и техники, перемены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социально-гуманитарной сфере требовали обновления системы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250366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82323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4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Культурное пространство и повседневная жизнь в середине 1950-х — середине 1960-х годов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562356"/>
            <a:ext cx="619314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1958 году началась антирелигиозная кампания.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749802"/>
            <a:ext cx="577847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>
                <a:solidFill>
                  <a:prstClr val="white"/>
                </a:solidFill>
                <a:latin typeface="Merriweather"/>
              </a:rPr>
              <a:t>Олимпийские победы СССР вызвали огромный интерес к спорту.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35178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СССР времён «оттепели»</a:t>
            </a:r>
          </a:p>
        </p:txBody>
      </p:sp>
    </p:spTree>
    <p:extLst>
      <p:ext uri="{BB962C8B-B14F-4D97-AF65-F5344CB8AC3E}">
        <p14:creationId xmlns:p14="http://schemas.microsoft.com/office/powerpoint/2010/main" val="265661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СССР времён «оттепели»</a:t>
            </a:r>
          </a:p>
        </p:txBody>
      </p:sp>
    </p:spTree>
    <p:extLst>
      <p:ext uri="{BB962C8B-B14F-4D97-AF65-F5344CB8AC3E}">
        <p14:creationId xmlns:p14="http://schemas.microsoft.com/office/powerpoint/2010/main" val="341369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1303</Words>
  <Application>Microsoft Office PowerPoint</Application>
  <PresentationFormat>Экран (16:9)</PresentationFormat>
  <Paragraphs>299</Paragraphs>
  <Slides>72</Slides>
  <Notes>72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72</vt:i4>
      </vt:variant>
    </vt:vector>
  </HeadingPairs>
  <TitlesOfParts>
    <vt:vector size="79" baseType="lpstr">
      <vt:lpstr>Roboto</vt:lpstr>
      <vt:lpstr>Arial</vt:lpstr>
      <vt:lpstr>Calibri</vt:lpstr>
      <vt:lpstr>Roboto Slab</vt:lpstr>
      <vt:lpstr>Merriweather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2019-04-23T08:19:54Z</dcterms:created>
  <dcterms:modified xsi:type="dcterms:W3CDTF">2019-04-23T08:20:04Z</dcterms:modified>
</cp:coreProperties>
</file>