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</p:sldMasterIdLst>
  <p:notesMasterIdLst>
    <p:notesMasterId r:id="rId78"/>
  </p:notesMasterIdLst>
  <p:sldIdLst>
    <p:sldId id="257" r:id="rId4"/>
    <p:sldId id="968" r:id="rId5"/>
    <p:sldId id="876" r:id="rId6"/>
    <p:sldId id="969" r:id="rId7"/>
    <p:sldId id="970" r:id="rId8"/>
    <p:sldId id="869" r:id="rId9"/>
    <p:sldId id="872" r:id="rId10"/>
    <p:sldId id="795" r:id="rId11"/>
    <p:sldId id="972" r:id="rId12"/>
    <p:sldId id="973" r:id="rId13"/>
    <p:sldId id="929" r:id="rId14"/>
    <p:sldId id="974" r:id="rId15"/>
    <p:sldId id="975" r:id="rId16"/>
    <p:sldId id="976" r:id="rId17"/>
    <p:sldId id="899" r:id="rId18"/>
    <p:sldId id="977" r:id="rId19"/>
    <p:sldId id="978" r:id="rId20"/>
    <p:sldId id="979" r:id="rId21"/>
    <p:sldId id="980" r:id="rId22"/>
    <p:sldId id="897" r:id="rId23"/>
    <p:sldId id="984" r:id="rId24"/>
    <p:sldId id="985" r:id="rId25"/>
    <p:sldId id="953" r:id="rId26"/>
    <p:sldId id="971" r:id="rId27"/>
    <p:sldId id="986" r:id="rId28"/>
    <p:sldId id="988" r:id="rId29"/>
    <p:sldId id="429" r:id="rId30"/>
    <p:sldId id="991" r:id="rId31"/>
    <p:sldId id="992" r:id="rId32"/>
    <p:sldId id="995" r:id="rId33"/>
    <p:sldId id="996" r:id="rId34"/>
    <p:sldId id="997" r:id="rId35"/>
    <p:sldId id="993" r:id="rId36"/>
    <p:sldId id="998" r:id="rId37"/>
    <p:sldId id="999" r:id="rId38"/>
    <p:sldId id="994" r:id="rId39"/>
    <p:sldId id="1008" r:id="rId40"/>
    <p:sldId id="1009" r:id="rId41"/>
    <p:sldId id="1010" r:id="rId42"/>
    <p:sldId id="1011" r:id="rId43"/>
    <p:sldId id="1012" r:id="rId44"/>
    <p:sldId id="1013" r:id="rId45"/>
    <p:sldId id="1014" r:id="rId46"/>
    <p:sldId id="936" r:id="rId47"/>
    <p:sldId id="935" r:id="rId48"/>
    <p:sldId id="1015" r:id="rId49"/>
    <p:sldId id="1016" r:id="rId50"/>
    <p:sldId id="1017" r:id="rId51"/>
    <p:sldId id="1018" r:id="rId52"/>
    <p:sldId id="1019" r:id="rId53"/>
    <p:sldId id="1020" r:id="rId54"/>
    <p:sldId id="1021" r:id="rId55"/>
    <p:sldId id="460" r:id="rId56"/>
    <p:sldId id="1022" r:id="rId57"/>
    <p:sldId id="1023" r:id="rId58"/>
    <p:sldId id="1025" r:id="rId59"/>
    <p:sldId id="1024" r:id="rId60"/>
    <p:sldId id="1026" r:id="rId61"/>
    <p:sldId id="895" r:id="rId62"/>
    <p:sldId id="1001" r:id="rId63"/>
    <p:sldId id="893" r:id="rId64"/>
    <p:sldId id="990" r:id="rId65"/>
    <p:sldId id="989" r:id="rId66"/>
    <p:sldId id="908" r:id="rId67"/>
    <p:sldId id="987" r:id="rId68"/>
    <p:sldId id="942" r:id="rId69"/>
    <p:sldId id="1002" r:id="rId70"/>
    <p:sldId id="1003" r:id="rId71"/>
    <p:sldId id="1004" r:id="rId72"/>
    <p:sldId id="1005" r:id="rId73"/>
    <p:sldId id="1006" r:id="rId74"/>
    <p:sldId id="1007" r:id="rId75"/>
    <p:sldId id="796" r:id="rId76"/>
    <p:sldId id="798" r:id="rId7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Merriweather" panose="00000500000000000000" pitchFamily="2" charset="-52"/>
      <p:regular r:id="rId83"/>
      <p:bold r:id="rId84"/>
      <p:italic r:id="rId85"/>
      <p:boldItalic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Roboto Slab" pitchFamily="2" charset="0"/>
      <p:regular r:id="rId91"/>
      <p:bold r:id="rId9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F1B"/>
    <a:srgbClr val="9C4F34"/>
    <a:srgbClr val="C67154"/>
    <a:srgbClr val="FDD2CB"/>
    <a:srgbClr val="3B2420"/>
    <a:srgbClr val="A6A608"/>
    <a:srgbClr val="7B7B7B"/>
    <a:srgbClr val="B7B741"/>
    <a:srgbClr val="A7A717"/>
    <a:srgbClr val="A6A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8" autoAdjust="0"/>
    <p:restoredTop sz="95118" autoAdjust="0"/>
  </p:normalViewPr>
  <p:slideViewPr>
    <p:cSldViewPr snapToGrid="0">
      <p:cViewPr varScale="1">
        <p:scale>
          <a:sx n="107" d="100"/>
          <a:sy n="107" d="100"/>
        </p:scale>
        <p:origin x="768" y="102"/>
      </p:cViewPr>
      <p:guideLst>
        <p:guide orient="horz" pos="237"/>
        <p:guide pos="226"/>
        <p:guide pos="5534"/>
        <p:guide orient="horz" pos="2981"/>
        <p:guide pos="2767"/>
        <p:guide pos="2993"/>
        <p:guide pos="1859"/>
        <p:guide pos="2086"/>
        <p:guide pos="3674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9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8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60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19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0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1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9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5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52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26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67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95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71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33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12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12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93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6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54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77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8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3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61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0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40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99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51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4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0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19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66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3038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4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77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536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44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66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38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803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7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509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07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512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705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943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6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21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398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453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69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409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886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47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89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780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389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260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889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009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404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68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9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898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263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214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1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°Ð·Ð²Ð°Ð» Ð¡Ð¡Ð¡Ð  Ð½Ð°ÑÐ°Ð» Ð¥ÑÑÑÐµÐ²">
            <a:extLst>
              <a:ext uri="{FF2B5EF4-FFF2-40B4-BE49-F238E27FC236}">
                <a16:creationId xmlns:a16="http://schemas.microsoft.com/office/drawing/2014/main" id="{1291FD58-7C46-4293-8385-194093606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98" y="411897"/>
            <a:ext cx="7992430" cy="43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3202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Экономическое 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и социальное развитие в середине 1950-х — середине 1960-х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48587" y="2229925"/>
            <a:ext cx="3236986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2023" y="3060051"/>
            <a:ext cx="4030107" cy="111727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2023" y="1355672"/>
            <a:ext cx="4030107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885573" y="1914311"/>
            <a:ext cx="356450" cy="87425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9" idx="3"/>
            <a:endCxn id="35" idx="1"/>
          </p:cNvCxnSpPr>
          <p:nvPr/>
        </p:nvCxnSpPr>
        <p:spPr>
          <a:xfrm>
            <a:off x="3885573" y="2788564"/>
            <a:ext cx="356450" cy="83012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2022" y="1559912"/>
            <a:ext cx="4030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Товары группы «А» (средства производства, а именно товары промышленного назначения и военная продукция)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2023" y="3249357"/>
            <a:ext cx="4030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Товары группы «Б» (товары народного потребления, такие как продукты питания, одежда, обувь, бытовая техника)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781494" y="2375104"/>
            <a:ext cx="2971172" cy="874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b="1" dirty="0"/>
              <a:t>Производимая на предприятиях СССР продукция была разделена на 2 группы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Советского Союза</a:t>
            </a:r>
          </a:p>
        </p:txBody>
      </p:sp>
    </p:spTree>
    <p:extLst>
      <p:ext uri="{BB962C8B-B14F-4D97-AF65-F5344CB8AC3E}">
        <p14:creationId xmlns:p14="http://schemas.microsoft.com/office/powerpoint/2010/main" val="34314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4" grpId="0"/>
      <p:bldP spid="4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Ð°ÑÑÐ¸Ð½ÐºÐ¸ Ð¿Ð¾ Ð·Ð°Ð¿ÑÐ¾ÑÑ Ð¼Ð°Ð»ÐµÐ½ÐºÐ¾Ð² Ð³ÐµÐ¾ÑÐ³Ð¸Ð¹">
            <a:extLst>
              <a:ext uri="{FF2B5EF4-FFF2-40B4-BE49-F238E27FC236}">
                <a16:creationId xmlns:a16="http://schemas.microsoft.com/office/drawing/2014/main" id="{C7918F96-3EC6-48EE-AE1C-D98EBBD4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6011" y="0"/>
            <a:ext cx="73279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118182" y="1673106"/>
            <a:ext cx="30481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Г. М. Маленков взял курс на развитие социально-ориентированных отраслей экономики.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3084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1953 года Маленков выступил со своей программой экономических преобразований в государстве. </a:t>
            </a:r>
          </a:p>
        </p:txBody>
      </p:sp>
      <p:pic>
        <p:nvPicPr>
          <p:cNvPr id="10" name="Picture 2" descr="ÐÐ°ÑÑÐ¸Ð½ÐºÐ¸ Ð¿Ð¾ Ð·Ð°Ð¿ÑÐ¾ÑÑ Ð³ÐµÐ¾ÑÐ³Ð¸Ð¹ Ð¼Ð°Ð»ÐµÐ½ÐºÐ¾Ð²">
            <a:extLst>
              <a:ext uri="{FF2B5EF4-FFF2-40B4-BE49-F238E27FC236}">
                <a16:creationId xmlns:a16="http://schemas.microsoft.com/office/drawing/2014/main" id="{F500DAC1-2512-4F46-AD66-3F1B5651C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726966"/>
            <a:ext cx="2997391" cy="37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6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526870"/>
            <a:ext cx="30478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Необходимость обеспечения населения товарами первой необходимости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411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Ускорение темпов развития лёгкой,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пищевой промышленности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623485"/>
            <a:ext cx="410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Ускорение темпов развития сельского хозяйства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68745" y="3650846"/>
            <a:ext cx="4117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Реорганизация сферы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торговли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План преобразований Маленкова</a:t>
            </a:r>
          </a:p>
        </p:txBody>
      </p:sp>
    </p:spTree>
    <p:extLst>
      <p:ext uri="{BB962C8B-B14F-4D97-AF65-F5344CB8AC3E}">
        <p14:creationId xmlns:p14="http://schemas.microsoft.com/office/powerpoint/2010/main" val="34087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Главные проблемы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деревни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41898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Низкая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урожайность.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4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41898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Незаинтересованность колхозников в труде.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5641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3" name="Picture 2" descr="ÐÐ°ÑÑÐ¸Ð½ÐºÐ¸ Ð¿Ð¾ Ð·Ð°Ð¿ÑÐ¾ÑÑ ÐºÐ¾Ð»ÑÐ¾Ð· 50 Ð³Ð¾Ð´Ñ">
            <a:extLst>
              <a:ext uri="{FF2B5EF4-FFF2-40B4-BE49-F238E27FC236}">
                <a16:creationId xmlns:a16="http://schemas.microsoft.com/office/drawing/2014/main" id="{B286C6D0-6754-481C-96DA-7E28E2FD9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2643" y="925962"/>
            <a:ext cx="2153190" cy="28642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План по преодолению главных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проблем деревни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6" y="1699700"/>
            <a:ext cx="63570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Снижение норм обязательных поставок 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личного подсобного хозяйства колхозников.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945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905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76580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Уменьшение вдвое денежного налога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колхозного двора.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328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32867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Полное списание труженикам села задолженности по сельхозналогу.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266" name="Picture 2" descr="ÐÐ°ÑÑÐ¸Ð½ÐºÐ¸ Ð¿Ð¾ Ð·Ð°Ð¿ÑÐ¾ÑÑ ÐºÐ¾Ð»ÑÐ¾Ð· 50 Ð³Ð¾Ð´Ñ">
            <a:extLst>
              <a:ext uri="{FF2B5EF4-FFF2-40B4-BE49-F238E27FC236}">
                <a16:creationId xmlns:a16="http://schemas.microsoft.com/office/drawing/2014/main" id="{A5DA7732-026A-4973-9BF2-F0126A71D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7135" y="1424761"/>
            <a:ext cx="2056261" cy="287690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2" y="1431137"/>
            <a:ext cx="607264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8453" y="1544978"/>
            <a:ext cx="603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Отстранение Маленкова от должности в 1955 году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052" y="2204469"/>
            <a:ext cx="607265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2" idx="1"/>
            <a:endCxn id="10" idx="1"/>
          </p:cNvCxnSpPr>
          <p:nvPr/>
        </p:nvCxnSpPr>
        <p:spPr>
          <a:xfrm rot="10800000" flipH="1">
            <a:off x="1543050" y="3225767"/>
            <a:ext cx="6157" cy="761070"/>
          </a:xfrm>
          <a:prstGeom prst="curvedConnector3">
            <a:avLst>
              <a:gd name="adj1" fmla="val -371284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1543052" y="2452435"/>
            <a:ext cx="6156" cy="773333"/>
          </a:xfrm>
          <a:prstGeom prst="curvedConnector3">
            <a:avLst>
              <a:gd name="adj1" fmla="val 381345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1543052" y="167910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208" y="2977802"/>
            <a:ext cx="605379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3051" y="3738872"/>
            <a:ext cx="6072652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349" y="2192828"/>
            <a:ext cx="607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Отказ от его курса на приоритетное производство предметов народного потребления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5366" y="2968149"/>
            <a:ext cx="604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 первый план было выдвинуто развитие тяжёлой промышленности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8453" y="3721696"/>
            <a:ext cx="60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Производство товаров народного потребления сократилось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до 25 % от общего количества выпускаемой продукции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7" idx="3"/>
            <a:endCxn id="14" idx="3"/>
          </p:cNvCxnSpPr>
          <p:nvPr/>
        </p:nvCxnSpPr>
        <p:spPr>
          <a:xfrm flipH="1" flipV="1">
            <a:off x="7603000" y="3229759"/>
            <a:ext cx="12701" cy="753547"/>
          </a:xfrm>
          <a:prstGeom prst="curvedConnector3">
            <a:avLst>
              <a:gd name="adj1" fmla="val -17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7603000" y="2452434"/>
            <a:ext cx="12704" cy="777325"/>
          </a:xfrm>
          <a:prstGeom prst="curvedConnector3">
            <a:avLst>
              <a:gd name="adj1" fmla="val 18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7615701" y="1679102"/>
            <a:ext cx="3" cy="773332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73F8CE-7E72-452A-AC2C-572B9F15AF5A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Свёртывание преобразований Маленкова</a:t>
            </a:r>
          </a:p>
        </p:txBody>
      </p:sp>
    </p:spTree>
    <p:extLst>
      <p:ext uri="{BB962C8B-B14F-4D97-AF65-F5344CB8AC3E}">
        <p14:creationId xmlns:p14="http://schemas.microsoft.com/office/powerpoint/2010/main" val="40388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-fotki.yandex.ru/get/15526/46980979.169/0_e921c_d5fb6f3d_orig">
            <a:extLst>
              <a:ext uri="{FF2B5EF4-FFF2-40B4-BE49-F238E27FC236}">
                <a16:creationId xmlns:a16="http://schemas.microsoft.com/office/drawing/2014/main" id="{DD2D4FAE-630B-4D89-A788-472F03E63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Строительство Волжской ГЭС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E5548-6AD9-4992-BC04-B943449B91E7}"/>
              </a:ext>
            </a:extLst>
          </p:cNvPr>
          <p:cNvSpPr txBox="1"/>
          <p:nvPr/>
        </p:nvSpPr>
        <p:spPr>
          <a:xfrm>
            <a:off x="1" y="3934180"/>
            <a:ext cx="422112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СССР наблюдался рост промышленного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7157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Советского Союза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0829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промышленный комплекс.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8241" y="3923178"/>
            <a:ext cx="28405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Химическая, машиностроительная, топливная.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278242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7199" y="3932983"/>
            <a:ext cx="30252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Транспорт.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8719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3314" name="Picture 2" descr="ÐÐ°ÑÑÐ¸Ð½ÐºÐ¸ Ð¿Ð¾ Ð·Ð°Ð¿ÑÐ¾ÑÑ Ð·Ð°Ð²Ð¾Ð´Ñ ÑÑÑÑ 50 Ñ">
            <a:extLst>
              <a:ext uri="{FF2B5EF4-FFF2-40B4-BE49-F238E27FC236}">
                <a16:creationId xmlns:a16="http://schemas.microsoft.com/office/drawing/2014/main" id="{0DAFE118-9760-446A-8369-D9FA41054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1101" y="1026339"/>
            <a:ext cx="2650975" cy="217564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69203"/>
            <a:ext cx="5318125" cy="1783578"/>
            <a:chOff x="358774" y="1767354"/>
            <a:chExt cx="4883758" cy="178357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Экономика СССР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80355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Шла по экстенсивному пути развития.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Объёмы промышленного производства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и сельскохозяйственной продукции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достигались за счёт строительства новых предприятий и распашки новых земель.</a:t>
              </a:r>
            </a:p>
          </p:txBody>
        </p:sp>
      </p:grpSp>
      <p:pic>
        <p:nvPicPr>
          <p:cNvPr id="14338" name="Picture 2" descr="ÐÐ°ÑÑÐ¸Ð½ÐºÐ¸ Ð¿Ð¾ Ð·Ð°Ð¿ÑÐ¾ÑÑ ÑÐµÐ»Ð¸Ð½Ð°">
            <a:extLst>
              <a:ext uri="{FF2B5EF4-FFF2-40B4-BE49-F238E27FC236}">
                <a16:creationId xmlns:a16="http://schemas.microsoft.com/office/drawing/2014/main" id="{FFAA59B6-7AEE-4AD8-828C-C0C63BA99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6670" y="1065318"/>
            <a:ext cx="4157331" cy="299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tinkinaden.ru/uploads/posts/2016-06/1466681082_2.jpg">
            <a:extLst>
              <a:ext uri="{FF2B5EF4-FFF2-40B4-BE49-F238E27FC236}">
                <a16:creationId xmlns:a16="http://schemas.microsoft.com/office/drawing/2014/main" id="{4D43932D-2480-4243-90EA-EFCCDC568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-1" y="3734155"/>
            <a:ext cx="489097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Советская космическая программа была запущена ещё при жизни Сталина, но космос покорился Советскому Союзу только в 1957 году.</a:t>
            </a:r>
          </a:p>
        </p:txBody>
      </p:sp>
    </p:spTree>
    <p:extLst>
      <p:ext uri="{BB962C8B-B14F-4D97-AF65-F5344CB8AC3E}">
        <p14:creationId xmlns:p14="http://schemas.microsoft.com/office/powerpoint/2010/main" val="33016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tatic.novayagazeta.ru/storage/image/69574/detail_original-eeabccb7ea1b5d718ced371c5d41043b.jpg">
            <a:extLst>
              <a:ext uri="{FF2B5EF4-FFF2-40B4-BE49-F238E27FC236}">
                <a16:creationId xmlns:a16="http://schemas.microsoft.com/office/drawing/2014/main" id="{2DAC5CB4-6F11-4294-8022-455134B0F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1942" y="-29027"/>
            <a:ext cx="6662058" cy="51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118182" y="1326858"/>
            <a:ext cx="304817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Важным направлением экономической политики Хрущёва стала реформа управления народным хозяйством.</a:t>
            </a:r>
          </a:p>
        </p:txBody>
      </p:sp>
    </p:spTree>
    <p:extLst>
      <p:ext uri="{BB962C8B-B14F-4D97-AF65-F5344CB8AC3E}">
        <p14:creationId xmlns:p14="http://schemas.microsoft.com/office/powerpoint/2010/main" val="17385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45880FA-0548-4A57-91FB-783305A5B0F2}"/>
              </a:ext>
            </a:extLst>
          </p:cNvPr>
          <p:cNvSpPr txBox="1"/>
          <p:nvPr/>
        </p:nvSpPr>
        <p:spPr>
          <a:xfrm>
            <a:off x="431469" y="3757004"/>
            <a:ext cx="2518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Укрепились экономические права республиканских властей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1B6BAF-ECF5-4F72-8D72-7CAE809EFB79}"/>
              </a:ext>
            </a:extLst>
          </p:cNvPr>
          <p:cNvSpPr txBox="1"/>
          <p:nvPr/>
        </p:nvSpPr>
        <p:spPr>
          <a:xfrm>
            <a:off x="6228983" y="3754576"/>
            <a:ext cx="2458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Нарушились хозяйственные связи между регионами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29188B3-CA67-4D12-AC50-3273F869A5E7}"/>
              </a:ext>
            </a:extLst>
          </p:cNvPr>
          <p:cNvSpPr txBox="1"/>
          <p:nvPr/>
        </p:nvSpPr>
        <p:spPr>
          <a:xfrm>
            <a:off x="3314036" y="3757004"/>
            <a:ext cx="2518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Укрепилась хозяйственная самостоятельность предприятий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2DCA0-1FAB-4456-B9A4-08DCAA7743EE}"/>
              </a:ext>
            </a:extLst>
          </p:cNvPr>
          <p:cNvSpPr txBox="1"/>
          <p:nvPr/>
        </p:nvSpPr>
        <p:spPr>
          <a:xfrm>
            <a:off x="6194093" y="3749067"/>
            <a:ext cx="2517183" cy="74660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3895" y="1230681"/>
            <a:ext cx="3756211" cy="61559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2657989" y="1278684"/>
            <a:ext cx="382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Цель – сломать ведомственные барьеры, мешавшие развитию производства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B84D63-2096-4CCF-A37C-2E332C89EA2E}"/>
              </a:ext>
            </a:extLst>
          </p:cNvPr>
          <p:cNvSpPr txBox="1"/>
          <p:nvPr/>
        </p:nvSpPr>
        <p:spPr>
          <a:xfrm>
            <a:off x="432724" y="3749067"/>
            <a:ext cx="2518439" cy="74660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8" name="Скругленная соединительная линия 30">
            <a:extLst>
              <a:ext uri="{FF2B5EF4-FFF2-40B4-BE49-F238E27FC236}">
                <a16:creationId xmlns:a16="http://schemas.microsoft.com/office/drawing/2014/main" id="{E70CBC3D-F82D-4940-8829-DA2200172754}"/>
              </a:ext>
            </a:extLst>
          </p:cNvPr>
          <p:cNvCxnSpPr>
            <a:cxnSpLocks/>
            <a:stCxn id="25" idx="0"/>
            <a:endCxn id="18" idx="2"/>
          </p:cNvCxnSpPr>
          <p:nvPr/>
        </p:nvCxnSpPr>
        <p:spPr>
          <a:xfrm rot="5400000" flipH="1" flipV="1">
            <a:off x="3021195" y="2198262"/>
            <a:ext cx="221554" cy="28800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31">
            <a:extLst>
              <a:ext uri="{FF2B5EF4-FFF2-40B4-BE49-F238E27FC236}">
                <a16:creationId xmlns:a16="http://schemas.microsoft.com/office/drawing/2014/main" id="{FD7DEBA8-8092-45BB-8728-A91287AABD89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16200000" flipH="1">
            <a:off x="5901566" y="2197948"/>
            <a:ext cx="221554" cy="288068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B84D63-2096-4CCF-A37C-2E332C89EA2E}"/>
              </a:ext>
            </a:extLst>
          </p:cNvPr>
          <p:cNvSpPr txBox="1"/>
          <p:nvPr/>
        </p:nvSpPr>
        <p:spPr>
          <a:xfrm>
            <a:off x="2693895" y="2074083"/>
            <a:ext cx="3756211" cy="61281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880FA-0548-4A57-91FB-783305A5B0F2}"/>
              </a:ext>
            </a:extLst>
          </p:cNvPr>
          <p:cNvSpPr txBox="1"/>
          <p:nvPr/>
        </p:nvSpPr>
        <p:spPr>
          <a:xfrm>
            <a:off x="2730640" y="2122675"/>
            <a:ext cx="368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 В 1957 году упразднялись центральные отраслевые министерства</a:t>
            </a:r>
          </a:p>
        </p:txBody>
      </p:sp>
      <p:cxnSp>
        <p:nvCxnSpPr>
          <p:cNvPr id="21" name="Скругленная соединительная линия 31">
            <a:extLst>
              <a:ext uri="{FF2B5EF4-FFF2-40B4-BE49-F238E27FC236}">
                <a16:creationId xmlns:a16="http://schemas.microsoft.com/office/drawing/2014/main" id="{FD7DEBA8-8092-45BB-8728-A91287AABD89}"/>
              </a:ext>
            </a:extLst>
          </p:cNvPr>
          <p:cNvCxnSpPr>
            <a:cxnSpLocks/>
            <a:stCxn id="29" idx="2"/>
            <a:endCxn id="13" idx="0"/>
          </p:cNvCxnSpPr>
          <p:nvPr/>
        </p:nvCxnSpPr>
        <p:spPr>
          <a:xfrm>
            <a:off x="4572001" y="1846279"/>
            <a:ext cx="0" cy="22780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9C3137-31FE-409C-926B-20C1F95A636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Хрущёва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A775B6-28B3-48CE-A4A6-04917425B3E7}"/>
              </a:ext>
            </a:extLst>
          </p:cNvPr>
          <p:cNvSpPr txBox="1"/>
          <p:nvPr/>
        </p:nvSpPr>
        <p:spPr>
          <a:xfrm>
            <a:off x="2693896" y="2914700"/>
            <a:ext cx="3756210" cy="61281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A6BC8E-A5A6-4911-9835-934C4EEE6B9A}"/>
              </a:ext>
            </a:extLst>
          </p:cNvPr>
          <p:cNvSpPr txBox="1"/>
          <p:nvPr/>
        </p:nvSpPr>
        <p:spPr>
          <a:xfrm>
            <a:off x="2709889" y="3067218"/>
            <a:ext cx="3735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Вводились территориальные совнархозы</a:t>
            </a:r>
          </a:p>
        </p:txBody>
      </p:sp>
      <p:cxnSp>
        <p:nvCxnSpPr>
          <p:cNvPr id="22" name="Скругленная соединительная линия 31">
            <a:extLst>
              <a:ext uri="{FF2B5EF4-FFF2-40B4-BE49-F238E27FC236}">
                <a16:creationId xmlns:a16="http://schemas.microsoft.com/office/drawing/2014/main" id="{095148DC-3C8B-4F6C-A625-F51114FEF7D7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4572001" y="2686896"/>
            <a:ext cx="0" cy="22780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024A87E-927A-424A-9F3A-D13A80ECF82F}"/>
              </a:ext>
            </a:extLst>
          </p:cNvPr>
          <p:cNvSpPr txBox="1"/>
          <p:nvPr/>
        </p:nvSpPr>
        <p:spPr>
          <a:xfrm>
            <a:off x="3314036" y="3757004"/>
            <a:ext cx="2518439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9" name="Скругленная соединительная линия 30">
            <a:extLst>
              <a:ext uri="{FF2B5EF4-FFF2-40B4-BE49-F238E27FC236}">
                <a16:creationId xmlns:a16="http://schemas.microsoft.com/office/drawing/2014/main" id="{97262A9A-6E2E-4E0B-8A64-C18372F601EB}"/>
              </a:ext>
            </a:extLst>
          </p:cNvPr>
          <p:cNvCxnSpPr>
            <a:cxnSpLocks/>
            <a:stCxn id="68" idx="0"/>
            <a:endCxn id="18" idx="2"/>
          </p:cNvCxnSpPr>
          <p:nvPr/>
        </p:nvCxnSpPr>
        <p:spPr>
          <a:xfrm rot="16200000" flipV="1">
            <a:off x="4457884" y="3641631"/>
            <a:ext cx="229491" cy="125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5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4" grpId="0"/>
      <p:bldP spid="20" grpId="0" animBg="1"/>
      <p:bldP spid="29" grpId="0" animBg="1"/>
      <p:bldP spid="154" grpId="0"/>
      <p:bldP spid="25" grpId="0" animBg="1"/>
      <p:bldP spid="13" grpId="0" animBg="1"/>
      <p:bldP spid="14" grpId="0"/>
      <p:bldP spid="18" grpId="0" animBg="1"/>
      <p:bldP spid="19" grpId="0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Координация работы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совнархозов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0412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Республиканские совнархозы.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784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0412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Высший совет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народного хозяйства.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2784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9E7DC6C4-FF22-438C-8153-BD27D0237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767" y="376238"/>
            <a:ext cx="2130755" cy="2902195"/>
          </a:xfrm>
          <a:prstGeom prst="roundRect">
            <a:avLst>
              <a:gd name="adj" fmla="val 1074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3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2485" y="2743676"/>
            <a:ext cx="2769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Реформа системы управления промышленностью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не дала положительных результатов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792" y="2743438"/>
            <a:ext cx="2538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середине 1960-х годов темпы экономического роста снизились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1,5 раза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1965 году восстановлена централизованная отраслевая система управления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FEBAB-70B0-449E-A7FD-71646EB82F1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Хрущёва </a:t>
            </a:r>
          </a:p>
        </p:txBody>
      </p:sp>
    </p:spTree>
    <p:extLst>
      <p:ext uri="{BB962C8B-B14F-4D97-AF65-F5344CB8AC3E}">
        <p14:creationId xmlns:p14="http://schemas.microsoft.com/office/powerpoint/2010/main" val="3711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A74328B-605A-4773-A7E5-DDEA4FBC1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09931C-46BC-4F3D-94B0-E39D84F0994D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BF2C9A-7324-4232-AE10-7767CB52B03F}"/>
              </a:ext>
            </a:extLst>
          </p:cNvPr>
          <p:cNvSpPr/>
          <p:nvPr/>
        </p:nvSpPr>
        <p:spPr>
          <a:xfrm>
            <a:off x="118182" y="1326858"/>
            <a:ext cx="304817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1950 –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начале 1960-х годов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было завершено строительство основ индустриального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2574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52A653C-D665-4D46-83B1-BA180A47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86AA4-946A-456C-A0F9-81F241FB63CC}"/>
              </a:ext>
            </a:extLst>
          </p:cNvPr>
          <p:cNvSpPr txBox="1"/>
          <p:nvPr/>
        </p:nvSpPr>
        <p:spPr>
          <a:xfrm>
            <a:off x="0" y="3726089"/>
            <a:ext cx="387831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отношению к сельскому хозяйству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у Хрущёва был подход, кардинально отличающийся от подхода Маленкова.</a:t>
            </a:r>
          </a:p>
        </p:txBody>
      </p:sp>
    </p:spTree>
    <p:extLst>
      <p:ext uri="{BB962C8B-B14F-4D97-AF65-F5344CB8AC3E}">
        <p14:creationId xmlns:p14="http://schemas.microsoft.com/office/powerpoint/2010/main" val="12113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7577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4032" y="1623418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8650" y="3316512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4391385" y="1992750"/>
            <a:ext cx="352647" cy="8436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4391385" y="2836401"/>
            <a:ext cx="327265" cy="8494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6757" y="2467069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Необходимость увеличения объёма сельскохозяйственной продукции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4831" y="1618393"/>
            <a:ext cx="2832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Значительное повышение государственных закупочных цен на колхозную продукцию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7229" y="3311487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Быстрое расширение посевных площадей за счёт освоения целинных и залежных земель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6D18-CC6C-46C1-B8FC-C9D1C7B00536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Хрущёва в сфере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138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784227"/>
            <a:ext cx="5416138" cy="1575047"/>
            <a:chOff x="358774" y="2246502"/>
            <a:chExt cx="5416138" cy="157504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2524730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Целина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err="1">
                  <a:solidFill>
                    <a:prstClr val="white"/>
                  </a:solidFill>
                  <a:latin typeface="Merriweather"/>
                </a:rPr>
                <a:t>слабоосвоенные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, но плодородные земли прежде всего Казахстана, Южного Урала и Западной Сибири.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FC04615-A7E5-4FC6-BBFD-44E27A7EB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92838" y="1490662"/>
            <a:ext cx="2951161" cy="2162175"/>
          </a:xfrm>
          <a:prstGeom prst="homePlate">
            <a:avLst>
              <a:gd name="adj" fmla="val 2905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ÐÐ°ÑÑÐ¸Ð½ÐºÐ¸ Ð¿Ð¾ Ð·Ð°Ð¿ÑÐ¾ÑÑ ÑÐµÐ»Ð¸Ð½Ð°">
            <a:extLst>
              <a:ext uri="{FF2B5EF4-FFF2-40B4-BE49-F238E27FC236}">
                <a16:creationId xmlns:a16="http://schemas.microsoft.com/office/drawing/2014/main" id="{34E4A703-39E0-4187-BD12-962175A05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2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44AB2-2D8F-4723-9370-D1BB9F84F387}"/>
              </a:ext>
            </a:extLst>
          </p:cNvPr>
          <p:cNvSpPr txBox="1"/>
          <p:nvPr/>
        </p:nvSpPr>
        <p:spPr>
          <a:xfrm>
            <a:off x="0" y="3937935"/>
            <a:ext cx="295116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Освоение целины началось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 1954 году. </a:t>
            </a:r>
          </a:p>
        </p:txBody>
      </p:sp>
    </p:spTree>
    <p:extLst>
      <p:ext uri="{BB962C8B-B14F-4D97-AF65-F5344CB8AC3E}">
        <p14:creationId xmlns:p14="http://schemas.microsoft.com/office/powerpoint/2010/main" val="412455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889512"/>
            <a:ext cx="5318125" cy="1364476"/>
            <a:chOff x="358774" y="1949468"/>
            <a:chExt cx="4883758" cy="13644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949468"/>
              <a:ext cx="488375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Освоение целины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80355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Казахстан и Сибирь были направлены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свыше 30 тысяч партийных работников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более 120 тысяч специалистов сельского хозяйства.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D35FB4-A935-4FF6-B81D-1BF424687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613" y="1069665"/>
            <a:ext cx="4751388" cy="30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.yurisnight.net/wp-uploads/2010/08/3d02162v.jpg">
            <a:extLst>
              <a:ext uri="{FF2B5EF4-FFF2-40B4-BE49-F238E27FC236}">
                <a16:creationId xmlns:a16="http://schemas.microsoft.com/office/drawing/2014/main" id="{769BE46F-B0A8-4E42-9258-B64604AEB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FA3A52-15C6-4480-82A2-4DDCBF4874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37664B-9BB1-4C0C-BBD7-6839A37FECC2}"/>
              </a:ext>
            </a:extLst>
          </p:cNvPr>
          <p:cNvSpPr/>
          <p:nvPr/>
        </p:nvSpPr>
        <p:spPr>
          <a:xfrm>
            <a:off x="-91530" y="1153733"/>
            <a:ext cx="346759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Первыми живыми существами, которые побывали на орбите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вернулись обратно, стали Белка и Стрелка,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 также кролик, несколько мышей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мух.</a:t>
            </a:r>
          </a:p>
        </p:txBody>
      </p:sp>
    </p:spTree>
    <p:extLst>
      <p:ext uri="{BB962C8B-B14F-4D97-AF65-F5344CB8AC3E}">
        <p14:creationId xmlns:p14="http://schemas.microsoft.com/office/powerpoint/2010/main" val="11592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¦ÐµÐ»Ð¸Ð½Ð°">
            <a:extLst>
              <a:ext uri="{FF2B5EF4-FFF2-40B4-BE49-F238E27FC236}">
                <a16:creationId xmlns:a16="http://schemas.microsoft.com/office/drawing/2014/main" id="{1CB7F771-4C95-4472-B496-9F6AF1A3F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1BBF3C-9465-47F1-832B-654E391D39E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65936-3C6F-47EC-9AD3-7E024EF4746C}"/>
              </a:ext>
            </a:extLst>
          </p:cNvPr>
          <p:cNvSpPr/>
          <p:nvPr/>
        </p:nvSpPr>
        <p:spPr>
          <a:xfrm>
            <a:off x="118182" y="1673107"/>
            <a:ext cx="30481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к 1960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освоено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42 миллиона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гектаров целинных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залежных земель.</a:t>
            </a:r>
          </a:p>
        </p:txBody>
      </p:sp>
    </p:spTree>
    <p:extLst>
      <p:ext uri="{BB962C8B-B14F-4D97-AF65-F5344CB8AC3E}">
        <p14:creationId xmlns:p14="http://schemas.microsoft.com/office/powerpoint/2010/main" val="8486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Программа Хрущёва в сфере сельского хозяйства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2" y="1337226"/>
            <a:ext cx="7684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Повышение закупочных цен на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сельскохозяйственную продукцию.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3458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2634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2" y="2394947"/>
            <a:ext cx="60615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Списание долгов прошлых лет.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22715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3220154"/>
            <a:ext cx="74309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государственных расходов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социальное развитие села.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1908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4" y="4183860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налога на личное подсобное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хозяйство.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53F427C-94FB-4650-B9DC-6718BA992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7228" y="978735"/>
            <a:ext cx="2552369" cy="31860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1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2096" y="152410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увеличить размеры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самого хозяйства в 5 раз.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31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7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6" y="2643249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Выдача колхозникам пенсий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паспортов.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93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6" y="3762391"/>
            <a:ext cx="50007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Провозглашение принципа «планирования снизу».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4C83B2-84D0-4F14-82AE-790CBA9A900A}"/>
              </a:ext>
            </a:extLst>
          </p:cNvPr>
          <p:cNvSpPr txBox="1"/>
          <p:nvPr/>
        </p:nvSpPr>
        <p:spPr>
          <a:xfrm>
            <a:off x="358777" y="395078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Программа Хрущёва в сфере сельского хозяйства</a:t>
            </a:r>
          </a:p>
        </p:txBody>
      </p:sp>
      <p:pic>
        <p:nvPicPr>
          <p:cNvPr id="2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0D172A2-F154-4D37-B36D-439A08D0D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7228" y="978735"/>
            <a:ext cx="2552369" cy="31860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Ð¦ÐµÐ»Ð¸Ð½Ð°">
            <a:extLst>
              <a:ext uri="{FF2B5EF4-FFF2-40B4-BE49-F238E27FC236}">
                <a16:creationId xmlns:a16="http://schemas.microsoft.com/office/drawing/2014/main" id="{4155DCB2-B782-4E08-AD6A-15819EFC3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-17583"/>
            <a:ext cx="5859464" cy="516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D6457A-1D6C-4A43-B457-4A162F7F225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71D1FD-C22C-42F3-A295-86EFD1B70E44}"/>
              </a:ext>
            </a:extLst>
          </p:cNvPr>
          <p:cNvSpPr/>
          <p:nvPr/>
        </p:nvSpPr>
        <p:spPr>
          <a:xfrm>
            <a:off x="118182" y="807485"/>
            <a:ext cx="3048172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Принцип «планирования снизу» давал колхозам право самостоятельно менять свои уставы, опираясь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специфику местных условий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13205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3084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Продолжалась электрификация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деревень и сёл. К началу 1958 года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электрифицировано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93 % совхозов и 40 % колхозов. </a:t>
            </a:r>
          </a:p>
        </p:txBody>
      </p:sp>
      <p:pic>
        <p:nvPicPr>
          <p:cNvPr id="3" name="Рисунок 2" descr="Изображение выглядит как текст, книга&#10;&#10;Описание создано автоматически">
            <a:extLst>
              <a:ext uri="{FF2B5EF4-FFF2-40B4-BE49-F238E27FC236}">
                <a16:creationId xmlns:a16="http://schemas.microsoft.com/office/drawing/2014/main" id="{E2291A9C-9720-44B3-AD8F-125572DDB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66820"/>
            <a:ext cx="2952750" cy="42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74069"/>
            <a:ext cx="53181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С/х программа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Хрущёва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535843"/>
            <a:ext cx="4392611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За 1953–1958 годы производство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с/х продукции удалось увеличить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34 %.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Выросло благосостояние крестьян. </a:t>
            </a:r>
          </a:p>
        </p:txBody>
      </p:sp>
      <p:pic>
        <p:nvPicPr>
          <p:cNvPr id="17414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4D452770-9B4C-43CD-99CE-6BF50787A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978923"/>
            <a:ext cx="4751387" cy="31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klimbim2014.files.wordpress.com/2017/05/nikita-khrushchev.jpg?crop">
            <a:extLst>
              <a:ext uri="{FF2B5EF4-FFF2-40B4-BE49-F238E27FC236}">
                <a16:creationId xmlns:a16="http://schemas.microsoft.com/office/drawing/2014/main" id="{FEDE3D97-1F85-4FC8-A712-D901DCF40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E53AD7-1A51-43AD-987B-7E2278B4E73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6188E6-7CC2-45D6-A02E-F1E44D5FCBD7}"/>
              </a:ext>
            </a:extLst>
          </p:cNvPr>
          <p:cNvSpPr/>
          <p:nvPr/>
        </p:nvSpPr>
        <p:spPr>
          <a:xfrm>
            <a:off x="118182" y="1499982"/>
            <a:ext cx="304817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относился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опаской к росту благосостояния крестьян. Он боялся появления «новых кулаков».</a:t>
            </a:r>
          </a:p>
        </p:txBody>
      </p:sp>
    </p:spTree>
    <p:extLst>
      <p:ext uri="{BB962C8B-B14F-4D97-AF65-F5344CB8AC3E}">
        <p14:creationId xmlns:p14="http://schemas.microsoft.com/office/powerpoint/2010/main" val="41140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4302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Успехи в экономике были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восприняты Хрущёвым как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достижение исключительно административных мер. </a:t>
            </a:r>
          </a:p>
        </p:txBody>
      </p:sp>
      <p:pic>
        <p:nvPicPr>
          <p:cNvPr id="7" name="Picture 4" descr="http://img11.nnm.ru/d/9/b/6/f/002b6583a42844068323445e07f.jpg">
            <a:extLst>
              <a:ext uri="{FF2B5EF4-FFF2-40B4-BE49-F238E27FC236}">
                <a16:creationId xmlns:a16="http://schemas.microsoft.com/office/drawing/2014/main" id="{61BE42FC-14B4-4700-8621-03CE08E8E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26966"/>
            <a:ext cx="2997391" cy="37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74069"/>
            <a:ext cx="53181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Сельское хозяйство </a:t>
            </a:r>
            <a:br>
              <a:rPr lang="ru-RU" sz="2800" dirty="0">
                <a:solidFill>
                  <a:srgbClr val="FFDC5A"/>
                </a:solidFill>
                <a:latin typeface="Merriweather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</a:rPr>
              <a:t>СССР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85134"/>
            <a:ext cx="4392611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 конца 1950-х годов экономическое стимулирование работников начинает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заменяться административным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принуждением к труду.</a:t>
            </a:r>
          </a:p>
        </p:txBody>
      </p:sp>
      <p:pic>
        <p:nvPicPr>
          <p:cNvPr id="1028" name="Picture 4" descr="ÐÐ°ÑÑÐ¸Ð½ÐºÐ¸ Ð¿Ð¾ Ð·Ð°Ð¿ÑÐ¾ÑÑ Ð¡ÐµÐ»ÑÑÐºÐ¾Ðµ ÑÐ¾Ð·ÑÐ¹ÑÑÐ²Ð¾ Ð¡Ð¡Ð¡Ð ">
            <a:extLst>
              <a:ext uri="{FF2B5EF4-FFF2-40B4-BE49-F238E27FC236}">
                <a16:creationId xmlns:a16="http://schemas.microsoft.com/office/drawing/2014/main" id="{3B12CB71-D88E-4F88-ABC8-B94130628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3301" y="1332195"/>
            <a:ext cx="4330700" cy="27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rkipedia.ru/sites/default/files/8_0_70.jpg">
            <a:extLst>
              <a:ext uri="{FF2B5EF4-FFF2-40B4-BE49-F238E27FC236}">
                <a16:creationId xmlns:a16="http://schemas.microsoft.com/office/drawing/2014/main" id="{46B37A40-66BC-4EEC-A39E-DAC5D7B5D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8013" y="-164729"/>
            <a:ext cx="6115987" cy="53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E53AD7-1A51-43AD-987B-7E2278B4E73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6188E6-7CC2-45D6-A02E-F1E44D5FCBD7}"/>
              </a:ext>
            </a:extLst>
          </p:cNvPr>
          <p:cNvSpPr/>
          <p:nvPr/>
        </p:nvSpPr>
        <p:spPr>
          <a:xfrm>
            <a:off x="118182" y="1846231"/>
            <a:ext cx="304817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1958 году началась реорганизация машинно-тракторных станций. </a:t>
            </a:r>
          </a:p>
        </p:txBody>
      </p:sp>
    </p:spTree>
    <p:extLst>
      <p:ext uri="{BB962C8B-B14F-4D97-AF65-F5344CB8AC3E}">
        <p14:creationId xmlns:p14="http://schemas.microsoft.com/office/powerpoint/2010/main" val="10776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db.rferl.org/03943016-7A6E-477B-A528-12A372EDCE45_w1023_s.jpg">
            <a:extLst>
              <a:ext uri="{FF2B5EF4-FFF2-40B4-BE49-F238E27FC236}">
                <a16:creationId xmlns:a16="http://schemas.microsoft.com/office/drawing/2014/main" id="{1B894504-6383-46D9-86FA-2929F286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1137738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«Спутник-5»</a:t>
            </a:r>
          </a:p>
        </p:txBody>
      </p:sp>
    </p:spTree>
    <p:extLst>
      <p:ext uri="{BB962C8B-B14F-4D97-AF65-F5344CB8AC3E}">
        <p14:creationId xmlns:p14="http://schemas.microsoft.com/office/powerpoint/2010/main" val="1857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2" y="1431137"/>
            <a:ext cx="607264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8453" y="1423011"/>
            <a:ext cx="603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Обслуживание колхозов осуществляли государственные МТС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на основе договоров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052" y="2204469"/>
            <a:ext cx="607265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2" idx="1"/>
            <a:endCxn id="10" idx="1"/>
          </p:cNvCxnSpPr>
          <p:nvPr/>
        </p:nvCxnSpPr>
        <p:spPr>
          <a:xfrm rot="10800000" flipH="1">
            <a:off x="1543050" y="3225767"/>
            <a:ext cx="6157" cy="761070"/>
          </a:xfrm>
          <a:prstGeom prst="curvedConnector3">
            <a:avLst>
              <a:gd name="adj1" fmla="val -371284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1543052" y="2452435"/>
            <a:ext cx="6156" cy="773333"/>
          </a:xfrm>
          <a:prstGeom prst="curvedConnector3">
            <a:avLst>
              <a:gd name="adj1" fmla="val 381345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1543052" y="167910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208" y="2977802"/>
            <a:ext cx="605379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3051" y="3738872"/>
            <a:ext cx="6072652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349" y="2192828"/>
            <a:ext cx="607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Было решено перейти к свободной продаже колхозам сельскохозяйственных машин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5366" y="2968149"/>
            <a:ext cx="604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Колхозы получили право покупать технику в рассрочку, но только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течение года и за высокую цену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8453" y="3721696"/>
            <a:ext cx="60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Государство за год компенсировало почти все расходы предыдущих лет на развитие сельского хозяйства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7" idx="3"/>
            <a:endCxn id="14" idx="3"/>
          </p:cNvCxnSpPr>
          <p:nvPr/>
        </p:nvCxnSpPr>
        <p:spPr>
          <a:xfrm flipH="1" flipV="1">
            <a:off x="7603000" y="3229759"/>
            <a:ext cx="12701" cy="753547"/>
          </a:xfrm>
          <a:prstGeom prst="curvedConnector3">
            <a:avLst>
              <a:gd name="adj1" fmla="val -17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7603000" y="2452434"/>
            <a:ext cx="12704" cy="777325"/>
          </a:xfrm>
          <a:prstGeom prst="curvedConnector3">
            <a:avLst>
              <a:gd name="adj1" fmla="val 18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7615701" y="1679102"/>
            <a:ext cx="3" cy="773332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73F8CE-7E72-452A-AC2C-572B9F15AF5A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Реорганизация машинно-тракторных станций</a:t>
            </a:r>
          </a:p>
        </p:txBody>
      </p:sp>
    </p:spTree>
    <p:extLst>
      <p:ext uri="{BB962C8B-B14F-4D97-AF65-F5344CB8AC3E}">
        <p14:creationId xmlns:p14="http://schemas.microsoft.com/office/powerpoint/2010/main" val="38210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/>
      <p:bldP spid="14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32816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Ремонтно-технические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станции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411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Ремонтировали колхозную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технику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746882"/>
            <a:ext cx="4104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Продавали колхозам сельхозмашины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812" y="3654432"/>
            <a:ext cx="410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Продавали колхозам запчасти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 сельхозмашинам, горючее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65147-094A-4C1B-BC24-DE2B83F9EA0B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Реорганизация машинно-тракторных станций</a:t>
            </a:r>
          </a:p>
        </p:txBody>
      </p:sp>
    </p:spTree>
    <p:extLst>
      <p:ext uri="{BB962C8B-B14F-4D97-AF65-F5344CB8AC3E}">
        <p14:creationId xmlns:p14="http://schemas.microsoft.com/office/powerpoint/2010/main" val="22561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6200" y="2148381"/>
            <a:ext cx="547953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1958 году началось новое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наступление на подсобные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хозяйства. </a:t>
            </a:r>
          </a:p>
        </p:txBody>
      </p:sp>
      <p:pic>
        <p:nvPicPr>
          <p:cNvPr id="10" name="Picture 2" descr="http://oldmos.ru/old/upload/photos/a/5/5/800_a552971c3248224e80af214fbf5769f7.jpg">
            <a:extLst>
              <a:ext uri="{FF2B5EF4-FFF2-40B4-BE49-F238E27FC236}">
                <a16:creationId xmlns:a16="http://schemas.microsoft.com/office/drawing/2014/main" id="{48F57783-C526-45D1-B909-D4FFE1F1F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1" r="9353" b="7724"/>
          <a:stretch/>
        </p:blipFill>
        <p:spPr bwMode="auto">
          <a:xfrm>
            <a:off x="381095" y="726966"/>
            <a:ext cx="2952750" cy="37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в сельском хозяйстве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3490" y="2241712"/>
            <a:ext cx="2989550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3923040" y="2332491"/>
            <a:ext cx="358774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00351"/>
            <a:ext cx="358774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3490" y="243101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За короткое время это привело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к ещё большему обострению продовольственной проблемы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96315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Руководство решило, что колхозникам выгоднее будет получать продукты из колхоза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Государство начало скупать скот у рабочих совхозов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колхозов</a:t>
            </a:r>
          </a:p>
        </p:txBody>
      </p:sp>
    </p:spTree>
    <p:extLst>
      <p:ext uri="{BB962C8B-B14F-4D97-AF65-F5344CB8AC3E}">
        <p14:creationId xmlns:p14="http://schemas.microsoft.com/office/powerpoint/2010/main" val="2207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Хрущёв предложил преодолевать кризис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 помощью массового внедрения кукурузы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Было решено переориентировать сельское хозяйство СССР именно на эту культуру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1960-х годов четверть пахотных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земель была занята кукурузой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Решение продовольственной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30796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308199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 посеве кукурузы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не учитывались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климатические условия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199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Урожаи оказались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намного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ниже ожидаемых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37 миллионов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гектар, засеянных кукурузой, вызрели лишь 7 миллионов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2841725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Общий сбор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зерновых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по стране снизился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Кукурузная кампания Хрущёва</a:t>
            </a:r>
          </a:p>
        </p:txBody>
      </p:sp>
    </p:spTree>
    <p:extLst>
      <p:ext uri="{BB962C8B-B14F-4D97-AF65-F5344CB8AC3E}">
        <p14:creationId xmlns:p14="http://schemas.microsoft.com/office/powerpoint/2010/main" val="4935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66.media.tumblr.com/0eb8c43b1155378cde5fa361a6aba4a8/tumblr_n4gacz7osG1rwjpnyo4_r1_1280.jpg">
            <a:extLst>
              <a:ext uri="{FF2B5EF4-FFF2-40B4-BE49-F238E27FC236}">
                <a16:creationId xmlns:a16="http://schemas.microsoft.com/office/drawing/2014/main" id="{6757B158-E96C-4B51-948D-3630D4D62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3023" y="-95406"/>
            <a:ext cx="6325850" cy="52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1BBF3C-9465-47F1-832B-654E391D39E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65936-3C6F-47EC-9AD3-7E024EF4746C}"/>
              </a:ext>
            </a:extLst>
          </p:cNvPr>
          <p:cNvSpPr/>
          <p:nvPr/>
        </p:nvSpPr>
        <p:spPr>
          <a:xfrm>
            <a:off x="118182" y="1673106"/>
            <a:ext cx="304817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Попытка решить продовольственную проблему с помощью кукурузной кампании оказалась провальной.</a:t>
            </a:r>
          </a:p>
        </p:txBody>
      </p:sp>
    </p:spTree>
    <p:extLst>
      <p:ext uri="{BB962C8B-B14F-4D97-AF65-F5344CB8AC3E}">
        <p14:creationId xmlns:p14="http://schemas.microsoft.com/office/powerpoint/2010/main" val="15658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9525" y="2275002"/>
            <a:ext cx="5479535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1962–1963 годах начался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кризис в освоении целины.</a:t>
            </a:r>
          </a:p>
        </p:txBody>
      </p:sp>
      <p:pic>
        <p:nvPicPr>
          <p:cNvPr id="7" name="Picture 4" descr="http://ukrmap.su/program2009/wh11/3/23.jpg">
            <a:extLst>
              <a:ext uri="{FF2B5EF4-FFF2-40B4-BE49-F238E27FC236}">
                <a16:creationId xmlns:a16="http://schemas.microsoft.com/office/drawing/2014/main" id="{A47F0D8D-ABAB-46E0-BC4A-B3C64EB7B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431" y="726966"/>
            <a:ext cx="3045128" cy="37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Кризис в освоении целины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63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Началась эрозия почв, урожайность культур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резко упала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4467" y="2070880"/>
            <a:ext cx="313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Неблагоприятные погодные условия (пыльные бури)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Непродуманная система землепользования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062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time.kz/up_img/04-2_1de4d1de.jpg">
            <a:extLst>
              <a:ext uri="{FF2B5EF4-FFF2-40B4-BE49-F238E27FC236}">
                <a16:creationId xmlns:a16="http://schemas.microsoft.com/office/drawing/2014/main" id="{1A907A70-391A-4F0A-9514-B35156B45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3" y="0"/>
            <a:ext cx="6234256" cy="52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1BBF3C-9465-47F1-832B-654E391D39E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65936-3C6F-47EC-9AD3-7E024EF4746C}"/>
              </a:ext>
            </a:extLst>
          </p:cNvPr>
          <p:cNvSpPr/>
          <p:nvPr/>
        </p:nvSpPr>
        <p:spPr>
          <a:xfrm>
            <a:off x="118182" y="1499982"/>
            <a:ext cx="304817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середины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1950-х годов целина давала от трети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 половины всего производимого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хлеба.</a:t>
            </a:r>
          </a:p>
        </p:txBody>
      </p:sp>
    </p:spTree>
    <p:extLst>
      <p:ext uri="{BB962C8B-B14F-4D97-AF65-F5344CB8AC3E}">
        <p14:creationId xmlns:p14="http://schemas.microsoft.com/office/powerpoint/2010/main" val="25157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86162"/>
            <a:ext cx="5318125" cy="1639213"/>
            <a:chOff x="358774" y="1767354"/>
            <a:chExt cx="4883758" cy="163921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Полёт Белки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Стрелки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709966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Стрелка стала знаменита и своим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потомством. После возвращения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из космоса она родила шестерых щенков.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F767A-621D-4E0A-BEC0-F7015857C3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r="4987"/>
          <a:stretch/>
        </p:blipFill>
        <p:spPr>
          <a:xfrm>
            <a:off x="4508047" y="1327185"/>
            <a:ext cx="4635954" cy="26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10950" y="1970303"/>
            <a:ext cx="5479535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Кризис сельского хозяйства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заставил правительство впервые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долгие годы закупить зерно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рубежом.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9C8AAC-EE75-4D78-AB50-1568D1258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204" b="24878"/>
          <a:stretch/>
        </p:blipFill>
        <p:spPr>
          <a:xfrm>
            <a:off x="343515" y="726966"/>
            <a:ext cx="3045128" cy="38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2743438"/>
            <a:ext cx="2836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июне 1962 года было заявлено о «временном» повышении цен на мясо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(на 30 %) и на масло (на 25 %)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привело к широкому недовольству населения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даже к открытым выступлениям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Новочеркасске на забастовку вышли рабочие электровозостроительного завода и другие горожане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Последствия кризиса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1219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cdn.topwar.ru/uploads/posts/2015-04/1428961693_013.jpg">
            <a:extLst>
              <a:ext uri="{FF2B5EF4-FFF2-40B4-BE49-F238E27FC236}">
                <a16:creationId xmlns:a16="http://schemas.microsoft.com/office/drawing/2014/main" id="{F1A0CAF4-4570-4D01-92F3-11BCFB9B1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626" y="2478565"/>
            <a:ext cx="4774120" cy="2664936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асстрел рабочих в Новочеркасске . Июнь 1962. Про жизнь, интересное">
            <a:extLst>
              <a:ext uri="{FF2B5EF4-FFF2-40B4-BE49-F238E27FC236}">
                <a16:creationId xmlns:a16="http://schemas.microsoft.com/office/drawing/2014/main" id="{44519D7C-604C-4E6A-BAB8-55996D0E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0757"/>
            <a:ext cx="3657600" cy="2489321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rgumentua.com/sites/default/files/imagecache/Full_tekst_600x/article/novocherkassk_04.jpg">
            <a:extLst>
              <a:ext uri="{FF2B5EF4-FFF2-40B4-BE49-F238E27FC236}">
                <a16:creationId xmlns:a16="http://schemas.microsoft.com/office/drawing/2014/main" id="{5D1ED0AA-7317-466C-845E-BC24FBB65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875" y="2478564"/>
            <a:ext cx="4385626" cy="2669338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dn.fishki.net/upload/post/201401/07/1236683/___2.jpg">
            <a:extLst>
              <a:ext uri="{FF2B5EF4-FFF2-40B4-BE49-F238E27FC236}">
                <a16:creationId xmlns:a16="http://schemas.microsoft.com/office/drawing/2014/main" id="{95CE4AA9-CCC4-4F73-A1F2-603400195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4970" y="-12802"/>
            <a:ext cx="2673705" cy="24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bloknot-novocherkassk.ru/thumb/600x0xcut/upload/iblock/88d/tragedia_1962g1.jpg">
            <a:extLst>
              <a:ext uri="{FF2B5EF4-FFF2-40B4-BE49-F238E27FC236}">
                <a16:creationId xmlns:a16="http://schemas.microsoft.com/office/drawing/2014/main" id="{B6EFFAC3-5068-4815-8667-0E1ADFF17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8735" y="-12802"/>
            <a:ext cx="2846907" cy="2491366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925544"/>
            <a:ext cx="475138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Выступление в Новочеркасске было подавлено войсками с применением боевого оружия.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Выступление </a:t>
            </a:r>
          </a:p>
          <a:p>
            <a:pPr algn="ctr"/>
            <a:r>
              <a:rPr lang="ru-RU" sz="1200" dirty="0"/>
              <a:t>Л. И. Брежнева </a:t>
            </a:r>
          </a:p>
          <a:p>
            <a:pPr algn="ctr"/>
            <a:r>
              <a:rPr lang="ru-RU" sz="1200" dirty="0"/>
              <a:t>на XXIII съезде </a:t>
            </a:r>
          </a:p>
          <a:p>
            <a:pPr algn="ctr"/>
            <a:r>
              <a:rPr lang="ru-RU" sz="1200" dirty="0"/>
              <a:t>КПСС</a:t>
            </a:r>
          </a:p>
        </p:txBody>
      </p:sp>
    </p:spTree>
    <p:extLst>
      <p:ext uri="{BB962C8B-B14F-4D97-AF65-F5344CB8AC3E}">
        <p14:creationId xmlns:p14="http://schemas.microsoft.com/office/powerpoint/2010/main" val="3465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1497307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435" y="1483661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Власти засекретили всю информацию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 </a:t>
            </a:r>
            <a:r>
              <a:rPr lang="ru-RU" sz="1400" dirty="0" err="1">
                <a:solidFill>
                  <a:prstClr val="black"/>
                </a:solidFill>
              </a:rPr>
              <a:t>новочеркасских</a:t>
            </a:r>
            <a:r>
              <a:rPr lang="ru-RU" sz="1400" dirty="0">
                <a:solidFill>
                  <a:prstClr val="black"/>
                </a:solidFill>
              </a:rPr>
              <a:t> событиях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04996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H="1" flipV="1">
            <a:off x="2204996" y="2842453"/>
            <a:ext cx="12700" cy="1083537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2594489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696" y="367802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0397" y="2688564"/>
            <a:ext cx="472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Но эхо о них прокатилось по всей стране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4993" y="3661752"/>
            <a:ext cx="474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Авторитет Хрущёва у простых людей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стал падать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939005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2842454"/>
            <a:ext cx="12700" cy="1083537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События в Новочеркасске</a:t>
            </a:r>
          </a:p>
        </p:txBody>
      </p:sp>
    </p:spTree>
    <p:extLst>
      <p:ext uri="{BB962C8B-B14F-4D97-AF65-F5344CB8AC3E}">
        <p14:creationId xmlns:p14="http://schemas.microsoft.com/office/powerpoint/2010/main" val="42878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08931" y="2122652"/>
            <a:ext cx="547953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непродуманной экономической политики провалился семилетний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развития сельского хозяйства.</a:t>
            </a:r>
          </a:p>
        </p:txBody>
      </p:sp>
      <p:pic>
        <p:nvPicPr>
          <p:cNvPr id="7" name="Picture 6" descr="http://s019.radikal.ru/i639/1304/e7/7856edd3671e.jpg">
            <a:extLst>
              <a:ext uri="{FF2B5EF4-FFF2-40B4-BE49-F238E27FC236}">
                <a16:creationId xmlns:a16="http://schemas.microsoft.com/office/drawing/2014/main" id="{DDC18D7B-6B43-4543-A741-BA91BD55B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515" y="726966"/>
            <a:ext cx="3045128" cy="38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ostinfo.su/uploads/posts/2017-06/1496576229_fzbdb.jpeg">
            <a:extLst>
              <a:ext uri="{FF2B5EF4-FFF2-40B4-BE49-F238E27FC236}">
                <a16:creationId xmlns:a16="http://schemas.microsoft.com/office/drawing/2014/main" id="{13582124-08B2-45A1-B08E-BD8D328CF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2357" y="-1"/>
            <a:ext cx="673164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1BBF3C-9465-47F1-832B-654E391D39E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65936-3C6F-47EC-9AD3-7E024EF4746C}"/>
              </a:ext>
            </a:extLst>
          </p:cNvPr>
          <p:cNvSpPr/>
          <p:nvPr/>
        </p:nvSpPr>
        <p:spPr>
          <a:xfrm>
            <a:off x="118182" y="1499982"/>
            <a:ext cx="304817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Одной из главных причин развития промышленности в середине ХХ века стала научно-техническая революция.</a:t>
            </a:r>
          </a:p>
        </p:txBody>
      </p:sp>
    </p:spTree>
    <p:extLst>
      <p:ext uri="{BB962C8B-B14F-4D97-AF65-F5344CB8AC3E}">
        <p14:creationId xmlns:p14="http://schemas.microsoft.com/office/powerpoint/2010/main" val="805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ÑÐ¾Ð²ÐµÑÑÐºÐ¸Ðµ Ð¿Ð»Ð°ÐºÐ°ÑÑ Ð¿ÑÐ¾ Ð½Ð°ÑÐºÑ">
            <a:extLst>
              <a:ext uri="{FF2B5EF4-FFF2-40B4-BE49-F238E27FC236}">
                <a16:creationId xmlns:a16="http://schemas.microsoft.com/office/drawing/2014/main" id="{CE31EC3D-CEBA-404D-BD8C-50F071D1A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3534" y="0"/>
            <a:ext cx="74804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1BBF3C-9465-47F1-832B-654E391D39E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65936-3C6F-47EC-9AD3-7E024EF4746C}"/>
              </a:ext>
            </a:extLst>
          </p:cNvPr>
          <p:cNvSpPr/>
          <p:nvPr/>
        </p:nvSpPr>
        <p:spPr>
          <a:xfrm>
            <a:off x="118182" y="1499982"/>
            <a:ext cx="304817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начала 1950-х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 конца 1960-х годов расходы на научную деятельность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выросли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12 раз.</a:t>
            </a:r>
          </a:p>
        </p:txBody>
      </p:sp>
    </p:spTree>
    <p:extLst>
      <p:ext uri="{BB962C8B-B14F-4D97-AF65-F5344CB8AC3E}">
        <p14:creationId xmlns:p14="http://schemas.microsoft.com/office/powerpoint/2010/main" val="12855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74745" y="2122652"/>
            <a:ext cx="5479535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Советские учёные внесли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выдающийся вклад в развитие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точных и естественных наук. </a:t>
            </a:r>
          </a:p>
        </p:txBody>
      </p:sp>
      <p:pic>
        <p:nvPicPr>
          <p:cNvPr id="12" name="Picture 2" descr="ÐÐ°ÑÑÐ¸Ð½ÐºÐ¸ Ð¿Ð¾ Ð·Ð°Ð¿ÑÐ¾ÑÑ ÐÐ°Ð½Ð´Ð°Ñ Ð½Ð¾Ð±ÐµÐ»ÐµÐ²ÑÐºÐ°Ñ">
            <a:extLst>
              <a:ext uri="{FF2B5EF4-FFF2-40B4-BE49-F238E27FC236}">
                <a16:creationId xmlns:a16="http://schemas.microsoft.com/office/drawing/2014/main" id="{F9293A76-B63D-429E-A97B-3B71FE01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140" y="726966"/>
            <a:ext cx="3045129" cy="37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0F7561-64D4-4F57-8C12-9867FFFE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Советские лауреаты Нобелевской премии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2" y="1103304"/>
            <a:ext cx="7684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1956 году была вручена основоположнику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химической физики Н. Н.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Семёнову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119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029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2" y="2066416"/>
            <a:ext cx="60615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1958 году – физикам-теоретикам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П. А. Черенкову, И. Е. Тамму, И. М. Франку.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29932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2986232"/>
            <a:ext cx="74309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1962 году – основателю научной школы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физиков-теоретиков в СССР Л. Д. Ландау.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39569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4" y="3949938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1964 году – Н. Г. Басову и А. М. Прохорову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работы в области квантовой электроники.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434" name="Picture 2" descr="Ð¤Ð°Ð¹Ð»:Nikolay Semyonov Nobel.jpg">
            <a:extLst>
              <a:ext uri="{FF2B5EF4-FFF2-40B4-BE49-F238E27FC236}">
                <a16:creationId xmlns:a16="http://schemas.microsoft.com/office/drawing/2014/main" id="{0CFF6AB2-CB67-4652-8E9B-A58DB9EA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03" y="1090807"/>
            <a:ext cx="674749" cy="9798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herenkov Pavel Alekseevich.jpg">
            <a:extLst>
              <a:ext uri="{FF2B5EF4-FFF2-40B4-BE49-F238E27FC236}">
                <a16:creationId xmlns:a16="http://schemas.microsoft.com/office/drawing/2014/main" id="{4858FBDB-82B1-44C7-887D-00F97BB35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9311" y="2154419"/>
            <a:ext cx="669475" cy="9530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gor Tamm.jpg">
            <a:extLst>
              <a:ext uri="{FF2B5EF4-FFF2-40B4-BE49-F238E27FC236}">
                <a16:creationId xmlns:a16="http://schemas.microsoft.com/office/drawing/2014/main" id="{A2C00F02-35FE-4469-AEDB-74B81BD8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97" y="1317773"/>
            <a:ext cx="664810" cy="9530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lya Frank.jpg">
            <a:extLst>
              <a:ext uri="{FF2B5EF4-FFF2-40B4-BE49-F238E27FC236}">
                <a16:creationId xmlns:a16="http://schemas.microsoft.com/office/drawing/2014/main" id="{742F5639-5E36-4821-98FB-D9994DF9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81" y="2779859"/>
            <a:ext cx="673210" cy="9530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Landau.jpg">
            <a:extLst>
              <a:ext uri="{FF2B5EF4-FFF2-40B4-BE49-F238E27FC236}">
                <a16:creationId xmlns:a16="http://schemas.microsoft.com/office/drawing/2014/main" id="{946A0A95-11E5-4197-A533-953E8D0F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70" y="2420962"/>
            <a:ext cx="669475" cy="9477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Basov.jpg">
            <a:extLst>
              <a:ext uri="{FF2B5EF4-FFF2-40B4-BE49-F238E27FC236}">
                <a16:creationId xmlns:a16="http://schemas.microsoft.com/office/drawing/2014/main" id="{629E53D1-879F-4959-AAF2-6A1D6721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03" y="3501661"/>
            <a:ext cx="674749" cy="9530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Aleksandr Prokhorov.jpg">
            <a:extLst>
              <a:ext uri="{FF2B5EF4-FFF2-40B4-BE49-F238E27FC236}">
                <a16:creationId xmlns:a16="http://schemas.microsoft.com/office/drawing/2014/main" id="{4FC23683-57B1-4400-8C39-DD875302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97" y="3767869"/>
            <a:ext cx="673210" cy="9530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1/1d/Tupolev_Tu-16_above_Soviet_cruiser_1984.jpg">
            <a:extLst>
              <a:ext uri="{FF2B5EF4-FFF2-40B4-BE49-F238E27FC236}">
                <a16:creationId xmlns:a16="http://schemas.microsoft.com/office/drawing/2014/main" id="{EED987EF-5AFB-4EED-9BDA-B6E01C7EE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93F00BF-D1C8-41FB-B8E5-AA568EE649A3}"/>
              </a:ext>
            </a:extLst>
          </p:cNvPr>
          <p:cNvSpPr/>
          <p:nvPr/>
        </p:nvSpPr>
        <p:spPr>
          <a:xfrm>
            <a:off x="351591" y="4109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EED81B-707A-41F0-A2E1-DC40451EC9AE}"/>
              </a:ext>
            </a:extLst>
          </p:cNvPr>
          <p:cNvSpPr/>
          <p:nvPr/>
        </p:nvSpPr>
        <p:spPr>
          <a:xfrm>
            <a:off x="351591" y="1080129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Бомбардировщик </a:t>
            </a:r>
            <a:br>
              <a:rPr lang="ru-RU" sz="1200" dirty="0"/>
            </a:br>
            <a:r>
              <a:rPr lang="ru-RU" sz="1200" dirty="0"/>
              <a:t>Ту-16 </a:t>
            </a:r>
          </a:p>
        </p:txBody>
      </p:sp>
    </p:spTree>
    <p:extLst>
      <p:ext uri="{BB962C8B-B14F-4D97-AF65-F5344CB8AC3E}">
        <p14:creationId xmlns:p14="http://schemas.microsoft.com/office/powerpoint/2010/main" val="39404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38A34-8F26-4A20-9B06-62EB93878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937935"/>
            <a:ext cx="428461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Н. С. Хрущёв подарил щенка по кличке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Пушинка дочери Джона Кеннеди Кэролайн.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Пушинка на фоне Белого дома</a:t>
            </a:r>
          </a:p>
        </p:txBody>
      </p:sp>
    </p:spTree>
    <p:extLst>
      <p:ext uri="{BB962C8B-B14F-4D97-AF65-F5344CB8AC3E}">
        <p14:creationId xmlns:p14="http://schemas.microsoft.com/office/powerpoint/2010/main" val="16132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korabli.eu/images/oboi/grazhdanskie-suda/ledokoly/full/atomnyy-ledokol-lenin-vo.jpg">
            <a:extLst>
              <a:ext uri="{FF2B5EF4-FFF2-40B4-BE49-F238E27FC236}">
                <a16:creationId xmlns:a16="http://schemas.microsoft.com/office/drawing/2014/main" id="{0D14D2B8-0A8D-4991-8EF3-BE169E0DE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8CA7D88-8DE9-49CA-92B0-3074C4FF9C8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F18778-CCEE-475C-822A-B98E2A8EF7CA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Атомный ледокол «Ленин»</a:t>
            </a:r>
          </a:p>
        </p:txBody>
      </p:sp>
    </p:spTree>
    <p:extLst>
      <p:ext uri="{BB962C8B-B14F-4D97-AF65-F5344CB8AC3E}">
        <p14:creationId xmlns:p14="http://schemas.microsoft.com/office/powerpoint/2010/main" val="26235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ÑÐ¸Ð½ÑÑÐ¾ÑÐ°Ð·Ð¾ÑÑÐ¾Ð½ 1957">
            <a:extLst>
              <a:ext uri="{FF2B5EF4-FFF2-40B4-BE49-F238E27FC236}">
                <a16:creationId xmlns:a16="http://schemas.microsoft.com/office/drawing/2014/main" id="{33290569-10B5-4B19-9C6C-608EA5048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6FE77D2-697C-45A9-96FB-DE767B0FEAD9}"/>
              </a:ext>
            </a:extLst>
          </p:cNvPr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93273B-7CCA-42C1-9D20-B71CD3B693A5}"/>
              </a:ext>
            </a:extLst>
          </p:cNvPr>
          <p:cNvSpPr/>
          <p:nvPr/>
        </p:nvSpPr>
        <p:spPr>
          <a:xfrm>
            <a:off x="35877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Синхрофазотрон ОИЯИ в Дубне</a:t>
            </a:r>
          </a:p>
        </p:txBody>
      </p:sp>
    </p:spTree>
    <p:extLst>
      <p:ext uri="{BB962C8B-B14F-4D97-AF65-F5344CB8AC3E}">
        <p14:creationId xmlns:p14="http://schemas.microsoft.com/office/powerpoint/2010/main" val="34991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52B00-4C7E-4551-B717-0E4B6843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46" b="2879"/>
          <a:stretch/>
        </p:blipFill>
        <p:spPr>
          <a:xfrm>
            <a:off x="2999521" y="-1"/>
            <a:ext cx="6144479" cy="5143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Венцом достижений советских учёных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конструкторов стало создание сверхмощных ракет-носителей. </a:t>
            </a:r>
          </a:p>
        </p:txBody>
      </p:sp>
    </p:spTree>
    <p:extLst>
      <p:ext uri="{BB962C8B-B14F-4D97-AF65-F5344CB8AC3E}">
        <p14:creationId xmlns:p14="http://schemas.microsoft.com/office/powerpoint/2010/main" val="251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9916" y="2122649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4 октября 1957 года СССР впервые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мире вывел на орбиту Земли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её первый искусственный спутник.</a:t>
            </a:r>
          </a:p>
        </p:txBody>
      </p:sp>
      <p:pic>
        <p:nvPicPr>
          <p:cNvPr id="10" name="Picture 2" descr="ÐÐ°ÑÑÐ¸Ð½ÐºÐ¸ Ð¿Ð¾ Ð·Ð°Ð¿ÑÐ¾ÑÑ Ð¿ÐµÑÐ²ÑÐ¹ Ð¸ÑÐºÑÑÑÑÐ²ÐµÐ½Ð½ÑÐ¹ ÑÐ¿ÑÑÐ½Ð¸Ðº">
            <a:extLst>
              <a:ext uri="{FF2B5EF4-FFF2-40B4-BE49-F238E27FC236}">
                <a16:creationId xmlns:a16="http://schemas.microsoft.com/office/drawing/2014/main" id="{9BB9CA94-7A25-4DCB-BCC6-AF060E58F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598" y="746051"/>
            <a:ext cx="3189086" cy="36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Ð°ÑÑÐ¸Ð½ÐºÐ¸ Ð¿Ð¾ Ð·Ð°Ð¿ÑÐ¾ÑÑ ÑÐ¾Ð±Ð°ÐºÐ° Ð»Ð°Ð¹ÐºÐ° Ð² ÐºÐ¾ÑÐ¼Ð¾ÑÐµ">
            <a:extLst>
              <a:ext uri="{FF2B5EF4-FFF2-40B4-BE49-F238E27FC236}">
                <a16:creationId xmlns:a16="http://schemas.microsoft.com/office/drawing/2014/main" id="{429885DC-5D27-4FE4-B492-5D06DA1DB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5865" y="-2029"/>
            <a:ext cx="6538135" cy="51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846231"/>
            <a:ext cx="28118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Собака Лайка стала первым живым существом, которое побывало в космосе.</a:t>
            </a:r>
          </a:p>
        </p:txBody>
      </p:sp>
    </p:spTree>
    <p:extLst>
      <p:ext uri="{BB962C8B-B14F-4D97-AF65-F5344CB8AC3E}">
        <p14:creationId xmlns:p14="http://schemas.microsoft.com/office/powerpoint/2010/main" val="28707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5200" y="2122649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1958–1961 годах Советский Союз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 запуск в космос кораблей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серий «Луна», «Марс» и «Венера».</a:t>
            </a:r>
          </a:p>
        </p:txBody>
      </p:sp>
      <p:pic>
        <p:nvPicPr>
          <p:cNvPr id="7" name="Picture 2" descr="Zond 2.jpg">
            <a:extLst>
              <a:ext uri="{FF2B5EF4-FFF2-40B4-BE49-F238E27FC236}">
                <a16:creationId xmlns:a16="http://schemas.microsoft.com/office/drawing/2014/main" id="{7BAFAC19-F9D0-4D95-9490-AF8D196D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2" y="733145"/>
            <a:ext cx="3028019" cy="3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2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Ð°Ð³Ð°ÑÐ¸Ð½">
            <a:extLst>
              <a:ext uri="{FF2B5EF4-FFF2-40B4-BE49-F238E27FC236}">
                <a16:creationId xmlns:a16="http://schemas.microsoft.com/office/drawing/2014/main" id="{85F784C9-926F-4D33-A415-BCCFD1596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12 апреля 1961 года на космическом корабле «Восток»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космос отправился первый человек –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Юрий Алексеевич Гагарин. </a:t>
            </a:r>
          </a:p>
        </p:txBody>
      </p:sp>
    </p:spTree>
    <p:extLst>
      <p:ext uri="{BB962C8B-B14F-4D97-AF65-F5344CB8AC3E}">
        <p14:creationId xmlns:p14="http://schemas.microsoft.com/office/powerpoint/2010/main" val="14500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4629" y="2122650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1963 году первой в мире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женщиной-космонавтом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стала В. В. Терешкова. </a:t>
            </a:r>
          </a:p>
        </p:txBody>
      </p:sp>
      <p:pic>
        <p:nvPicPr>
          <p:cNvPr id="10" name="Picture 2" descr="ÐÐ°ÑÑÐ¸Ð½ÐºÐ¸ Ð¿Ð¾ Ð·Ð°Ð¿ÑÐ¾ÑÑ valentina tereshkova">
            <a:extLst>
              <a:ext uri="{FF2B5EF4-FFF2-40B4-BE49-F238E27FC236}">
                <a16:creationId xmlns:a16="http://schemas.microsoft.com/office/drawing/2014/main" id="{2CFAF0E6-BDD6-4F4C-A569-B909DA4D9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09" y="733145"/>
            <a:ext cx="2930960" cy="3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45/db/2b/45db2b9a8762cfd054fb55b2f171fe13.jpg">
            <a:extLst>
              <a:ext uri="{FF2B5EF4-FFF2-40B4-BE49-F238E27FC236}">
                <a16:creationId xmlns:a16="http://schemas.microsoft.com/office/drawing/2014/main" id="{EFD37B2D-A7BF-4C64-8EA6-93B673E51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1" y="3934180"/>
            <a:ext cx="530542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1964 году состоялся пилотируемый полёт первого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 мире многоместного космического корабля «Восход». </a:t>
            </a:r>
          </a:p>
        </p:txBody>
      </p:sp>
    </p:spTree>
    <p:extLst>
      <p:ext uri="{BB962C8B-B14F-4D97-AF65-F5344CB8AC3E}">
        <p14:creationId xmlns:p14="http://schemas.microsoft.com/office/powerpoint/2010/main" val="42571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helionews.ru/1483232760000/1491988521000/kakie-rekordy-ustanovleny-k-55-mu-dnu-kosmonavtiki-lgnaohq.jpg">
            <a:extLst>
              <a:ext uri="{FF2B5EF4-FFF2-40B4-BE49-F238E27FC236}">
                <a16:creationId xmlns:a16="http://schemas.microsoft.com/office/drawing/2014/main" id="{DB01AEBA-088F-4B33-8853-E33ABAC4D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5961" y="-1"/>
            <a:ext cx="58880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673106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Алексей Архипович Леонов в 1965 году первым вышел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скафандре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открытый космос. </a:t>
            </a:r>
          </a:p>
        </p:txBody>
      </p:sp>
    </p:spTree>
    <p:extLst>
      <p:ext uri="{BB962C8B-B14F-4D97-AF65-F5344CB8AC3E}">
        <p14:creationId xmlns:p14="http://schemas.microsoft.com/office/powerpoint/2010/main" val="12736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bs.twimg.com/media/C43Q-u4WEAEpDDq.jpg:large">
            <a:extLst>
              <a:ext uri="{FF2B5EF4-FFF2-40B4-BE49-F238E27FC236}">
                <a16:creationId xmlns:a16="http://schemas.microsoft.com/office/drawing/2014/main" id="{BDFAA59A-AB62-4B62-8B73-6AC444257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4" y="0"/>
            <a:ext cx="916871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F334AC-ADD5-4151-8FD6-36543D04BBFC}"/>
              </a:ext>
            </a:extLst>
          </p:cNvPr>
          <p:cNvSpPr/>
          <p:nvPr/>
        </p:nvSpPr>
        <p:spPr>
          <a:xfrm>
            <a:off x="2926449" y="620712"/>
            <a:ext cx="3273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. .</a:t>
            </a:r>
          </a:p>
        </p:txBody>
      </p:sp>
    </p:spTree>
    <p:extLst>
      <p:ext uri="{BB962C8B-B14F-4D97-AF65-F5344CB8AC3E}">
        <p14:creationId xmlns:p14="http://schemas.microsoft.com/office/powerpoint/2010/main" val="32339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tsargrad.tv/uploads/Kara/%D0%BC%D0%B0%D1%80%D1%82%202016/TASS_1912461rez.jpg">
            <a:extLst>
              <a:ext uri="{FF2B5EF4-FFF2-40B4-BE49-F238E27FC236}">
                <a16:creationId xmlns:a16="http://schemas.microsoft.com/office/drawing/2014/main" id="{1E409FBE-729F-49BE-A5CE-1DBB5AF1B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2390196" y="0"/>
            <a:ext cx="67538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Экономическая политика Хрущёва носила ярко выраженную социальную направленность.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30420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Хрущёва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2" y="1182483"/>
            <a:ext cx="7684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Регулярно повышались оклады трудящихся,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занятых в промышленности.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881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105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2" y="2105790"/>
            <a:ext cx="60615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два раза был увеличен размера пенсий,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понижен пенсионный возраст.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694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2918964"/>
            <a:ext cx="74309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Отменялась плата за обучение, на два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часа сократилась продолжительность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рабочей недели.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332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2" y="4033202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 80 % был увеличен жилищный фонд, была расширена сеть радио- и телевещания.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D2B928F-C5CF-4505-932D-945EA349E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8655" y="1462264"/>
            <a:ext cx="1692924" cy="26121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7207" y="1817952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мере ухудшения экономической ситуации к 1960-м годам всё более отчётливой становилась тенденция решать возникающие проблемы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счёт трудящихся. </a:t>
            </a:r>
          </a:p>
        </p:txBody>
      </p:sp>
      <p:pic>
        <p:nvPicPr>
          <p:cNvPr id="10" name="Picture 4" descr="http://s019.radikal.ru/i622/1205/01/52bcfd174b6a.jpg">
            <a:extLst>
              <a:ext uri="{FF2B5EF4-FFF2-40B4-BE49-F238E27FC236}">
                <a16:creationId xmlns:a16="http://schemas.microsoft.com/office/drawing/2014/main" id="{14B89E4E-54B3-4E36-B449-3BD419C51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3147"/>
            <a:ext cx="2952750" cy="36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8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и социальное развитие в середине 1950 — середине 1960-х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204" y="1626285"/>
            <a:ext cx="805282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Курс Маленкова на приоритетное развитие социально-ориентированных отраслей экономики, был отвергнут.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33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7133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345" y="2720314"/>
            <a:ext cx="77194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Непродуманная аграрная политика Хрущёва привела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страну к сельскохозяйственному кризису.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3C57A33-6411-494F-8745-51EE91EAAD05}"/>
              </a:ext>
            </a:extLst>
          </p:cNvPr>
          <p:cNvSpPr/>
          <p:nvPr/>
        </p:nvSpPr>
        <p:spPr>
          <a:xfrm>
            <a:off x="358775" y="37933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BEB0-CD6A-4223-8418-A8DBB4B8AA7E}"/>
              </a:ext>
            </a:extLst>
          </p:cNvPr>
          <p:cNvSpPr txBox="1"/>
          <p:nvPr/>
        </p:nvSpPr>
        <p:spPr>
          <a:xfrm>
            <a:off x="910204" y="3808858"/>
            <a:ext cx="805282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середине 1960-х годов в СССР завершилось построение индустриального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8228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0204" y="1911293"/>
            <a:ext cx="773927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Экономическая политика Хрущёва носила ярко выраженный социальный характер.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182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998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204" y="2852824"/>
            <a:ext cx="823379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главных достижений середины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1950-х – середины 1960-х годов стало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масштабное строительство жилья.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C40FD-499A-41B6-AB41-DD49C395B9CD}"/>
              </a:ext>
            </a:extLst>
          </p:cNvPr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и социальное развитие в </a:t>
            </a:r>
            <a:r>
              <a:rPr lang="ru-RU" sz="280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середине 1950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— середине 1960-х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1089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Экономический курс Г. М. Маленкова.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1989322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промышленности.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46494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Научно-техническая революция в СССР.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4" y="2734381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сельского хозяйства.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200917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Социальное развитие. </a:t>
            </a:r>
          </a:p>
        </p:txBody>
      </p:sp>
    </p:spTree>
    <p:extLst>
      <p:ext uri="{BB962C8B-B14F-4D97-AF65-F5344CB8AC3E}">
        <p14:creationId xmlns:p14="http://schemas.microsoft.com/office/powerpoint/2010/main" val="24134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452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Советского Союза была построена на плановом принципе ведения хозяйства с административно-командной системой управления.</a:t>
            </a:r>
          </a:p>
        </p:txBody>
      </p:sp>
      <p:pic>
        <p:nvPicPr>
          <p:cNvPr id="11" name="Picture 4" descr="http://my-ussr.ru/images/plakaty/trud/obyazatelstva/parmeev-pyatiletke-udarnyi-trud-32.jpg">
            <a:extLst>
              <a:ext uri="{FF2B5EF4-FFF2-40B4-BE49-F238E27FC236}">
                <a16:creationId xmlns:a16="http://schemas.microsoft.com/office/drawing/2014/main" id="{D285EEF4-6665-4514-80EC-6C795EB40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263" y="731465"/>
            <a:ext cx="2982902" cy="37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1282</Words>
  <Application>Microsoft Office PowerPoint</Application>
  <PresentationFormat>Экран (16:9)</PresentationFormat>
  <Paragraphs>323</Paragraphs>
  <Slides>74</Slides>
  <Notes>74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74</vt:i4>
      </vt:variant>
    </vt:vector>
  </HeadingPairs>
  <TitlesOfParts>
    <vt:vector size="82" baseType="lpstr">
      <vt:lpstr>Roboto</vt:lpstr>
      <vt:lpstr>Merriweather</vt:lpstr>
      <vt:lpstr>Arial</vt:lpstr>
      <vt:lpstr>Calibri</vt:lpstr>
      <vt:lpstr>Roboto Slab</vt:lpstr>
      <vt:lpstr>1_Тема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2019-04-04T14:11:59Z</dcterms:created>
  <dcterms:modified xsi:type="dcterms:W3CDTF">2019-04-22T10:28:11Z</dcterms:modified>
</cp:coreProperties>
</file>