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768" r:id="rId2"/>
  </p:sldMasterIdLst>
  <p:notesMasterIdLst>
    <p:notesMasterId r:id="rId74"/>
  </p:notesMasterIdLst>
  <p:sldIdLst>
    <p:sldId id="328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Merriweather" panose="00000500000000000000" pitchFamily="2" charset="-52"/>
      <p:regular r:id="rId79"/>
      <p:bold r:id="rId80"/>
      <p:italic r:id="rId81"/>
      <p:boldItalic r:id="rId82"/>
    </p:embeddedFont>
    <p:embeddedFont>
      <p:font typeface="Roboto" panose="02000000000000000000" pitchFamily="2" charset="0"/>
      <p:regular r:id="rId83"/>
      <p:bold r:id="rId84"/>
      <p:italic r:id="rId85"/>
      <p:boldItalic r:id="rId86"/>
    </p:embeddedFont>
    <p:embeddedFont>
      <p:font typeface="Roboto Slab" pitchFamily="2" charset="0"/>
      <p:regular r:id="rId87"/>
      <p:bold r:id="rId88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47" userDrawn="1">
          <p15:clr>
            <a:srgbClr val="A4A3A4"/>
          </p15:clr>
        </p15:guide>
        <p15:guide id="8" pos="2069" userDrawn="1">
          <p15:clr>
            <a:srgbClr val="A4A3A4"/>
          </p15:clr>
        </p15:guide>
        <p15:guide id="9" pos="3690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08"/>
    <a:srgbClr val="0FE673"/>
    <a:srgbClr val="FA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24" y="108"/>
      </p:cViewPr>
      <p:guideLst>
        <p:guide orient="horz" pos="237"/>
        <p:guide pos="226"/>
        <p:guide pos="5534"/>
        <p:guide orient="horz" pos="3003"/>
        <p:guide pos="2767"/>
        <p:guide pos="2993"/>
        <p:guide pos="1847"/>
        <p:guide pos="2069"/>
        <p:guide pos="3690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90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23.04.2019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9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8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3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43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6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98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0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37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6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9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77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78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3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54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06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81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99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175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65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812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7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49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819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017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583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892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36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30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17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9944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635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94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2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7194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578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31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943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277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16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528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481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13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570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8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0309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859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249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291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299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065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9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285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475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847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69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814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964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9675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73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6706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743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963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4401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5454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2241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44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47227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862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8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5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6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95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91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13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60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097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31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63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7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47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86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1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23.04.2019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4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Ð°ÑÑÐ¸Ð½ÐºÐ¸ Ð¿Ð¾ Ð·Ð°Ð¿ÑÐ¾ÑÑ ÑÑÑÑÐµ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489" y="307012"/>
            <a:ext cx="5729591" cy="46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Смена политического курса</a:t>
            </a:r>
          </a:p>
        </p:txBody>
      </p:sp>
    </p:spTree>
    <p:extLst>
      <p:ext uri="{BB962C8B-B14F-4D97-AF65-F5344CB8AC3E}">
        <p14:creationId xmlns:p14="http://schemas.microsoft.com/office/powerpoint/2010/main" val="190876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547689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Отношение к смерти вождя было разным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Многие люди испытывали горе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и страх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3082" y="2898879"/>
            <a:ext cx="334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Для многих это событие стало символом прекращения несправедливых репрессий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Смерть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148646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t="-18000" r="-9000" b="-1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5361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Этапы борьбы за власть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965135"/>
            <a:ext cx="4647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Март – июнь 1953 года.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¤Ð°Ð¹Ð»:State Emblem of the Soviet Uni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1369173"/>
            <a:ext cx="2932193" cy="3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Никита Сергеевич Хрущёв</a:t>
            </a:r>
          </a:p>
        </p:txBody>
      </p:sp>
    </p:spTree>
    <p:extLst>
      <p:ext uri="{BB962C8B-B14F-4D97-AF65-F5344CB8AC3E}">
        <p14:creationId xmlns:p14="http://schemas.microsoft.com/office/powerpoint/2010/main" val="28463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r="-1000" b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100" dirty="0">
                <a:solidFill>
                  <a:prstClr val="black"/>
                </a:solidFill>
                <a:ea typeface="Theano Didot" panose="02060603060706020203" pitchFamily="18" charset="0"/>
              </a:rPr>
              <a:t>Георгий Максимилианович Маленков</a:t>
            </a:r>
          </a:p>
        </p:txBody>
      </p:sp>
    </p:spTree>
    <p:extLst>
      <p:ext uri="{BB962C8B-B14F-4D97-AF65-F5344CB8AC3E}">
        <p14:creationId xmlns:p14="http://schemas.microsoft.com/office/powerpoint/2010/main" val="13806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Лаврентий Павлович Берия</a:t>
            </a:r>
          </a:p>
        </p:txBody>
      </p:sp>
    </p:spTree>
    <p:extLst>
      <p:ext uri="{BB962C8B-B14F-4D97-AF65-F5344CB8AC3E}">
        <p14:creationId xmlns:p14="http://schemas.microsoft.com/office/powerpoint/2010/main" val="27464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02615"/>
            <a:ext cx="4033837" cy="1594916"/>
            <a:chOff x="358776" y="1577920"/>
            <a:chExt cx="4033837" cy="15949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Первый этап борьбы за власть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187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После смерти Сталина руководители СССР выступили за создание демократического общества. 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949" y="842339"/>
            <a:ext cx="4405051" cy="35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7" y="2431018"/>
            <a:ext cx="25169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Началась кампания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по осуждению культа личности Сталина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Имя Сталина всё реже упоминалось в печати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6013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Прекратился выпуск собрания сочинений Сталина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Первый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18247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Лаврентий Берия и Георгий Маленков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27093"/>
            <a:ext cx="5272391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Берия и Маленков хотели, чтобы властные полномочия перешли от партийных к государственным органам.</a:t>
            </a:r>
          </a:p>
        </p:txBody>
      </p:sp>
    </p:spTree>
    <p:extLst>
      <p:ext uri="{BB962C8B-B14F-4D97-AF65-F5344CB8AC3E}">
        <p14:creationId xmlns:p14="http://schemas.microsoft.com/office/powerpoint/2010/main" val="28683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65239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проведена реорганизация органов государственной безопасности и внутренних дел.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миллиона человек, заключённых в годы репрессий, получили амнистию.</a:t>
            </a:r>
          </a:p>
        </p:txBody>
      </p:sp>
      <p:pic>
        <p:nvPicPr>
          <p:cNvPr id="4098" name="Picture 2" descr="ÐÐ°ÑÑÐ¸Ð½ÐºÐ¸ Ð¿Ð¾ Ð·Ð°Ð¿ÑÐ¾ÑÑ Ð±ÐµÑÐ¸Ñ Ð¼Ð°Ð»ÐµÐ½ÐºÐ¾Ð² ÑÑÑÑ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400" y="883440"/>
            <a:ext cx="2873675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Никита Сергеевич Хрущёв</a:t>
            </a:r>
          </a:p>
        </p:txBody>
      </p:sp>
    </p:spTree>
    <p:extLst>
      <p:ext uri="{BB962C8B-B14F-4D97-AF65-F5344CB8AC3E}">
        <p14:creationId xmlns:p14="http://schemas.microsoft.com/office/powerpoint/2010/main" val="18757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Планировалось предпринять меры по корректировке национальной политики. </a:t>
            </a:r>
          </a:p>
        </p:txBody>
      </p:sp>
    </p:spTree>
    <p:extLst>
      <p:ext uri="{BB962C8B-B14F-4D97-AF65-F5344CB8AC3E}">
        <p14:creationId xmlns:p14="http://schemas.microsoft.com/office/powerpoint/2010/main" val="14242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Между руководителями государства началась борьба за лидерство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1" y="1200479"/>
            <a:ext cx="2741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Хрущёв обвинил Берию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карьеризме, связях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 английской разведкой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злоупотреблении властью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8" y="2734000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Лаврентий Берия был арестован прямо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совещании Совета Министров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626277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Москву ввели Кантемировскую и Таманскую дивизии, чтобы не допустить выступлений среди сторонников Берии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Первый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11631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3000" r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Арест Берии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27093"/>
            <a:ext cx="3561907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Лаврентия Берию и его ближайших соратников расстреляли.</a:t>
            </a:r>
          </a:p>
        </p:txBody>
      </p:sp>
    </p:spTree>
    <p:extLst>
      <p:ext uri="{BB962C8B-B14F-4D97-AF65-F5344CB8AC3E}">
        <p14:creationId xmlns:p14="http://schemas.microsoft.com/office/powerpoint/2010/main" val="11363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t="-2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5361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Этапы борьбы за власть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965135"/>
            <a:ext cx="4647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Март – июнь 1953 года.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0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3012113"/>
            <a:ext cx="43539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 1953 года – февраль 1955 года.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¤Ð°Ð¹Ð»:State Emblem of the Soviet Uni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1369173"/>
            <a:ext cx="2932193" cy="3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9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28996" y="1308200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сентябре 1953 года Хрущёв стал Первым секретарём ЦК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86500" y="1316594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Он продолжал стремиться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 получению полной власти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государстве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8337" y="284172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получении полной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власти Хрущёву мешал Маленков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28996" y="2626277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Между Хрущёвым и Маленковым возникли разногласия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в экономической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социальной политике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57071" y="2365967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Второй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3540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23913" y="1027439"/>
            <a:ext cx="3243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Повысить личную заинтересованность рабочих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в результатах труда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537811"/>
            <a:ext cx="2159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Предложения Маленкова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7811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 2 раза уменьшить налог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 колхозных дворов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461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Развивать лёгкую и пищевую промышленность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Второй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40202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65239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инициировал судебный процесс над организаторами «Ленинградского дела», среди которых был Маленков.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позволило снять Маленкова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должности.</a:t>
            </a:r>
          </a:p>
        </p:txBody>
      </p:sp>
      <p:pic>
        <p:nvPicPr>
          <p:cNvPr id="5122" name="Picture 2" descr="ÐÐ°ÑÑÐ¸Ð½ÐºÐ¸ Ð¿Ð¾ Ð·Ð°Ð¿ÑÐ¾ÑÑ Ð¼Ð°Ð»ÐµÐ½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8" y="883439"/>
            <a:ext cx="2870797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5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5000" b="-10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27093"/>
            <a:ext cx="4231758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8 февраля 1955 года главой правительства стал Николай Александрович Булганин.</a:t>
            </a:r>
          </a:p>
        </p:txBody>
      </p:sp>
    </p:spTree>
    <p:extLst>
      <p:ext uri="{BB962C8B-B14F-4D97-AF65-F5344CB8AC3E}">
        <p14:creationId xmlns:p14="http://schemas.microsoft.com/office/powerpoint/2010/main" val="1938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5361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Этапы борьбы за власть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965135"/>
            <a:ext cx="4647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Март – июнь 1953 года.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0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3012113"/>
            <a:ext cx="43539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 1953 года – февраль 1955 года.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75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4059091"/>
            <a:ext cx="435393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Февраль 1955 года – март 1958 года.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¤Ð°Ð¹Ð»:State Emblem of the Soviet Uni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907" y="1369173"/>
            <a:ext cx="2932193" cy="302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21000" r="-2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95293" y="1308200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Маленков, Молотов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и Каганович объединились против Хрущёва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02796" y="1200478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Летом 1957 года они приняли решение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об упразднении поста Первого секретаря ЦК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3" y="1308199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Хрущёву предложили стать министром сельского хозяйства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1" y="2734004"/>
            <a:ext cx="2557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Хрущёв настоял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на обсуждении этого вопроса на пленуме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ЦК КПСС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5768" y="2734004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 Маленков, Молотов и Каганович были объявлены «антипартийной группой»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отправлены в отставку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02796" y="2841725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 пленуме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преобладали </a:t>
            </a:r>
          </a:p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сторонники Хрущёва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329542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Третий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38032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5000" r="-2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3927093"/>
            <a:ext cx="479528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октябре 1957 года был уволен с поста министра обороны Георгий Константинович Жуков.</a:t>
            </a:r>
          </a:p>
        </p:txBody>
      </p:sp>
    </p:spTree>
    <p:extLst>
      <p:ext uri="{BB962C8B-B14F-4D97-AF65-F5344CB8AC3E}">
        <p14:creationId xmlns:p14="http://schemas.microsoft.com/office/powerpoint/2010/main" val="27212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02615"/>
            <a:ext cx="4033837" cy="1594916"/>
            <a:chOff x="358776" y="1577920"/>
            <a:chExt cx="4033837" cy="15949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Третий этап борьбы за власть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461872"/>
              <a:ext cx="4033837" cy="7109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Жуков не поддержал желание Хрущёва сократить численность военных за счёт наращивания ракетно-ядерного оружия. </a:t>
              </a:r>
            </a:p>
          </p:txBody>
        </p:sp>
      </p:grpSp>
      <p:pic>
        <p:nvPicPr>
          <p:cNvPr id="7170" name="Picture 2" descr="ÐÐ°ÑÑÐ¸Ð½ÐºÐ¸ Ð¿Ð¾ Ð·Ð°Ð¿ÑÐ¾ÑÑ Ð³ÐµÐ¾ÑÐ³Ð¸Ð¹ Ð¶Ñ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1" y="842339"/>
            <a:ext cx="4401880" cy="35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1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марте 1958 года Булганин был снят с поста главы правительства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Председателем Совета Министров избрали Хрущёва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Хрущёв сохранил пост Первого секретаря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ЦК КПСС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Третий этап борьбы за власть</a:t>
            </a:r>
          </a:p>
        </p:txBody>
      </p:sp>
    </p:spTree>
    <p:extLst>
      <p:ext uri="{BB962C8B-B14F-4D97-AF65-F5344CB8AC3E}">
        <p14:creationId xmlns:p14="http://schemas.microsoft.com/office/powerpoint/2010/main" val="275863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ÑÑÑÑÐµÐ²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5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не только победил в борьбе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власть,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и полностью сосредоточил её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своих руках. </a:t>
            </a:r>
          </a:p>
        </p:txBody>
      </p:sp>
    </p:spTree>
    <p:extLst>
      <p:ext uri="{BB962C8B-B14F-4D97-AF65-F5344CB8AC3E}">
        <p14:creationId xmlns:p14="http://schemas.microsoft.com/office/powerpoint/2010/main" val="267310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65239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непростой обстановке шла подготовка к первому после смерти Сталина съезду КПСС.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От того, как он пройдёт, зависело направление развития всего государства.</a:t>
            </a:r>
          </a:p>
        </p:txBody>
      </p:sp>
      <p:pic>
        <p:nvPicPr>
          <p:cNvPr id="10242" name="Picture 2" descr="ÐÐ°ÑÑÐ¸Ð½ÐºÐ¸ Ð¿Ð¾ Ð·Ð°Ð¿ÑÐ¾ÑÑ 20 ÑÑÐµÐ·Ð´ ÐºÐ¿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5" y="883440"/>
            <a:ext cx="2870799" cy="335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3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8349"/>
            <a:ext cx="392341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 14 по 25 февраля 1956 года проходил </a:t>
            </a:r>
            <a:r>
              <a:rPr lang="en-US" sz="1400" dirty="0">
                <a:solidFill>
                  <a:prstClr val="white"/>
                </a:solidFill>
              </a:rPr>
              <a:t>XX</a:t>
            </a:r>
            <a:r>
              <a:rPr lang="ru-RU" sz="1400" dirty="0">
                <a:solidFill>
                  <a:prstClr val="white"/>
                </a:solidFill>
              </a:rPr>
              <a:t> съезд КПСС.</a:t>
            </a:r>
          </a:p>
        </p:txBody>
      </p:sp>
    </p:spTree>
    <p:extLst>
      <p:ext uri="{BB962C8B-B14F-4D97-AF65-F5344CB8AC3E}">
        <p14:creationId xmlns:p14="http://schemas.microsoft.com/office/powerpoint/2010/main" val="42747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2004636"/>
            <a:ext cx="4033837" cy="1155245"/>
            <a:chOff x="358776" y="1577920"/>
            <a:chExt cx="4033837" cy="115524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en-US" sz="2800" dirty="0">
                  <a:solidFill>
                    <a:srgbClr val="FFDC5A"/>
                  </a:solidFill>
                  <a:latin typeface="Merriweather"/>
                </a:rPr>
                <a:t>XX </a:t>
              </a: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съезд КПСС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36564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последний день съезда Хрущёв на закрытом заседании выступил с докладом, подвергшим критике культ личности Сталина. </a:t>
              </a:r>
            </a:p>
          </p:txBody>
        </p:sp>
      </p:grpSp>
      <p:pic>
        <p:nvPicPr>
          <p:cNvPr id="11266" name="Picture 2" descr="ÐÐ°ÑÑÐ¸Ð½ÐºÐ¸ Ð¿Ð¾ Ð·Ð°Ð¿ÑÐ¾ÑÑ 20 ÑÑÐµÐ·Ð´ ÐºÐ¿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2120" y="842340"/>
            <a:ext cx="4401880" cy="351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4836" y="1133302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Массовые репрессии и нарушение законности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64211" y="2645532"/>
            <a:ext cx="2159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Критика Сталина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430555"/>
            <a:ext cx="35368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Игнорирование принципов коллективного руководства государством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3940461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Просчёты во время Великой Отечественной войны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съезд КПСС</a:t>
            </a:r>
          </a:p>
        </p:txBody>
      </p:sp>
    </p:spTree>
    <p:extLst>
      <p:ext uri="{BB962C8B-B14F-4D97-AF65-F5344CB8AC3E}">
        <p14:creationId xmlns:p14="http://schemas.microsoft.com/office/powerpoint/2010/main" val="417520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3" y="1153733"/>
            <a:ext cx="2692769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представил в своём докладе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«Ленинское завещание»,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котором содержалась негативная оценка Сталина. </a:t>
            </a:r>
          </a:p>
        </p:txBody>
      </p:sp>
    </p:spTree>
    <p:extLst>
      <p:ext uri="{BB962C8B-B14F-4D97-AF65-F5344CB8AC3E}">
        <p14:creationId xmlns:p14="http://schemas.microsoft.com/office/powerpoint/2010/main" val="30420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18349"/>
            <a:ext cx="3636334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Хрущёв считал, что критика должна исходить от высшего руководства,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а не от народа.</a:t>
            </a:r>
          </a:p>
        </p:txBody>
      </p:sp>
    </p:spTree>
    <p:extLst>
      <p:ext uri="{BB962C8B-B14F-4D97-AF65-F5344CB8AC3E}">
        <p14:creationId xmlns:p14="http://schemas.microsoft.com/office/powerpoint/2010/main" val="20002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Доклад Хрущёва не был опубликован, его зачитывали на партийных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комсомольских собраниях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Критиковался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только человек, но не социалистическая система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Определялись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рамки дозволенной критики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Критика культа личности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24969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1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642133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Значение съезда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064595"/>
            <a:ext cx="3357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Произошло переосмысление сталинизма и его преступлений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6013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Проводилась массовая реабилитация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съезд КПСС</a:t>
            </a:r>
          </a:p>
        </p:txBody>
      </p:sp>
    </p:spTree>
    <p:extLst>
      <p:ext uri="{BB962C8B-B14F-4D97-AF65-F5344CB8AC3E}">
        <p14:creationId xmlns:p14="http://schemas.microsoft.com/office/powerpoint/2010/main" val="33673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10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3" y="1673106"/>
            <a:ext cx="2692769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с 1956 года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1961 год были реабилитированы более 700 тысяч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331041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t="-10000" r="-29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85784" y="295300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Константинович Блюхер</a:t>
            </a:r>
          </a:p>
        </p:txBody>
      </p:sp>
    </p:spTree>
    <p:extLst>
      <p:ext uri="{BB962C8B-B14F-4D97-AF65-F5344CB8AC3E}">
        <p14:creationId xmlns:p14="http://schemas.microsoft.com/office/powerpoint/2010/main" val="16384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85784" y="295300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Михаил Николаевич Тухачевский</a:t>
            </a:r>
          </a:p>
        </p:txBody>
      </p:sp>
    </p:spTree>
    <p:extLst>
      <p:ext uri="{BB962C8B-B14F-4D97-AF65-F5344CB8AC3E}">
        <p14:creationId xmlns:p14="http://schemas.microsoft.com/office/powerpoint/2010/main" val="13527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3280" y="1250811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Николай Иванович Бухарин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43301" y="2221337"/>
            <a:ext cx="23786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Реабилитация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не касалась тех,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кто выступал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за альтернативное развитие государства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652328"/>
            <a:ext cx="353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Григорий Евсеевич Зиновьев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02647" y="4050041"/>
            <a:ext cx="3255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Лев Борисович Каменев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Реабилитация</a:t>
            </a:r>
          </a:p>
        </p:txBody>
      </p:sp>
    </p:spTree>
    <p:extLst>
      <p:ext uri="{BB962C8B-B14F-4D97-AF65-F5344CB8AC3E}">
        <p14:creationId xmlns:p14="http://schemas.microsoft.com/office/powerpoint/2010/main" val="1049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" r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25075"/>
            <a:ext cx="3667328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Была проведена реорганизация лагерей, теперь они назывались «исправительно-трудовые колонии».</a:t>
            </a:r>
          </a:p>
        </p:txBody>
      </p:sp>
    </p:spTree>
    <p:extLst>
      <p:ext uri="{BB962C8B-B14F-4D97-AF65-F5344CB8AC3E}">
        <p14:creationId xmlns:p14="http://schemas.microsoft.com/office/powerpoint/2010/main" val="37488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88971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29737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Настроения в обществе после смерти Сталина.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828" y="131067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194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07252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194044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Борьба за власть в советском руководстве.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7828" y="3210675"/>
            <a:ext cx="401504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en-US" sz="1800" dirty="0">
                <a:solidFill>
                  <a:prstClr val="white"/>
                </a:solidFill>
                <a:latin typeface="Merriweather"/>
              </a:rPr>
              <a:t>XX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съезд КПСС.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395030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7828" y="3936309"/>
            <a:ext cx="421706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Внутренняя политика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Никиты Сергеевича Хрущёва.</a:t>
            </a:r>
          </a:p>
        </p:txBody>
      </p:sp>
    </p:spTree>
    <p:extLst>
      <p:ext uri="{BB962C8B-B14F-4D97-AF65-F5344CB8AC3E}">
        <p14:creationId xmlns:p14="http://schemas.microsoft.com/office/powerpoint/2010/main" val="321585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59379"/>
            <a:ext cx="465239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Хрущёве обозначился курс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демократизацию.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Реорганизации подверглись государственные органы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партийные организации.</a:t>
            </a:r>
          </a:p>
        </p:txBody>
      </p:sp>
      <p:pic>
        <p:nvPicPr>
          <p:cNvPr id="12290" name="Picture 2" descr="ÐÐ°ÑÑÐ¸Ð½ÐºÐ¸ Ð¿Ð¾ Ð·Ð°Ð¿ÑÐ¾ÑÑ ÑÑÑÑÐµ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5" y="883441"/>
            <a:ext cx="2870799" cy="33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7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3" y="1499982"/>
            <a:ext cx="2692769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Союзные республики получили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больше прав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экономической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правовой сферах. </a:t>
            </a:r>
          </a:p>
        </p:txBody>
      </p:sp>
    </p:spTree>
    <p:extLst>
      <p:ext uri="{BB962C8B-B14F-4D97-AF65-F5344CB8AC3E}">
        <p14:creationId xmlns:p14="http://schemas.microsoft.com/office/powerpoint/2010/main" val="87688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7" y="1887676"/>
            <a:ext cx="4033837" cy="1392233"/>
            <a:chOff x="358776" y="1577920"/>
            <a:chExt cx="4033837" cy="139223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1577920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Политика Хрущёва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036564"/>
              <a:ext cx="4033837" cy="9335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В январе 1957 года была восстановлена государственность чеченского, ингушского, балкарского, калмыцкого и карачаевского народов. </a:t>
              </a:r>
            </a:p>
          </p:txBody>
        </p:sp>
      </p:grpSp>
      <p:pic>
        <p:nvPicPr>
          <p:cNvPr id="15362" name="Picture 2" descr="ÐÐ°ÑÑÐ¸Ð½ÐºÐ¸ Ð¿Ð¾ Ð·Ð°Ð¿ÑÐ¾ÑÑ ÐºÐ°Ð»Ð¼ÑÐºÐ¸ ÑÑÑÑ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4252" y="842339"/>
            <a:ext cx="4420381" cy="351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64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1957 году приступили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 ликвидации отраслевых министерств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Вместо них создавались территориальные Советы народного хозяйства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Этот ход должен был укрепить позиции управленцев на местах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Хрущёва</a:t>
            </a:r>
          </a:p>
        </p:txBody>
      </p:sp>
    </p:spTree>
    <p:extLst>
      <p:ext uri="{BB962C8B-B14F-4D97-AF65-F5344CB8AC3E}">
        <p14:creationId xmlns:p14="http://schemas.microsoft.com/office/powerpoint/2010/main" val="24818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85516" y="2642133"/>
            <a:ext cx="251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Расширение прав Советов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1816" y="2181865"/>
            <a:ext cx="3357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Хозяйственная 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56013" y="3006601"/>
            <a:ext cx="334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Жилищное, бытовое и дорожное строительство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Хрущёва</a:t>
            </a:r>
          </a:p>
        </p:txBody>
      </p:sp>
    </p:spTree>
    <p:extLst>
      <p:ext uri="{BB962C8B-B14F-4D97-AF65-F5344CB8AC3E}">
        <p14:creationId xmlns:p14="http://schemas.microsoft.com/office/powerpoint/2010/main" val="41032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Съезд ВЦСПС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11824"/>
            <a:ext cx="3965944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Были расширены права первичных организаций ВЦСПС, сократили их штат.</a:t>
            </a:r>
          </a:p>
        </p:txBody>
      </p:sp>
    </p:spTree>
    <p:extLst>
      <p:ext uri="{BB962C8B-B14F-4D97-AF65-F5344CB8AC3E}">
        <p14:creationId xmlns:p14="http://schemas.microsoft.com/office/powerpoint/2010/main" val="42057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659379"/>
            <a:ext cx="4652390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начале 1959 года прошёл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XXI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съезд КПСС.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съезде было объявлено о победе социализма и начале строительства коммунизма.</a:t>
            </a:r>
          </a:p>
        </p:txBody>
      </p:sp>
      <p:pic>
        <p:nvPicPr>
          <p:cNvPr id="17410" name="Picture 2" descr="ÐÐ°ÑÑÐ¸Ð½ÐºÐ¸ Ð¿Ð¾ Ð·Ð°Ð¿ÑÐ¾ÑÑ 21 ÑÑÐµÐ·Ð´ ÐºÐ¿Ñ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392" y="871870"/>
            <a:ext cx="2870802" cy="33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1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1961 году приняли новую программу КПСС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ней обозначались этапы построения коммунизма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Построение коммунизма должно было завершиться к 1980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XXII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съезд КПСС</a:t>
            </a:r>
          </a:p>
        </p:txBody>
      </p:sp>
    </p:spTree>
    <p:extLst>
      <p:ext uri="{BB962C8B-B14F-4D97-AF65-F5344CB8AC3E}">
        <p14:creationId xmlns:p14="http://schemas.microsoft.com/office/powerpoint/2010/main" val="14816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4836" y="1135161"/>
            <a:ext cx="324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Построение материально-технической базы коммунизма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4673" y="2535368"/>
            <a:ext cx="237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Задачи построения коммунизма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5368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Переход к коммунистическому самоуправлению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3280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Формирование всесторонне развитого человека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XXII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съезд КПСС</a:t>
            </a:r>
          </a:p>
        </p:txBody>
      </p:sp>
    </p:spTree>
    <p:extLst>
      <p:ext uri="{BB962C8B-B14F-4D97-AF65-F5344CB8AC3E}">
        <p14:creationId xmlns:p14="http://schemas.microsoft.com/office/powerpoint/2010/main" val="657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9" idx="3"/>
            <a:endCxn id="17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3"/>
            <a:endCxn id="35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385516" y="2538740"/>
            <a:ext cx="2516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В самой партии тоже произошли изменения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47350" y="1138867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Возможность дискуссий внутри партии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35670" y="2178601"/>
            <a:ext cx="2989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Обновление партийных кадров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76439" y="3008404"/>
            <a:ext cx="3118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Расширение прав партийных органов на местах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73794" y="3834598"/>
            <a:ext cx="3113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Недопустимость подмены парторганизациями государственных органов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XXII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 съезд КПСС</a:t>
            </a:r>
          </a:p>
        </p:txBody>
      </p:sp>
    </p:spTree>
    <p:extLst>
      <p:ext uri="{BB962C8B-B14F-4D97-AF65-F5344CB8AC3E}">
        <p14:creationId xmlns:p14="http://schemas.microsoft.com/office/powerpoint/2010/main" val="2595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9" grpId="0" animBg="1"/>
      <p:bldP spid="21" grpId="0" animBg="1"/>
      <p:bldP spid="15" grpId="0"/>
      <p:bldP spid="18" grpId="0"/>
      <p:bldP spid="20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5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927093"/>
            <a:ext cx="318094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5 марта 1953 года умер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Иосиф Виссарионович Сталин.</a:t>
            </a:r>
          </a:p>
        </p:txBody>
      </p:sp>
    </p:spTree>
    <p:extLst>
      <p:ext uri="{BB962C8B-B14F-4D97-AF65-F5344CB8AC3E}">
        <p14:creationId xmlns:p14="http://schemas.microsoft.com/office/powerpoint/2010/main" val="48762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5883" y="1846231"/>
            <a:ext cx="2692769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1962–1964 годах велась разработка новой Конституции. </a:t>
            </a:r>
          </a:p>
        </p:txBody>
      </p:sp>
    </p:spTree>
    <p:extLst>
      <p:ext uri="{BB962C8B-B14F-4D97-AF65-F5344CB8AC3E}">
        <p14:creationId xmlns:p14="http://schemas.microsoft.com/office/powerpoint/2010/main" val="27227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536108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План новой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Конституции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833635"/>
            <a:ext cx="493364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 перерастании государства диктатуры пролетариата в общенародное.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8336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39" y="2880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871088"/>
            <a:ext cx="4353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 допущении мелкой индивидуальной собственности.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75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927591"/>
            <a:ext cx="41789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 расширении прав союзных республик.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¤Ð°Ð¹Ð»:State Emblem of the Soviet Union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635" y="1704975"/>
            <a:ext cx="2606465" cy="26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0173" y="2743438"/>
            <a:ext cx="2673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Все реформы Хрущёва отличались непоследовательностью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 разбросанностью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Они вызывали беспокойство у партийных деятелей, стремившихся иметь стабильное положение в государстве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Введённая система обновления кадров угрожала этой стабильности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Политика Хрущёва</a:t>
            </a:r>
          </a:p>
        </p:txBody>
      </p:sp>
    </p:spTree>
    <p:extLst>
      <p:ext uri="{BB962C8B-B14F-4D97-AF65-F5344CB8AC3E}">
        <p14:creationId xmlns:p14="http://schemas.microsoft.com/office/powerpoint/2010/main" val="40852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1824"/>
            <a:ext cx="4000500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14 октября 1964 года на пленуме Хрущёву предъявили список обвинений.</a:t>
            </a:r>
          </a:p>
        </p:txBody>
      </p:sp>
    </p:spTree>
    <p:extLst>
      <p:ext uri="{BB962C8B-B14F-4D97-AF65-F5344CB8AC3E}">
        <p14:creationId xmlns:p14="http://schemas.microsoft.com/office/powerpoint/2010/main" val="32804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388365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81814" y="10764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1814" y="24791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кругленная соединительная линия 21"/>
          <p:cNvCxnSpPr>
            <a:stCxn id="12" idx="3"/>
            <a:endCxn id="18" idx="1"/>
          </p:cNvCxnSpPr>
          <p:nvPr/>
        </p:nvCxnSpPr>
        <p:spPr>
          <a:xfrm flipV="1">
            <a:off x="3923039" y="1396772"/>
            <a:ext cx="358775" cy="1403579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12" idx="3"/>
            <a:endCxn id="20" idx="1"/>
          </p:cNvCxnSpPr>
          <p:nvPr/>
        </p:nvCxnSpPr>
        <p:spPr>
          <a:xfrm flipV="1">
            <a:off x="3923039" y="2799422"/>
            <a:ext cx="358775" cy="92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12" idx="3"/>
            <a:endCxn id="17" idx="1"/>
          </p:cNvCxnSpPr>
          <p:nvPr/>
        </p:nvCxnSpPr>
        <p:spPr>
          <a:xfrm>
            <a:off x="3923039" y="2800351"/>
            <a:ext cx="358775" cy="14035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19374" y="1227636"/>
            <a:ext cx="324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Развал сельского хозяйства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54673" y="2535368"/>
            <a:ext cx="2378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Обвинения против Хрущёва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2027" y="2535368"/>
            <a:ext cx="3536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Нарушение принципов коллективности в управлении государством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3280" y="3942320"/>
            <a:ext cx="3255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Попытки единоличного решения важных вопросов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Смещение Хрущёва</a:t>
            </a:r>
          </a:p>
        </p:txBody>
      </p:sp>
    </p:spTree>
    <p:extLst>
      <p:ext uri="{BB962C8B-B14F-4D97-AF65-F5344CB8AC3E}">
        <p14:creationId xmlns:p14="http://schemas.microsoft.com/office/powerpoint/2010/main" val="37662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20" grpId="0" animBg="1"/>
      <p:bldP spid="25" grpId="0"/>
      <p:bldP spid="27" grpId="0"/>
      <p:bldP spid="30" grpId="0"/>
      <p:bldP spid="3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26839"/>
            <a:ext cx="5416138" cy="1476544"/>
            <a:chOff x="358776" y="1723282"/>
            <a:chExt cx="5416138" cy="147654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461985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000" dirty="0">
                  <a:solidFill>
                    <a:srgbClr val="FFDC5A"/>
                  </a:solidFill>
                  <a:latin typeface="Merriweather"/>
                </a:rPr>
                <a:t>Волюнтаризм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политика, не считающаяся с реальными условиями и возможностями.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333500"/>
            <a:ext cx="3305176" cy="252412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FF50D-0006-482E-9148-CC8BF271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358776" y="1826839"/>
            <a:ext cx="5416138" cy="1476544"/>
            <a:chOff x="358776" y="1723282"/>
            <a:chExt cx="5416138" cy="1476544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4789773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000" dirty="0">
                  <a:solidFill>
                    <a:srgbClr val="FFDC5A"/>
                  </a:solidFill>
                  <a:latin typeface="Merriweather"/>
                </a:rPr>
                <a:t>Субъективизм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6129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отношение к чему-либо, определяемое личными пристрастиями.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5838825" y="1333500"/>
            <a:ext cx="3305176" cy="252412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67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3936074"/>
            <a:ext cx="460057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Официально Хрущёв был смещён по состоянию здоровья и отправлен на пенсию.</a:t>
            </a:r>
          </a:p>
        </p:txBody>
      </p:sp>
    </p:spTree>
    <p:extLst>
      <p:ext uri="{BB962C8B-B14F-4D97-AF65-F5344CB8AC3E}">
        <p14:creationId xmlns:p14="http://schemas.microsoft.com/office/powerpoint/2010/main" val="37546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9170" y="29432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Леонид Ильич Брежнев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Алексей Николаевич Косыгин</a:t>
            </a:r>
          </a:p>
        </p:txBody>
      </p:sp>
    </p:spTree>
    <p:extLst>
      <p:ext uri="{BB962C8B-B14F-4D97-AF65-F5344CB8AC3E}">
        <p14:creationId xmlns:p14="http://schemas.microsoft.com/office/powerpoint/2010/main" val="12692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48" y="1510522"/>
            <a:ext cx="4652390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1 марта он был обнаружен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Ближней даче без сознания,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 подозрением на инсульт.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протяжении нескольких дней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 радио регулярно передавали сообщения о состоянии его здоровья.</a:t>
            </a:r>
          </a:p>
        </p:txBody>
      </p:sp>
      <p:pic>
        <p:nvPicPr>
          <p:cNvPr id="2" name="Picture 2" descr="ÐÐ°ÑÑÐ¸Ð½ÐºÐ¸ Ð¿Ð¾ Ð·Ð°Ð¿ÑÐ¾ÑÑ ÑÐ¼ÐµÑÑÑ ÑÑÐ°Ð»Ð¸Ð½Ð° 195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3403" y="883441"/>
            <a:ext cx="2873673" cy="33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8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Смена политического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курса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562356"/>
            <a:ext cx="64259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смерти Сталина в СССР началась борьба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власть, завершившаяся победой Н. С. Хрущёва.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520431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XX съезде КПСС Хрущёв выступил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 критикой культа личности Сталина.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943303"/>
            <a:ext cx="570404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с 1956 года по 1961 год были реабилитированы более 700 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13846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0"/>
            <a:ext cx="734695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Смена политического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курса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562356"/>
            <a:ext cx="7006975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 Хрущёве была проведена реорганизация государственных органов и партийных организаций.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693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7568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94777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749802"/>
            <a:ext cx="642595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XXI съезде КПСС объявили о победе социализма и начале строительства коммунизма.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802277"/>
            <a:ext cx="642595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октябре 1964 года Первым секретарём ЦК КПСС стал Л. И. Брежнев, а Совет Министров возглавил А. Н. Косыгин.</a:t>
            </a:r>
          </a:p>
        </p:txBody>
      </p:sp>
    </p:spTree>
    <p:extLst>
      <p:ext uri="{BB962C8B-B14F-4D97-AF65-F5344CB8AC3E}">
        <p14:creationId xmlns:p14="http://schemas.microsoft.com/office/powerpoint/2010/main" val="22249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Траурные мероприятия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Воронеже</a:t>
            </a:r>
          </a:p>
        </p:txBody>
      </p:sp>
    </p:spTree>
    <p:extLst>
      <p:ext uri="{BB962C8B-B14F-4D97-AF65-F5344CB8AC3E}">
        <p14:creationId xmlns:p14="http://schemas.microsoft.com/office/powerpoint/2010/main" val="40874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984295" y="3905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Похороны Сталина</a:t>
            </a:r>
          </a:p>
        </p:txBody>
      </p:sp>
    </p:spTree>
    <p:extLst>
      <p:ext uri="{BB962C8B-B14F-4D97-AF65-F5344CB8AC3E}">
        <p14:creationId xmlns:p14="http://schemas.microsoft.com/office/powerpoint/2010/main" val="40402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1293</Words>
  <Application>Microsoft Office PowerPoint</Application>
  <PresentationFormat>Экран (16:9)</PresentationFormat>
  <Paragraphs>332</Paragraphs>
  <Slides>71</Slides>
  <Notes>71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8" baseType="lpstr">
      <vt:lpstr>Roboto Slab</vt:lpstr>
      <vt:lpstr>Calibri</vt:lpstr>
      <vt:lpstr>Arial</vt:lpstr>
      <vt:lpstr>Merriweather</vt:lpstr>
      <vt:lpstr>Roboto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2019-04-23T08:19:11Z</dcterms:created>
  <dcterms:modified xsi:type="dcterms:W3CDTF">2019-04-23T08:19:20Z</dcterms:modified>
</cp:coreProperties>
</file>