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6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57"/>
      <p:bold r:id="rId58"/>
      <p:italic r:id="rId59"/>
      <p:boldItalic r:id="rId60"/>
    </p:embeddedFont>
    <p:embeddedFont>
      <p:font typeface="Theano Didot" panose="020B0604020202020204" charset="0"/>
      <p:regular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9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52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4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3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16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54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53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0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5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7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39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97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9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0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88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37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09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59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1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17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43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01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7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09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20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1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75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13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03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47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15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31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31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93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02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07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117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9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972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7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52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48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40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495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43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6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3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5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57" y="458802"/>
            <a:ext cx="6338843" cy="422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376238"/>
            <a:ext cx="4192443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Петра </a:t>
            </a:r>
            <a:r>
              <a:rPr lang="en-US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499981"/>
            <a:ext cx="282643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Нерадивые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фабриканты могли быть подвергнуты строгим взысканиям со стороны правительства.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8655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441"/>
            <a:ext cx="4759036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Для осуществления управления ремесленниками и купцами </a:t>
            </a:r>
            <a:r>
              <a:rPr lang="ru-RU" sz="1400" dirty="0" smtClean="0">
                <a:solidFill>
                  <a:prstClr val="white"/>
                </a:solidFill>
              </a:rPr>
              <a:t>была создана </a:t>
            </a:r>
            <a:r>
              <a:rPr lang="ru-RU" sz="1400" dirty="0" err="1" smtClean="0">
                <a:solidFill>
                  <a:prstClr val="white"/>
                </a:solidFill>
              </a:rPr>
              <a:t>Бурмистерская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палата.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59121"/>
            <a:ext cx="4033837" cy="1045849"/>
            <a:chOff x="358776" y="2027948"/>
            <a:chExt cx="4033837" cy="10458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02794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Главный магистрат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14184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Осуществлял контроль </a:t>
              </a:r>
              <a:r>
                <a:rPr lang="ru-RU" sz="1400" dirty="0">
                  <a:solidFill>
                    <a:prstClr val="white"/>
                  </a:solidFill>
                </a:rPr>
                <a:t>за распределением финансов в городах и сбор податей. </a:t>
              </a:r>
            </a:p>
          </p:txBody>
        </p:sp>
      </p:grp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863" y="842341"/>
            <a:ext cx="4416137" cy="35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75509" y="2336364"/>
            <a:ext cx="2285495" cy="927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Указ 1722 года предписывал мастерам-ремесленникам объединяться в цехи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2002380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Способствовало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кооперации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7618" y="2895003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Не </a:t>
            </a:r>
            <a:r>
              <a:rPr lang="ru-RU" sz="1400" dirty="0">
                <a:solidFill>
                  <a:srgbClr val="404040"/>
                </a:solidFill>
              </a:rPr>
              <a:t>давало развиваться личной инициативе и рыночным отношениям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441"/>
            <a:ext cx="4000500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 время поездки в Голландию Пётр I заинтересовался системой организации Ост-Индской компании.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Государство </a:t>
            </a:r>
            <a:r>
              <a:rPr lang="ru-RU" sz="1400" dirty="0">
                <a:solidFill>
                  <a:srgbClr val="003BB2"/>
                </a:solidFill>
              </a:rPr>
              <a:t>продавало </a:t>
            </a:r>
            <a:r>
              <a:rPr lang="ru-RU" sz="1400" dirty="0" smtClean="0">
                <a:solidFill>
                  <a:srgbClr val="003BB2"/>
                </a:solidFill>
              </a:rPr>
              <a:t>купцам предприятие</a:t>
            </a:r>
            <a:r>
              <a:rPr lang="ru-RU" sz="1400" dirty="0">
                <a:solidFill>
                  <a:srgbClr val="003BB2"/>
                </a:solidFill>
              </a:rPr>
              <a:t>,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часто </a:t>
            </a:r>
            <a:r>
              <a:rPr lang="ru-RU" sz="1400" dirty="0">
                <a:solidFill>
                  <a:srgbClr val="003BB2"/>
                </a:solidFill>
              </a:rPr>
              <a:t>убыточное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46166" y="131728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Купцы обязывались создать компанию, которая становилась арендатором этого предприятия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Каждый </a:t>
            </a:r>
            <a:r>
              <a:rPr lang="ru-RU" sz="1400" dirty="0" smtClean="0">
                <a:solidFill>
                  <a:srgbClr val="003BB2"/>
                </a:solidFill>
              </a:rPr>
              <a:t>участник компании вносил </a:t>
            </a:r>
            <a:r>
              <a:rPr lang="ru-RU" sz="1400" dirty="0">
                <a:solidFill>
                  <a:srgbClr val="003BB2"/>
                </a:solidFill>
              </a:rPr>
              <a:t>свою долю средств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5883" y="299830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Возглавлял компанию государственный служащий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19106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Промышленные компании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98586" y="2885949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169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8586" y="1895995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039811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039811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8005" y="2537366"/>
            <a:ext cx="2285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Выгода промышленных компаний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4974" y="2087823"/>
            <a:ext cx="134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Государство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3183" y="3110446"/>
            <a:ext cx="909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Купцы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Промышленные компании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flipV="1">
            <a:off x="5778104" y="174841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flipV="1">
            <a:off x="5785869" y="2738364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>
            <a:off x="5785869" y="3265564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36121" y="1373231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4315" y="1488176"/>
            <a:ext cx="186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Купцов связывала круговая порука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6121" y="2359363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2894" y="2478129"/>
            <a:ext cx="175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Получение </a:t>
            </a:r>
            <a:r>
              <a:rPr lang="ru-RU" sz="1400" dirty="0">
                <a:solidFill>
                  <a:srgbClr val="404040"/>
                </a:solidFill>
              </a:rPr>
              <a:t>казённых заказов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6121" y="3364185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4016" y="3482205"/>
            <a:ext cx="186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Гарантированный сбыт продукции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  <p:bldP spid="22" grpId="0" animBg="1"/>
      <p:bldP spid="23" grpId="0"/>
      <p:bldP spid="24" grpId="0" animBg="1"/>
      <p:bldP spid="25" grpId="0"/>
      <p:bldP spid="27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809737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Добыча полезных ископаемых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686921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1719 году </a:t>
            </a:r>
            <a:r>
              <a:rPr lang="ru-RU" sz="1400" dirty="0" smtClean="0">
                <a:solidFill>
                  <a:prstClr val="white"/>
                </a:solidFill>
              </a:rPr>
              <a:t>была издана </a:t>
            </a:r>
            <a:r>
              <a:rPr lang="ru-RU" sz="1400" dirty="0">
                <a:solidFill>
                  <a:prstClr val="white"/>
                </a:solidFill>
              </a:rPr>
              <a:t>Берг-привилегия,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которой любой человек мог искать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перерабатывать полезные ископаемые.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316" y="842340"/>
            <a:ext cx="4407685" cy="35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Берг-привилегия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7178" y="2220929"/>
            <a:ext cx="2234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За утайку найденного или попытку помешать поиску грозили конфискация земли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или </a:t>
            </a:r>
            <a:r>
              <a:rPr lang="ru-RU" sz="1400" dirty="0">
                <a:solidFill>
                  <a:srgbClr val="003BB2"/>
                </a:solidFill>
              </a:rPr>
              <a:t>телесное наказание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3005" y="1980102"/>
            <a:ext cx="326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Выплата </a:t>
            </a:r>
            <a:r>
              <a:rPr lang="ru-RU" sz="1400" dirty="0">
                <a:solidFill>
                  <a:srgbClr val="404040"/>
                </a:solidFill>
              </a:rPr>
              <a:t>государству «горной </a:t>
            </a:r>
            <a:r>
              <a:rPr lang="ru-RU" sz="1400" dirty="0" smtClean="0">
                <a:solidFill>
                  <a:srgbClr val="404040"/>
                </a:solidFill>
              </a:rPr>
              <a:t>подати» (1/10 часть от найденного)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1/32 часть </a:t>
            </a:r>
            <a:r>
              <a:rPr lang="ru-RU" sz="1400" dirty="0">
                <a:solidFill>
                  <a:srgbClr val="404040"/>
                </a:solidFill>
              </a:rPr>
              <a:t>нужно было отдать владельцу земли</a:t>
            </a: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3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ÐµÑÐ´Ð¾Ð»Ð¸Ð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1"/>
            <a:ext cx="9144000" cy="51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340493"/>
            <a:ext cx="282643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течение короткого времени в России были открыты богатые месторождения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сердолика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торфа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каменного угля. </a:t>
            </a:r>
          </a:p>
        </p:txBody>
      </p:sp>
    </p:spTree>
    <p:extLst>
      <p:ext uri="{BB962C8B-B14F-4D97-AF65-F5344CB8AC3E}">
        <p14:creationId xmlns:p14="http://schemas.microsoft.com/office/powerpoint/2010/main" val="37738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7350"/>
            <a:ext cx="369916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Пётр I известен введением большого количества разнообразных налогов.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3185"/>
            <a:ext cx="4104167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При Петре I к российскому производству активно привлекались иностранцы.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660881"/>
            <a:ext cx="4033837" cy="1810773"/>
            <a:chOff x="358776" y="1809737"/>
            <a:chExt cx="4033837" cy="18107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Иностранцы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на русской службе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1702 году по всей Европе распространили петровский указ, в котором на выгодных условиях приглашали иностранцев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для </a:t>
              </a:r>
              <a:r>
                <a:rPr lang="ru-RU" sz="1400" dirty="0">
                  <a:solidFill>
                    <a:prstClr val="white"/>
                  </a:solidFill>
                </a:rPr>
                <a:t>промышленной службы в России. </a:t>
              </a:r>
            </a:p>
          </p:txBody>
        </p:sp>
      </p:grpSp>
      <p:pic>
        <p:nvPicPr>
          <p:cNvPr id="7170" name="Picture 2" descr="ÐÐ°ÑÑÐ¸Ð½ÐºÐ¸ Ð¿Ð¾ Ð·Ð°Ð¿ÑÐ¾ÑÑ Ð¿ÐµÑÑ 1 Ð² Ð°Ð¼ÑÑÐµÑÐ´Ð°Ð¼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6316" y="829339"/>
            <a:ext cx="4407685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5932" y="293411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Русский посол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Готовили в России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собственных специалистов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При мануфактурах создавались ремесленные училища и технические школы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Учениками </a:t>
            </a:r>
            <a:r>
              <a:rPr lang="ru-RU" sz="1400" dirty="0" smtClean="0">
                <a:solidFill>
                  <a:prstClr val="black"/>
                </a:solidFill>
              </a:rPr>
              <a:t>могли </a:t>
            </a:r>
            <a:r>
              <a:rPr lang="ru-RU" sz="1400" dirty="0">
                <a:solidFill>
                  <a:prstClr val="black"/>
                </a:solidFill>
              </a:rPr>
              <a:t>стать представители всех свободных сословий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799529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уральских заводах появились горные школы.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Учились в них грамотные солдатские и поповские дети.</a:t>
            </a:r>
          </a:p>
        </p:txBody>
      </p:sp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8" y="883444"/>
            <a:ext cx="2919824" cy="342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Промышленность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52203"/>
            <a:ext cx="37755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Большое внимание Пётр I уделял заводам, работавшим на военные нужды.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7733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к 1702 году Россия перестала покупать оружие за границей.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Новшеством петровских заводов были «огненные» машины.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3" y="1626780"/>
            <a:ext cx="3763097" cy="3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1799"/>
            <a:ext cx="3753293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конце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Пётр I инициировал создание </a:t>
            </a:r>
            <a:r>
              <a:rPr lang="ru-RU" sz="1400" dirty="0" err="1" smtClean="0">
                <a:solidFill>
                  <a:prstClr val="white"/>
                </a:solidFill>
              </a:rPr>
              <a:t>кумпанств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для постройки кораблей Азовского флота.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5" y="1372401"/>
            <a:ext cx="4851178" cy="2442575"/>
            <a:chOff x="358775" y="1723282"/>
            <a:chExt cx="4851178" cy="244257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23282"/>
              <a:ext cx="431368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err="1" smtClean="0">
                  <a:solidFill>
                    <a:srgbClr val="FFDC5A"/>
                  </a:solidFill>
                  <a:latin typeface="Merriweather"/>
                </a:rPr>
                <a:t>Кумпанство</a:t>
              </a:r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5" y="2586899"/>
              <a:ext cx="4851178" cy="1578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товарищество, добровольно созданное из церковных и светских землевладельцев для отбывания повинности постройки и снаряжения кораблей в России </a:t>
              </a:r>
              <a:r>
                <a:rPr lang="en-US" sz="1800" dirty="0" smtClean="0">
                  <a:solidFill>
                    <a:prstClr val="white"/>
                  </a:solidFill>
                  <a:latin typeface="Merriweather"/>
                </a:rPr>
                <a:t>XVII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века.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332308"/>
            <a:ext cx="3305176" cy="247888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3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Все </a:t>
            </a:r>
            <a:r>
              <a:rPr lang="ru-RU" sz="1400" dirty="0" err="1" smtClean="0">
                <a:solidFill>
                  <a:srgbClr val="003BB2"/>
                </a:solidFill>
              </a:rPr>
              <a:t>кумпанства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подчинялись Адмиралтейскому приказу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3892" y="142500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Для них нанимали голландских корабельных мастеров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1700 году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err="1" smtClean="0">
                <a:solidFill>
                  <a:srgbClr val="003BB2"/>
                </a:solidFill>
              </a:rPr>
              <a:t>кумпанства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были упразднены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85408" y="299830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Пётр I ввёл единый налог на содержание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снаряжение кораблей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19106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err="1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Кумпанства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Промышленность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52203"/>
            <a:ext cx="47537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Олонецкие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заводы отличались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хорошим оборудованием и большим количеством работников.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5" y="2569233"/>
            <a:ext cx="4232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центральном районе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находились суконные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парусные предприятия.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Центром текстильного производства была Москва.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3" y="1741382"/>
            <a:ext cx="2627356" cy="26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659961"/>
            <a:ext cx="282643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Если дворянин хотел продолжать носить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бороду,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он платил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60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рублей,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купец – 100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20331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Существовала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проблема </a:t>
            </a:r>
            <a:r>
              <a:rPr lang="ru-RU" sz="1400" dirty="0">
                <a:solidFill>
                  <a:prstClr val="black"/>
                </a:solidFill>
              </a:rPr>
              <a:t>нехватки рабочей силы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1703 года крепостные </a:t>
            </a:r>
            <a:r>
              <a:rPr lang="ru-RU" sz="1400" dirty="0">
                <a:solidFill>
                  <a:prstClr val="black"/>
                </a:solidFill>
              </a:rPr>
              <a:t>или </a:t>
            </a:r>
            <a:r>
              <a:rPr lang="ru-RU" sz="1400" dirty="0" smtClean="0">
                <a:solidFill>
                  <a:prstClr val="black"/>
                </a:solidFill>
              </a:rPr>
              <a:t>черносошные </a:t>
            </a:r>
            <a:r>
              <a:rPr lang="ru-RU" sz="1400" dirty="0">
                <a:solidFill>
                  <a:prstClr val="black"/>
                </a:solidFill>
              </a:rPr>
              <a:t>крестьяне приписывались к мануфактурам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Работали </a:t>
            </a:r>
            <a:r>
              <a:rPr lang="ru-RU" sz="1400" dirty="0">
                <a:solidFill>
                  <a:prstClr val="black"/>
                </a:solidFill>
              </a:rPr>
              <a:t>они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счёт государственной </a:t>
            </a:r>
            <a:r>
              <a:rPr lang="ru-RU" sz="1400" dirty="0" smtClean="0">
                <a:solidFill>
                  <a:prstClr val="black"/>
                </a:solidFill>
              </a:rPr>
              <a:t>подати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153732"/>
            <a:ext cx="282643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1721 году владельцы мануфактур получили право покупать безземельных крестьян для работы на предприятиях. </a:t>
            </a:r>
          </a:p>
        </p:txBody>
      </p:sp>
    </p:spTree>
    <p:extLst>
      <p:ext uri="{BB962C8B-B14F-4D97-AF65-F5344CB8AC3E}">
        <p14:creationId xmlns:p14="http://schemas.microsoft.com/office/powerpoint/2010/main" val="4587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05436"/>
            <a:ext cx="4033837" cy="1336797"/>
            <a:chOff x="358776" y="1809737"/>
            <a:chExt cx="4033837" cy="13367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Посессионные работники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Не </a:t>
              </a:r>
              <a:r>
                <a:rPr lang="ru-RU" sz="1400" dirty="0">
                  <a:solidFill>
                    <a:prstClr val="white"/>
                  </a:solidFill>
                </a:rPr>
                <a:t>могли быть проданы отдельно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от </a:t>
              </a:r>
              <a:r>
                <a:rPr lang="ru-RU" sz="1400" dirty="0">
                  <a:solidFill>
                    <a:prstClr val="white"/>
                  </a:solidFill>
                </a:rPr>
                <a:t>предприятия. </a:t>
              </a:r>
            </a:p>
          </p:txBody>
        </p:sp>
      </p:grp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3801" r="4355" b="5010"/>
          <a:stretch/>
        </p:blipFill>
        <p:spPr bwMode="auto">
          <a:xfrm>
            <a:off x="4706532" y="829338"/>
            <a:ext cx="4448101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4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31018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При Петре I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рост </a:t>
            </a:r>
            <a:r>
              <a:rPr lang="ru-RU" sz="1400" dirty="0">
                <a:solidFill>
                  <a:srgbClr val="003BB2"/>
                </a:solidFill>
              </a:rPr>
              <a:t>мануфактур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был </a:t>
            </a:r>
            <a:r>
              <a:rPr lang="ru-RU" sz="1400" dirty="0">
                <a:solidFill>
                  <a:srgbClr val="003BB2"/>
                </a:solidFill>
              </a:rPr>
              <a:t>очень быстрым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1893646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начале правления Петра </a:t>
            </a:r>
            <a:r>
              <a:rPr lang="en-US" sz="1400" dirty="0" smtClean="0">
                <a:solidFill>
                  <a:srgbClr val="404040"/>
                </a:solidFill>
              </a:rPr>
              <a:t>I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России насчитывалось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около 30 </a:t>
            </a:r>
            <a:r>
              <a:rPr lang="ru-RU" sz="1400" dirty="0">
                <a:solidFill>
                  <a:srgbClr val="404040"/>
                </a:solidFill>
              </a:rPr>
              <a:t>мануфактур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2725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 </a:t>
            </a:r>
            <a:r>
              <a:rPr lang="ru-RU" sz="1400" dirty="0">
                <a:solidFill>
                  <a:srgbClr val="404040"/>
                </a:solidFill>
              </a:rPr>
              <a:t>1725 году </a:t>
            </a:r>
            <a:r>
              <a:rPr lang="ru-RU" sz="1400" dirty="0" smtClean="0">
                <a:solidFill>
                  <a:srgbClr val="404040"/>
                </a:solidFill>
              </a:rPr>
              <a:t>количество мануфактур </a:t>
            </a:r>
            <a:r>
              <a:rPr lang="ru-RU" sz="1400" dirty="0">
                <a:solidFill>
                  <a:srgbClr val="404040"/>
                </a:solidFill>
              </a:rPr>
              <a:t>достигло </a:t>
            </a:r>
            <a:r>
              <a:rPr lang="ru-RU" sz="1400" dirty="0" smtClean="0">
                <a:solidFill>
                  <a:srgbClr val="404040"/>
                </a:solidFill>
              </a:rPr>
              <a:t>200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5082"/>
            <a:ext cx="3615070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Крупными ремесленными центрами были Москва и Петербург.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61402" y="44609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Москва в начале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начале </a:t>
            </a:r>
            <a:r>
              <a:rPr lang="en-US" sz="1400" dirty="0" smtClean="0">
                <a:solidFill>
                  <a:srgbClr val="003BB2"/>
                </a:solidFill>
              </a:rPr>
              <a:t>XVIII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века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активно </a:t>
            </a:r>
            <a:r>
              <a:rPr lang="ru-RU" sz="1400" dirty="0">
                <a:solidFill>
                  <a:srgbClr val="003BB2"/>
                </a:solidFill>
              </a:rPr>
              <a:t>развивался всероссийский рынок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3892" y="142500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Петербург превращался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центр международной торговли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1718 году был издан указ, по которому вся внешняя торговля переносилась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Петербург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69700" y="2998303"/>
            <a:ext cx="238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Архангельске иностранные купцы могли продавать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только пеньку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85338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85338" y="346183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Торговля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10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5082"/>
            <a:ext cx="2785730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Пётр I проводил политику </a:t>
            </a:r>
            <a:r>
              <a:rPr lang="ru-RU" sz="1400" dirty="0" smtClean="0">
                <a:solidFill>
                  <a:prstClr val="white"/>
                </a:solidFill>
              </a:rPr>
              <a:t>протекционизма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5" y="1372401"/>
            <a:ext cx="5511124" cy="2442575"/>
            <a:chOff x="358775" y="1723282"/>
            <a:chExt cx="5511124" cy="244257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23282"/>
              <a:ext cx="5511124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Протекционизм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5" y="2586899"/>
              <a:ext cx="4851178" cy="1578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такая торговая политика,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которая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направлена на временное ограничение ввоза иностранных товаров и поддержку отечественных производителей.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69899" y="1332308"/>
            <a:ext cx="3273597" cy="247888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326857"/>
            <a:ext cx="282643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Политика протекционизма привела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стремительному росту промышленности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торговли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39373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537366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Политика протекционизма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18" y="2002138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Российские предприниматели получали </a:t>
            </a:r>
            <a:r>
              <a:rPr lang="ru-RU" sz="1400" dirty="0" smtClean="0">
                <a:solidFill>
                  <a:srgbClr val="404040"/>
                </a:solidFill>
              </a:rPr>
              <a:t>льготы </a:t>
            </a:r>
            <a:r>
              <a:rPr lang="ru-RU" sz="1400" dirty="0">
                <a:solidFill>
                  <a:srgbClr val="404040"/>
                </a:solidFill>
              </a:rPr>
              <a:t>и субсидии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2895003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Сокращалась </a:t>
            </a:r>
            <a:r>
              <a:rPr lang="ru-RU" sz="1400" dirty="0">
                <a:solidFill>
                  <a:srgbClr val="404040"/>
                </a:solidFill>
              </a:rPr>
              <a:t>зависимость российского рынка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от </a:t>
            </a:r>
            <a:r>
              <a:rPr lang="ru-RU" sz="1400" dirty="0">
                <a:solidFill>
                  <a:srgbClr val="404040"/>
                </a:solidFill>
              </a:rPr>
              <a:t>иностранных товаров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экономики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Бородовой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знак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09739"/>
            <a:ext cx="4033837" cy="1573785"/>
            <a:chOff x="358776" y="1809737"/>
            <a:chExt cx="4033837" cy="15737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Таможенный тариф (1724 год)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8692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Предусматривал </a:t>
              </a:r>
              <a:r>
                <a:rPr lang="ru-RU" sz="1400" dirty="0">
                  <a:solidFill>
                    <a:prstClr val="white"/>
                  </a:solidFill>
                </a:rPr>
                <a:t>высокие таможенные пошлины на иностранные товары,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которые </a:t>
              </a:r>
              <a:r>
                <a:rPr lang="ru-RU" sz="1400" dirty="0">
                  <a:solidFill>
                    <a:prstClr val="white"/>
                  </a:solidFill>
                </a:rPr>
                <a:t>могли производиться в России. </a:t>
              </a:r>
            </a:p>
          </p:txBody>
        </p:sp>
      </p:grp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847" y="829337"/>
            <a:ext cx="4444786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1506" y="584791"/>
            <a:ext cx="2688582" cy="4270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29767" r="23044" b="27855"/>
          <a:stretch/>
        </p:blipFill>
        <p:spPr>
          <a:xfrm>
            <a:off x="2955851" y="2571750"/>
            <a:ext cx="3232298" cy="2179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045" y="684561"/>
            <a:ext cx="2056671" cy="4170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4706" y="748236"/>
            <a:ext cx="2998381" cy="578959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1069" y="883826"/>
            <a:ext cx="286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Стоимость пушки – 10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4706" y="1644852"/>
            <a:ext cx="2998381" cy="578959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1069" y="1780442"/>
            <a:ext cx="286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Пошлина – 7,5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5" y="1510626"/>
            <a:ext cx="5243423" cy="2108125"/>
            <a:chOff x="358775" y="1723282"/>
            <a:chExt cx="5243423" cy="210812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23282"/>
              <a:ext cx="5243423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Меркантилизм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5" y="2586899"/>
              <a:ext cx="4851178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экономическая политика, направленная на накопление средств внутри страны, а также поддержку положительного торгового баланса.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58540" y="1332308"/>
            <a:ext cx="3285460" cy="247888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326857"/>
            <a:ext cx="282643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Положительный торговый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баланс: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стоимость вывозимых товаров должна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превышать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стоимость ввозимых товаров. </a:t>
            </a:r>
          </a:p>
        </p:txBody>
      </p:sp>
    </p:spTree>
    <p:extLst>
      <p:ext uri="{BB962C8B-B14F-4D97-AF65-F5344CB8AC3E}">
        <p14:creationId xmlns:p14="http://schemas.microsoft.com/office/powerpoint/2010/main" val="14132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1724 году в России провели налоговую реформу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Налог взимался со </a:t>
            </a:r>
            <a:r>
              <a:rPr lang="ru-RU" sz="1400" dirty="0">
                <a:solidFill>
                  <a:prstClr val="black"/>
                </a:solidFill>
              </a:rPr>
              <a:t>всех мужчин, кроме дворян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представителей духовенства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Такая система налогообложения называлась </a:t>
            </a:r>
            <a:r>
              <a:rPr lang="ru-RU" sz="1400" dirty="0" smtClean="0">
                <a:solidFill>
                  <a:prstClr val="black"/>
                </a:solidFill>
              </a:rPr>
              <a:t>подушной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Налоговая реформа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25073"/>
            <a:ext cx="4019107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Чтобы учесть всех </a:t>
            </a:r>
            <a:r>
              <a:rPr lang="ru-RU" sz="1400" dirty="0" smtClean="0">
                <a:solidFill>
                  <a:prstClr val="white"/>
                </a:solidFill>
              </a:rPr>
              <a:t>налогоплательщиков, была </a:t>
            </a:r>
            <a:r>
              <a:rPr lang="ru-RU" sz="1400" dirty="0">
                <a:solidFill>
                  <a:prstClr val="white"/>
                </a:solidFill>
              </a:rPr>
              <a:t>проведена </a:t>
            </a:r>
            <a:r>
              <a:rPr lang="ru-RU" sz="1400" dirty="0" smtClean="0">
                <a:solidFill>
                  <a:prstClr val="white"/>
                </a:solidFill>
              </a:rPr>
              <a:t>подушная </a:t>
            </a:r>
            <a:r>
              <a:rPr lang="ru-RU" sz="1400" dirty="0">
                <a:solidFill>
                  <a:prstClr val="white"/>
                </a:solidFill>
              </a:rPr>
              <a:t>перепись населения.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75558"/>
            <a:ext cx="4033837" cy="985918"/>
            <a:chOff x="358776" y="1809737"/>
            <a:chExt cx="4033837" cy="98591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Налоговая реформа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Для </a:t>
              </a:r>
              <a:r>
                <a:rPr lang="ru-RU" sz="1400" dirty="0">
                  <a:solidFill>
                    <a:prstClr val="white"/>
                  </a:solidFill>
                </a:rPr>
                <a:t>пополнения казны были введены новые налоги: банный, рыбный, налог на бороды. </a:t>
              </a:r>
            </a:p>
          </p:txBody>
        </p:sp>
      </p:grp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847" y="829336"/>
            <a:ext cx="4434153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82079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Способ развития сельского хозяйства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был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экстенсивным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Расширялась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запашка земель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применения новых технологий.</a:t>
            </a:r>
          </a:p>
        </p:txBody>
      </p:sp>
      <p:pic>
        <p:nvPicPr>
          <p:cNvPr id="16386" name="Picture 2" descr="ÐÐ°ÑÑÐ¸Ð½ÐºÐ¸ Ð¿Ð¾ Ð·Ð°Ð¿ÑÐ¾ÑÑ ÐºÑÐµÑÑÑÑÐ½Ðµ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8" y="883445"/>
            <a:ext cx="2919824" cy="342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9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25073"/>
            <a:ext cx="4019107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Только в 1721 году вышел указ, который предписывал крестьянам вместо серпов пользоваться косами.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29980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При Петре I значительно усилился крепостной гнёт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2002138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Рост налогов и повинностей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пользу помещиков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7618" y="3001484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Рост налогов и повинностей </a:t>
            </a:r>
          </a:p>
          <a:p>
            <a:pPr algn="ctr"/>
            <a:r>
              <a:rPr lang="ru-RU" sz="1400" dirty="0">
                <a:solidFill>
                  <a:srgbClr val="404040"/>
                </a:solidFill>
              </a:rPr>
              <a:t>в пользу </a:t>
            </a:r>
            <a:r>
              <a:rPr lang="ru-RU" sz="1400" dirty="0" smtClean="0">
                <a:solidFill>
                  <a:srgbClr val="404040"/>
                </a:solidFill>
              </a:rPr>
              <a:t>государства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Социальная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2027948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Налог на бани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614184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Купцы платили по 3 рубля с домашних бань. Для крестьянина содержание бани обходилось в 15 копеек. </a:t>
            </a:r>
          </a:p>
        </p:txBody>
      </p:sp>
      <p:pic>
        <p:nvPicPr>
          <p:cNvPr id="2050" name="Picture 2" descr="ÐÐ°ÑÑÐ¸Ð½ÐºÐ¸ Ð¿Ð¾ Ð·Ð°Ð¿ÑÐ¾ÑÑ Ð¿ÐµÑÑ 1 Ð½Ð°Ð»Ð¾Ð³ Ð½Ð° Ð±Ð°Ð½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473" y="842341"/>
            <a:ext cx="4426528" cy="35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934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1724 году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России </a:t>
            </a:r>
            <a:r>
              <a:rPr lang="ru-RU" sz="1400" dirty="0" smtClean="0">
                <a:solidFill>
                  <a:srgbClr val="003BB2"/>
                </a:solidFill>
              </a:rPr>
              <a:t>ввели </a:t>
            </a:r>
            <a:r>
              <a:rPr lang="ru-RU" sz="1400" dirty="0">
                <a:solidFill>
                  <a:srgbClr val="003BB2"/>
                </a:solidFill>
              </a:rPr>
              <a:t>паспортную систему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3892" y="131728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Уходя на заработки, крестьянин должен был получить разрешение помещика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1417" y="3092507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Беспаспортных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крестьян </a:t>
            </a:r>
            <a:r>
              <a:rPr lang="ru-RU" sz="1400" dirty="0">
                <a:solidFill>
                  <a:srgbClr val="003BB2"/>
                </a:solidFill>
              </a:rPr>
              <a:t>арестовывала полиция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69700" y="3092507"/>
            <a:ext cx="2388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Перемещение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людей внутри государства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свелось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 минимуму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85338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550120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85338" y="346183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Социальная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29980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 1714 году Пётр </a:t>
            </a:r>
            <a:r>
              <a:rPr lang="en-US" sz="1400" dirty="0" smtClean="0">
                <a:solidFill>
                  <a:srgbClr val="003BB2"/>
                </a:solidFill>
              </a:rPr>
              <a:t>I</a:t>
            </a:r>
            <a:r>
              <a:rPr lang="ru-RU" sz="1400" dirty="0" smtClean="0">
                <a:solidFill>
                  <a:srgbClr val="003BB2"/>
                </a:solidFill>
              </a:rPr>
              <a:t> обнародовал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Указ </a:t>
            </a:r>
            <a:r>
              <a:rPr lang="ru-RU" sz="1400" dirty="0">
                <a:solidFill>
                  <a:srgbClr val="003BB2"/>
                </a:solidFill>
              </a:rPr>
              <a:t>о единонаследии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7811" y="1905049"/>
            <a:ext cx="3105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 </a:t>
            </a:r>
            <a:r>
              <a:rPr lang="ru-RU" sz="1400" dirty="0">
                <a:solidFill>
                  <a:srgbClr val="404040"/>
                </a:solidFill>
              </a:rPr>
              <a:t>дворянами-помещиками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земля </a:t>
            </a:r>
            <a:r>
              <a:rPr lang="ru-RU" sz="1400" dirty="0">
                <a:solidFill>
                  <a:srgbClr val="404040"/>
                </a:solidFill>
              </a:rPr>
              <a:t>закреплялась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наследственную собственность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1484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Уравнивались понятия </a:t>
            </a:r>
            <a:r>
              <a:rPr lang="ru-RU" sz="1400" dirty="0" smtClean="0">
                <a:solidFill>
                  <a:srgbClr val="404040"/>
                </a:solidFill>
              </a:rPr>
              <a:t>вотчины </a:t>
            </a:r>
            <a:r>
              <a:rPr lang="ru-RU" sz="1400" dirty="0">
                <a:solidFill>
                  <a:srgbClr val="404040"/>
                </a:solidFill>
              </a:rPr>
              <a:t>и поместья</a:t>
            </a:r>
            <a:endParaRPr lang="ru-RU" sz="1400" dirty="0" smtClean="0">
              <a:solidFill>
                <a:srgbClr val="40404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Социальная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о единонаследии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52203"/>
            <a:ext cx="37755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Поместье могло быть передано только одному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наследнику – старшему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сыну.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46232"/>
            <a:ext cx="40732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Запрещалось дробить поместья.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поощрялась продажа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части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земель.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3" y="1626780"/>
            <a:ext cx="3763097" cy="3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22684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6863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6382" y="2914667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Увеличился объём выпуска промышленной продукции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818823" y="3648190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9667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9668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8823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926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Отрицательные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Итоги экономической политики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66529" y="3747762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Расширились торговые связи с европейскими странами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3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68587" y="2822333"/>
            <a:ext cx="253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Господство крепостнической системы тормозило развитие предпринимательства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17117" y="3760491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Государство сохраняло за собой ведущую роль в экономике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68587" y="2109689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Крестьяне беднели из-за постоянного роста налогов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4965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Положительные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60599" y="2095350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Произошёл скачок </a:t>
            </a:r>
            <a:r>
              <a:rPr lang="ru-RU" sz="1200" dirty="0">
                <a:solidFill>
                  <a:prstClr val="black"/>
                </a:solidFill>
              </a:rPr>
              <a:t>в развитии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6801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3" grpId="0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29" grpId="0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510235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Экономическая политика </a:t>
            </a:r>
            <a:endParaRPr lang="en-US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Петра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1476442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Экономическая политика Петра I выстраивалась исходя из решения внешнеполитических задач.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281870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Особенности экономики – политика протекционизма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меркантилизма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7" y="3883967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Успехи в сфере экономики были достигнуты путём грандиозного напряжения сил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9005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072681"/>
            <a:ext cx="417198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Роль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государства в российской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экономике.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0637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06358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промышленности, торговли и налоговой системы.</a:t>
            </a:r>
          </a:p>
        </p:txBody>
      </p:sp>
      <p:sp>
        <p:nvSpPr>
          <p:cNvPr id="9" name="Овал 8"/>
          <p:cNvSpPr/>
          <p:nvPr/>
        </p:nvSpPr>
        <p:spPr>
          <a:xfrm>
            <a:off x="358775" y="30487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40336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04776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Изменения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сфере сельского хозяйства.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403194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Итоги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экономической политики Петра I.</a:t>
            </a:r>
          </a:p>
        </p:txBody>
      </p:sp>
    </p:spTree>
    <p:extLst>
      <p:ext uri="{BB962C8B-B14F-4D97-AF65-F5344CB8AC3E}">
        <p14:creationId xmlns:p14="http://schemas.microsoft.com/office/powerpoint/2010/main" val="12894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336364"/>
            <a:ext cx="2234045" cy="927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Инициатива </a:t>
            </a:r>
            <a:r>
              <a:rPr lang="ru-RU" sz="1400" dirty="0">
                <a:solidFill>
                  <a:srgbClr val="003BB2"/>
                </a:solidFill>
              </a:rPr>
              <a:t>развития промышленности исходила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от </a:t>
            </a:r>
            <a:r>
              <a:rPr lang="ru-RU" sz="1400" dirty="0">
                <a:solidFill>
                  <a:srgbClr val="003BB2"/>
                </a:solidFill>
              </a:rPr>
              <a:t>государства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1905049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На казённые </a:t>
            </a:r>
            <a:r>
              <a:rPr lang="ru-RU" sz="1400" dirty="0" smtClean="0">
                <a:solidFill>
                  <a:srgbClr val="404040"/>
                </a:solidFill>
              </a:rPr>
              <a:t>средства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было </a:t>
            </a:r>
            <a:r>
              <a:rPr lang="ru-RU" sz="1400" dirty="0">
                <a:solidFill>
                  <a:srgbClr val="404040"/>
                </a:solidFill>
              </a:rPr>
              <a:t>открыто около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40 % </a:t>
            </a:r>
            <a:r>
              <a:rPr lang="ru-RU" sz="1400" dirty="0">
                <a:solidFill>
                  <a:srgbClr val="404040"/>
                </a:solidFill>
              </a:rPr>
              <a:t>предприятий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2895003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Оговаривалось</a:t>
            </a:r>
            <a:r>
              <a:rPr lang="ru-RU" sz="1400" dirty="0">
                <a:solidFill>
                  <a:srgbClr val="404040"/>
                </a:solidFill>
              </a:rPr>
              <a:t>,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какие </a:t>
            </a:r>
            <a:r>
              <a:rPr lang="ru-RU" sz="1400" dirty="0">
                <a:solidFill>
                  <a:srgbClr val="404040"/>
                </a:solidFill>
              </a:rPr>
              <a:t>производить товары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в каком количестве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767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оказывало материальную поддержку купцам, которые строили заводы.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Владельцы заводов получали различные льготы.</a:t>
            </a:r>
          </a:p>
        </p:txBody>
      </p:sp>
      <p:pic>
        <p:nvPicPr>
          <p:cNvPr id="3074" name="Picture 2" descr="ÐÐ°ÑÑÐ¸Ð½ÐºÐ¸ Ð¿Ð¾ Ð·Ð°Ð¿ÑÐ¾ÑÑ ÐºÑÐ¿ÐµÑ ÑÐ¾ÑÑÐ¸Ñ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90" y="883442"/>
            <a:ext cx="2922492" cy="34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Освобождались от службы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5980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Владельцы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заводов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платили </a:t>
            </a:r>
            <a:r>
              <a:rPr lang="ru-RU" sz="1400" dirty="0" smtClean="0">
                <a:solidFill>
                  <a:srgbClr val="404040"/>
                </a:solidFill>
              </a:rPr>
              <a:t>подати </a:t>
            </a:r>
            <a:r>
              <a:rPr lang="ru-RU" sz="1400" dirty="0">
                <a:solidFill>
                  <a:srgbClr val="404040"/>
                </a:solidFill>
              </a:rPr>
              <a:t>и внутренние пошлины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2245" y="2074186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Подлежали только суду </a:t>
            </a:r>
            <a:r>
              <a:rPr lang="ru-RU" sz="1400" dirty="0" smtClean="0">
                <a:solidFill>
                  <a:srgbClr val="404040"/>
                </a:solidFill>
              </a:rPr>
              <a:t>Мануфактур-коллегии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2631" y="3929377"/>
            <a:ext cx="34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платили пошлины при </a:t>
            </a:r>
            <a:r>
              <a:rPr lang="ru-RU" sz="1400" dirty="0" smtClean="0">
                <a:solidFill>
                  <a:srgbClr val="404040"/>
                </a:solidFill>
              </a:rPr>
              <a:t>ввозе </a:t>
            </a:r>
            <a:r>
              <a:rPr lang="ru-RU" sz="1400" dirty="0">
                <a:solidFill>
                  <a:srgbClr val="404040"/>
                </a:solidFill>
              </a:rPr>
              <a:t>из-за границы инструментов и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6683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1133</Words>
  <Application>Microsoft Office PowerPoint</Application>
  <PresentationFormat>Экран (16:9)</PresentationFormat>
  <Paragraphs>281</Paragraphs>
  <Slides>54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Merriweather</vt:lpstr>
      <vt:lpstr>Theano Didot</vt:lpstr>
      <vt:lpstr>Arial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2018-07-11T07:18:00Z</dcterms:created>
  <dcterms:modified xsi:type="dcterms:W3CDTF">2018-07-11T07:18:13Z</dcterms:modified>
</cp:coreProperties>
</file>