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684" r:id="rId2"/>
    <p:sldMasterId id="2147483696" r:id="rId3"/>
    <p:sldMasterId id="2147483708" r:id="rId4"/>
  </p:sldMasterIdLst>
  <p:notesMasterIdLst>
    <p:notesMasterId r:id="rId61"/>
  </p:notesMasterIdLst>
  <p:sldIdLst>
    <p:sldId id="295" r:id="rId5"/>
    <p:sldId id="296" r:id="rId6"/>
    <p:sldId id="297" r:id="rId7"/>
    <p:sldId id="298" r:id="rId8"/>
    <p:sldId id="299" r:id="rId9"/>
    <p:sldId id="300" r:id="rId10"/>
    <p:sldId id="306" r:id="rId11"/>
    <p:sldId id="302" r:id="rId12"/>
    <p:sldId id="303" r:id="rId13"/>
    <p:sldId id="307" r:id="rId14"/>
    <p:sldId id="308" r:id="rId15"/>
    <p:sldId id="305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317" r:id="rId24"/>
    <p:sldId id="318" r:id="rId25"/>
    <p:sldId id="319" r:id="rId26"/>
    <p:sldId id="320" r:id="rId27"/>
    <p:sldId id="321" r:id="rId28"/>
    <p:sldId id="322" r:id="rId29"/>
    <p:sldId id="323" r:id="rId30"/>
    <p:sldId id="324" r:id="rId31"/>
    <p:sldId id="325" r:id="rId32"/>
    <p:sldId id="326" r:id="rId33"/>
    <p:sldId id="327" r:id="rId34"/>
    <p:sldId id="328" r:id="rId35"/>
    <p:sldId id="329" r:id="rId36"/>
    <p:sldId id="330" r:id="rId37"/>
    <p:sldId id="331" r:id="rId38"/>
    <p:sldId id="332" r:id="rId39"/>
    <p:sldId id="333" r:id="rId40"/>
    <p:sldId id="334" r:id="rId41"/>
    <p:sldId id="335" r:id="rId42"/>
    <p:sldId id="336" r:id="rId43"/>
    <p:sldId id="337" r:id="rId44"/>
    <p:sldId id="338" r:id="rId45"/>
    <p:sldId id="339" r:id="rId46"/>
    <p:sldId id="340" r:id="rId47"/>
    <p:sldId id="341" r:id="rId48"/>
    <p:sldId id="342" r:id="rId49"/>
    <p:sldId id="343" r:id="rId50"/>
    <p:sldId id="344" r:id="rId51"/>
    <p:sldId id="345" r:id="rId52"/>
    <p:sldId id="346" r:id="rId53"/>
    <p:sldId id="347" r:id="rId54"/>
    <p:sldId id="349" r:id="rId55"/>
    <p:sldId id="350" r:id="rId56"/>
    <p:sldId id="351" r:id="rId57"/>
    <p:sldId id="352" r:id="rId58"/>
    <p:sldId id="353" r:id="rId59"/>
    <p:sldId id="354" r:id="rId6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Merriweather" panose="00000500000000000000" pitchFamily="2" charset="-52"/>
      <p:regular r:id="rId66"/>
      <p:bold r:id="rId67"/>
      <p:italic r:id="rId68"/>
      <p:boldItalic r:id="rId69"/>
    </p:embeddedFont>
    <p:embeddedFont>
      <p:font typeface="Theano Didot" panose="02060603060706020203" pitchFamily="18" charset="0"/>
      <p:regular r:id="rId70"/>
    </p:embeddedFont>
    <p:embeddedFont>
      <p:font typeface="Roboto" panose="02000000000000000000" pitchFamily="2" charset="0"/>
      <p:regular r:id="rId71"/>
      <p:bold r:id="rId72"/>
      <p:italic r:id="rId73"/>
      <p:boldItalic r:id="rId74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1648"/>
    <a:srgbClr val="4E361E"/>
    <a:srgbClr val="003BB2"/>
    <a:srgbClr val="FFDC5A"/>
    <a:srgbClr val="DBB43F"/>
    <a:srgbClr val="6008BA"/>
    <a:srgbClr val="2E2E3A"/>
    <a:srgbClr val="DD4935"/>
    <a:srgbClr val="FF6600"/>
    <a:srgbClr val="8A3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10" autoAdjust="0"/>
    <p:restoredTop sz="93689" autoAdjust="0"/>
  </p:normalViewPr>
  <p:slideViewPr>
    <p:cSldViewPr snapToGrid="0" showGuides="1">
      <p:cViewPr varScale="1">
        <p:scale>
          <a:sx n="109" d="100"/>
          <a:sy n="109" d="100"/>
        </p:scale>
        <p:origin x="936" y="102"/>
      </p:cViewPr>
      <p:guideLst>
        <p:guide orient="horz" pos="237"/>
        <p:guide pos="5534"/>
        <p:guide orient="horz" pos="3003"/>
        <p:guide pos="2993"/>
        <p:guide pos="2767"/>
        <p:guide pos="226"/>
        <p:guide pos="1837"/>
        <p:guide pos="2064"/>
        <p:guide pos="3674"/>
        <p:guide pos="39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76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font" Target="fonts/font5.fntdata"/><Relationship Id="rId74" Type="http://schemas.openxmlformats.org/officeDocument/2006/relationships/font" Target="fonts/font13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font" Target="fonts/font4.fntdata"/><Relationship Id="rId73" Type="http://schemas.openxmlformats.org/officeDocument/2006/relationships/font" Target="fonts/font12.fntdata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77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6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BEF2C-B300-46D5-8036-A5B0A33E22D9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E0E06-5A83-4907-924B-CCA8D8A71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0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8519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7632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67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3770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0909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563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1203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4363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3348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7286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448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8995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5189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0820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6249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5236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9955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0007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1279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359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8245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833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8137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0155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6172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1235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2008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6813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3246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4480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4903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1161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884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6050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0058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5192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8618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3302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184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50277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47245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5687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79173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960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31399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26523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86866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64408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09337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10650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24701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752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561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5705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931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122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72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38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7329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756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441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516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797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297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6147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071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39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900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136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1707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2869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176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4382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0128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0024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7123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1373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611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1637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0275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252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5994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7895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9566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6668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0761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2132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2746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515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0183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0385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7834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882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011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486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89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377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229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590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197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734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66"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6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988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21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910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5.jp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5.jp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иван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69" b="19150"/>
          <a:stretch/>
        </p:blipFill>
        <p:spPr bwMode="auto">
          <a:xfrm>
            <a:off x="1235035" y="-1"/>
            <a:ext cx="7908966" cy="516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4086" y="1263699"/>
            <a:ext cx="4077914" cy="2616101"/>
          </a:xfrm>
          <a:prstGeom prst="rect">
            <a:avLst/>
          </a:prstGeom>
          <a:noFill/>
        </p:spPr>
        <p:txBody>
          <a:bodyPr wrap="square" lIns="360000" tIns="0" rIns="0" bIns="0" rtlCol="0">
            <a:spAutoFit/>
          </a:bodyPr>
          <a:lstStyle/>
          <a:p>
            <a:pPr defTabSz="685783"/>
            <a:r>
              <a:rPr lang="ru-RU" sz="3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Формирование единых государств </a:t>
            </a:r>
            <a:endParaRPr lang="ru-RU" sz="3400" dirty="0" smtClean="0">
              <a:solidFill>
                <a:prstClr val="white"/>
              </a:solidFill>
              <a:latin typeface="Merriweather"/>
              <a:ea typeface="Theano Didot" panose="02060603060706020203" pitchFamily="18" charset="0"/>
            </a:endParaRPr>
          </a:p>
          <a:p>
            <a:pPr defTabSz="685783"/>
            <a:r>
              <a:rPr lang="ru-RU" sz="3400" dirty="0" smtClean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в </a:t>
            </a:r>
            <a:r>
              <a:rPr lang="ru-RU" sz="3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Европе </a:t>
            </a:r>
            <a:endParaRPr lang="ru-RU" sz="3400" dirty="0" smtClean="0">
              <a:solidFill>
                <a:prstClr val="white"/>
              </a:solidFill>
              <a:latin typeface="Merriweather"/>
              <a:ea typeface="Theano Didot" panose="02060603060706020203" pitchFamily="18" charset="0"/>
            </a:endParaRPr>
          </a:p>
          <a:p>
            <a:pPr defTabSz="685783"/>
            <a:r>
              <a:rPr lang="ru-RU" sz="3400" dirty="0" smtClean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и </a:t>
            </a:r>
            <a:r>
              <a:rPr lang="ru-RU" sz="3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России</a:t>
            </a:r>
          </a:p>
        </p:txBody>
      </p:sp>
    </p:spTree>
    <p:extLst>
      <p:ext uri="{BB962C8B-B14F-4D97-AF65-F5344CB8AC3E}">
        <p14:creationId xmlns:p14="http://schemas.microsoft.com/office/powerpoint/2010/main" val="258043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" y="420145"/>
            <a:ext cx="3115340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городах развитие получило ремесленное производство.</a:t>
            </a:r>
          </a:p>
        </p:txBody>
      </p:sp>
    </p:spTree>
    <p:extLst>
      <p:ext uri="{BB962C8B-B14F-4D97-AF65-F5344CB8AC3E}">
        <p14:creationId xmlns:p14="http://schemas.microsoft.com/office/powerpoint/2010/main" val="425991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6"/>
            <a:ext cx="5956963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Предпосылки формирования единых государств в Европе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3599" y="1582005"/>
            <a:ext cx="420090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Развитие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рыночных отношений.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6" y="145050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6800" y="230175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3599" y="2294751"/>
            <a:ext cx="404855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Города Европы нуждались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государственной поддержке.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0" name="Picture 2" descr="Картинки по запросу england crow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300" y="1720504"/>
            <a:ext cx="2804092" cy="246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85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7859" y="2228091"/>
            <a:ext cx="3258215" cy="696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Заинтересованность в создании единых государств выказывало </a:t>
            </a:r>
            <a:endParaRPr lang="en-US" sz="1400" dirty="0" smtClean="0">
              <a:solidFill>
                <a:prstClr val="white"/>
              </a:solidFill>
            </a:endParaRPr>
          </a:p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дворянство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653" y="907510"/>
            <a:ext cx="5302347" cy="332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56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6"/>
            <a:ext cx="5956963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Предпосылки формирования единых государств в Европе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3599" y="1582005"/>
            <a:ext cx="420090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Развитие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рыночных отношений.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6" y="145050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6800" y="230175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3599" y="2294751"/>
            <a:ext cx="404855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Города Европы нуждались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государственной поддержке.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6800" y="315299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3599" y="3009532"/>
            <a:ext cx="464747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Крепкая центральная власть могла помочь феодалам в подавлении крестьянских восстаний.</a:t>
            </a:r>
          </a:p>
        </p:txBody>
      </p:sp>
      <p:sp>
        <p:nvSpPr>
          <p:cNvPr id="18" name="Овал 17"/>
          <p:cNvSpPr/>
          <p:nvPr/>
        </p:nvSpPr>
        <p:spPr>
          <a:xfrm>
            <a:off x="356800" y="400131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53599" y="4001312"/>
            <a:ext cx="440681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Крестьяне получали свободу, выкупая повинности у феодалов.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3074" name="Picture 2" descr="Картинки по запросу england crow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300" y="1720504"/>
            <a:ext cx="2804092" cy="246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76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 smtClean="0">
                <a:solidFill>
                  <a:prstClr val="white"/>
                </a:solidFill>
              </a:rPr>
              <a:t>Натуральное </a:t>
            </a:r>
            <a:r>
              <a:rPr lang="ru-RU" sz="1800" dirty="0">
                <a:solidFill>
                  <a:prstClr val="white"/>
                </a:solidFill>
              </a:rPr>
              <a:t>хозяйство перестало быть основой европейской экономики.</a:t>
            </a:r>
          </a:p>
        </p:txBody>
      </p:sp>
    </p:spTree>
    <p:extLst>
      <p:ext uri="{BB962C8B-B14F-4D97-AF65-F5344CB8AC3E}">
        <p14:creationId xmlns:p14="http://schemas.microsoft.com/office/powerpoint/2010/main" val="103777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6"/>
            <a:ext cx="634166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Предпосылки создания единого Российского государства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3599" y="1620091"/>
            <a:ext cx="313764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Борьба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за освобождение от власти Орды.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6800" y="162709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6800" y="280761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3599" y="2800618"/>
            <a:ext cx="33609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Рост земельных владений великого князя.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56800" y="398814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3599" y="3981145"/>
            <a:ext cx="404855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Поиск способов прикрепления крестьян к земле.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530" y="1409082"/>
            <a:ext cx="3044370" cy="278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84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790365" y="3360899"/>
            <a:ext cx="3683735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53663" y="3438252"/>
            <a:ext cx="3557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Отсутствие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хозяйственных связей между регионами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499064" y="386414"/>
            <a:ext cx="6145914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66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Особенности создания </a:t>
            </a:r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единого </a:t>
            </a:r>
            <a:endParaRPr lang="ru-RU" sz="2800" dirty="0" smtClean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  <a:p>
            <a:pPr algn="ctr" defTabSz="685766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Российского </a:t>
            </a:r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государства</a:t>
            </a:r>
            <a:endParaRPr lang="ru-RU" sz="2800" dirty="0" smtClean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15444" y="1916421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0" name="Соединительная линия уступом 29"/>
          <p:cNvCxnSpPr>
            <a:stCxn id="29" idx="1"/>
            <a:endCxn id="35" idx="1"/>
          </p:cNvCxnSpPr>
          <p:nvPr/>
        </p:nvCxnSpPr>
        <p:spPr>
          <a:xfrm rot="10800000" flipV="1">
            <a:off x="667658" y="2255384"/>
            <a:ext cx="1347787" cy="1444478"/>
          </a:xfrm>
          <a:prstGeom prst="bentConnector3">
            <a:avLst>
              <a:gd name="adj1" fmla="val 11272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67657" y="3360899"/>
            <a:ext cx="36825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92648" y="1993774"/>
            <a:ext cx="3556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Создание единого государства </a:t>
            </a:r>
          </a:p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 России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6082" y="3449744"/>
            <a:ext cx="3305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Преобладание натурального хозяйства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оединительная линия уступом 21"/>
          <p:cNvCxnSpPr>
            <a:stCxn id="29" idx="3"/>
            <a:endCxn id="21" idx="3"/>
          </p:cNvCxnSpPr>
          <p:nvPr/>
        </p:nvCxnSpPr>
        <p:spPr>
          <a:xfrm>
            <a:off x="7126312" y="2255384"/>
            <a:ext cx="1347788" cy="1444478"/>
          </a:xfrm>
          <a:prstGeom prst="bentConnector3">
            <a:avLst>
              <a:gd name="adj1" fmla="val 11272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90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/>
      <p:bldP spid="29" grpId="0" animBg="1"/>
      <p:bldP spid="35" grpId="0" animBg="1"/>
      <p:bldP spid="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0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3931428"/>
            <a:ext cx="4186450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Создание единых европейских государств привело к расширению их функций.</a:t>
            </a:r>
          </a:p>
        </p:txBody>
      </p:sp>
      <p:sp>
        <p:nvSpPr>
          <p:cNvPr id="6" name="Овал 5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Король Англии Генрих </a:t>
            </a:r>
            <a:r>
              <a:rPr lang="en-US" sz="1200" dirty="0">
                <a:solidFill>
                  <a:prstClr val="black"/>
                </a:solidFill>
                <a:ea typeface="Theano Didot" panose="02060603060706020203" pitchFamily="18" charset="0"/>
              </a:rPr>
              <a:t>VIII</a:t>
            </a:r>
          </a:p>
        </p:txBody>
      </p:sp>
    </p:spTree>
    <p:extLst>
      <p:ext uri="{BB962C8B-B14F-4D97-AF65-F5344CB8AC3E}">
        <p14:creationId xmlns:p14="http://schemas.microsoft.com/office/powerpoint/2010/main" val="21542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840758" y="1647976"/>
            <a:ext cx="546380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Единые государства Европы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777" y="2595527"/>
            <a:ext cx="2557463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2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7763" y="2595527"/>
            <a:ext cx="2557462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2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34077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14588" y="2687664"/>
            <a:ext cx="24458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«Новые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государства</a:t>
            </a:r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» отличались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от прежних формой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51221" y="2783802"/>
            <a:ext cx="2445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Введена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новая система управления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83574" y="2783802"/>
            <a:ext cx="2445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Сформировано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сословие чиновников</a:t>
            </a:r>
          </a:p>
        </p:txBody>
      </p:sp>
    </p:spTree>
    <p:extLst>
      <p:ext uri="{BB962C8B-B14F-4D97-AF65-F5344CB8AC3E}">
        <p14:creationId xmlns:p14="http://schemas.microsoft.com/office/powerpoint/2010/main" val="381554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837285" y="386415"/>
            <a:ext cx="546944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49"/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Единые государства Европы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15445" y="1384784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0" name="Соединительная линия уступом 29"/>
          <p:cNvCxnSpPr>
            <a:stCxn id="29" idx="1"/>
            <a:endCxn id="35" idx="1"/>
          </p:cNvCxnSpPr>
          <p:nvPr/>
        </p:nvCxnSpPr>
        <p:spPr>
          <a:xfrm rot="10800000" flipV="1">
            <a:off x="620359" y="1723747"/>
            <a:ext cx="1395087" cy="1221212"/>
          </a:xfrm>
          <a:prstGeom prst="bentConnector3">
            <a:avLst>
              <a:gd name="adj1" fmla="val 116386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20358" y="2605996"/>
            <a:ext cx="245973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03920" y="1354415"/>
            <a:ext cx="35335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Совместная деятельность правителей и чиновников влияла на увеличение производства и объёмов торговли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9943" y="2705077"/>
            <a:ext cx="2240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Развитие </a:t>
            </a:r>
          </a:p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единой экономики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40914" y="2605996"/>
            <a:ext cx="245973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50499" y="2705078"/>
            <a:ext cx="2240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Появление новых налогов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51078" y="2605996"/>
            <a:ext cx="245973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05773" y="2575627"/>
            <a:ext cx="23501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Монополия государства на продажу необходимых продуктов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оединительная линия уступом 21"/>
          <p:cNvCxnSpPr>
            <a:stCxn id="29" idx="3"/>
            <a:endCxn id="19" idx="3"/>
          </p:cNvCxnSpPr>
          <p:nvPr/>
        </p:nvCxnSpPr>
        <p:spPr>
          <a:xfrm>
            <a:off x="7126313" y="1723747"/>
            <a:ext cx="1384503" cy="1221212"/>
          </a:xfrm>
          <a:prstGeom prst="bentConnector3">
            <a:avLst>
              <a:gd name="adj1" fmla="val 11651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24"/>
          <p:cNvCxnSpPr>
            <a:stCxn id="29" idx="2"/>
            <a:endCxn id="17" idx="0"/>
          </p:cNvCxnSpPr>
          <p:nvPr/>
        </p:nvCxnSpPr>
        <p:spPr>
          <a:xfrm rot="5400000">
            <a:off x="4299188" y="2334305"/>
            <a:ext cx="543286" cy="96"/>
          </a:xfrm>
          <a:prstGeom prst="bentConnector3">
            <a:avLst>
              <a:gd name="adj1" fmla="val 5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015349" y="3827208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84133" y="4023801"/>
            <a:ext cx="3173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Значительный рост доходов казны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4" name="Соединительная линия уступом 23"/>
          <p:cNvCxnSpPr>
            <a:stCxn id="35" idx="1"/>
            <a:endCxn id="21" idx="1"/>
          </p:cNvCxnSpPr>
          <p:nvPr/>
        </p:nvCxnSpPr>
        <p:spPr>
          <a:xfrm rot="10800000" flipH="1" flipV="1">
            <a:off x="620357" y="2944959"/>
            <a:ext cx="1394991" cy="1221212"/>
          </a:xfrm>
          <a:prstGeom prst="bentConnector3">
            <a:avLst>
              <a:gd name="adj1" fmla="val -16387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оединительная линия уступом 25"/>
          <p:cNvCxnSpPr>
            <a:stCxn id="19" idx="3"/>
            <a:endCxn id="21" idx="3"/>
          </p:cNvCxnSpPr>
          <p:nvPr/>
        </p:nvCxnSpPr>
        <p:spPr>
          <a:xfrm flipH="1">
            <a:off x="7126217" y="2944959"/>
            <a:ext cx="1384599" cy="1221212"/>
          </a:xfrm>
          <a:prstGeom prst="bentConnector3">
            <a:avLst>
              <a:gd name="adj1" fmla="val -1651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оединительная линия уступом 26"/>
          <p:cNvCxnSpPr/>
          <p:nvPr/>
        </p:nvCxnSpPr>
        <p:spPr>
          <a:xfrm rot="5400000">
            <a:off x="4299090" y="3561340"/>
            <a:ext cx="543286" cy="96"/>
          </a:xfrm>
          <a:prstGeom prst="bentConnector3">
            <a:avLst>
              <a:gd name="adj1" fmla="val 5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05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4" grpId="0"/>
      <p:bldP spid="15" grpId="0"/>
      <p:bldP spid="17" grpId="0" animBg="1"/>
      <p:bldP spid="18" grpId="0"/>
      <p:bldP spid="19" grpId="0" animBg="1"/>
      <p:bldP spid="20" grpId="0"/>
      <p:bldP spid="21" grpId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8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Микеланджело.</a:t>
            </a:r>
          </a:p>
          <a:p>
            <a:pPr algn="ctr" defTabSz="685766"/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Пьета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1499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729409"/>
            <a:ext cx="3189766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Европейские монархи и главы </a:t>
            </a:r>
            <a:r>
              <a:rPr lang="ru-RU" sz="1400" dirty="0" smtClean="0">
                <a:solidFill>
                  <a:prstClr val="white"/>
                </a:solidFill>
              </a:rPr>
              <a:t>Римской </a:t>
            </a:r>
            <a:r>
              <a:rPr lang="ru-RU" sz="1400" dirty="0">
                <a:solidFill>
                  <a:prstClr val="white"/>
                </a:solidFill>
              </a:rPr>
              <a:t>католической церкви помогали деятелям искусства.</a:t>
            </a:r>
          </a:p>
        </p:txBody>
      </p:sp>
    </p:spTree>
    <p:extLst>
      <p:ext uri="{BB962C8B-B14F-4D97-AF65-F5344CB8AC3E}">
        <p14:creationId xmlns:p14="http://schemas.microsoft.com/office/powerpoint/2010/main" val="102172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Р. Санти.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Афинская школа.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1511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46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3931428"/>
            <a:ext cx="4827180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Российском государстве власть правителя распространялась на очень большую территорию.</a:t>
            </a:r>
          </a:p>
        </p:txBody>
      </p:sp>
      <p:sp>
        <p:nvSpPr>
          <p:cNvPr id="6" name="Овал 5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Иван III </a:t>
            </a:r>
          </a:p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на памятнике «Тысячелетие России»</a:t>
            </a:r>
          </a:p>
        </p:txBody>
      </p:sp>
    </p:spTree>
    <p:extLst>
      <p:ext uri="{BB962C8B-B14F-4D97-AF65-F5344CB8AC3E}">
        <p14:creationId xmlns:p14="http://schemas.microsoft.com/office/powerpoint/2010/main" val="314339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20389" y="1597659"/>
            <a:ext cx="2945825" cy="696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После появления в 1497 году Судебника было оформлено единое законодательство.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0388" y="3057863"/>
            <a:ext cx="2945825" cy="4596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Государство могло вмешиваться во все сферы жизни людей.</a:t>
            </a:r>
          </a:p>
        </p:txBody>
      </p:sp>
      <p:pic>
        <p:nvPicPr>
          <p:cNvPr id="4098" name="Picture 2" descr="Картинки по запросу судебник 149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986" y="966275"/>
            <a:ext cx="5295014" cy="321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69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790365" y="3360899"/>
            <a:ext cx="3683735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53663" y="3438252"/>
            <a:ext cx="3557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Литовские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князья и татарские ханы, перешедшие под власть Ивана III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286938" y="386414"/>
            <a:ext cx="4570162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66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Единое</a:t>
            </a:r>
          </a:p>
          <a:p>
            <a:pPr algn="ctr" defTabSz="685766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Российское государство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15444" y="1916421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0" name="Соединительная линия уступом 29"/>
          <p:cNvCxnSpPr>
            <a:stCxn id="29" idx="1"/>
            <a:endCxn id="35" idx="1"/>
          </p:cNvCxnSpPr>
          <p:nvPr/>
        </p:nvCxnSpPr>
        <p:spPr>
          <a:xfrm rot="10800000" flipV="1">
            <a:off x="667658" y="2255384"/>
            <a:ext cx="1347787" cy="1444478"/>
          </a:xfrm>
          <a:prstGeom prst="bentConnector3">
            <a:avLst>
              <a:gd name="adj1" fmla="val 11272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67657" y="3360899"/>
            <a:ext cx="36825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92648" y="1993774"/>
            <a:ext cx="3556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Сформировалась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новая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система управления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6082" y="3449744"/>
            <a:ext cx="3305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Старомосковские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бояре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удельные князья</a:t>
            </a:r>
          </a:p>
        </p:txBody>
      </p:sp>
      <p:cxnSp>
        <p:nvCxnSpPr>
          <p:cNvPr id="22" name="Соединительная линия уступом 21"/>
          <p:cNvCxnSpPr>
            <a:stCxn id="29" idx="3"/>
            <a:endCxn id="21" idx="3"/>
          </p:cNvCxnSpPr>
          <p:nvPr/>
        </p:nvCxnSpPr>
        <p:spPr>
          <a:xfrm>
            <a:off x="7126312" y="2255384"/>
            <a:ext cx="1347788" cy="1444478"/>
          </a:xfrm>
          <a:prstGeom prst="bentConnector3">
            <a:avLst>
              <a:gd name="adj1" fmla="val 11272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260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/>
      <p:bldP spid="29" grpId="0" animBg="1"/>
      <p:bldP spid="35" grpId="0" animBg="1"/>
      <p:bldP spid="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5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740042"/>
            <a:ext cx="4727864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 smtClean="0">
                <a:solidFill>
                  <a:prstClr val="white"/>
                </a:solidFill>
              </a:rPr>
              <a:t>В 1489 году Иван </a:t>
            </a:r>
            <a:r>
              <a:rPr lang="ru-RU" sz="1400" dirty="0">
                <a:solidFill>
                  <a:prstClr val="white"/>
                </a:solidFill>
              </a:rPr>
              <a:t>III </a:t>
            </a:r>
            <a:r>
              <a:rPr lang="ru-RU" sz="1400" dirty="0" smtClean="0">
                <a:solidFill>
                  <a:prstClr val="white"/>
                </a:solidFill>
              </a:rPr>
              <a:t>отказался от </a:t>
            </a:r>
            <a:r>
              <a:rPr lang="ru-RU" sz="1400" dirty="0">
                <a:solidFill>
                  <a:prstClr val="white"/>
                </a:solidFill>
              </a:rPr>
              <a:t>королевского титула, предложенного императором Священной Римской империи.</a:t>
            </a:r>
          </a:p>
        </p:txBody>
      </p:sp>
    </p:spTree>
    <p:extLst>
      <p:ext uri="{BB962C8B-B14F-4D97-AF65-F5344CB8AC3E}">
        <p14:creationId xmlns:p14="http://schemas.microsoft.com/office/powerpoint/2010/main" val="282817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17108" y="847853"/>
            <a:ext cx="5654749" cy="8420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4000"/>
              </a:lnSpc>
            </a:pPr>
            <a:r>
              <a:rPr lang="ru-RU" sz="2400" dirty="0">
                <a:solidFill>
                  <a:srgbClr val="FFDC5A"/>
                </a:solidFill>
                <a:latin typeface="Merriweather"/>
              </a:rPr>
              <a:t>«Мы </a:t>
            </a:r>
            <a:r>
              <a:rPr lang="ru-RU" sz="2400" dirty="0" err="1">
                <a:solidFill>
                  <a:srgbClr val="FFDC5A"/>
                </a:solidFill>
                <a:latin typeface="Merriweather"/>
              </a:rPr>
              <a:t>Божиею</a:t>
            </a:r>
            <a:r>
              <a:rPr lang="ru-RU" sz="2400" dirty="0">
                <a:solidFill>
                  <a:srgbClr val="FFDC5A"/>
                </a:solidFill>
                <a:latin typeface="Merriweather"/>
              </a:rPr>
              <a:t> милостью государи на своей земле изначала,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8776" y="3195385"/>
            <a:ext cx="2559048" cy="3199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354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Иван </a:t>
            </a:r>
            <a:r>
              <a:rPr lang="en-US" sz="1800" dirty="0" smtClean="0">
                <a:solidFill>
                  <a:prstClr val="white"/>
                </a:solidFill>
                <a:latin typeface="Merriweather"/>
              </a:rPr>
              <a:t>III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8776" y="3809713"/>
            <a:ext cx="2559047" cy="2468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354">
              <a:lnSpc>
                <a:spcPct val="125000"/>
              </a:lnSpc>
            </a:pPr>
            <a:r>
              <a:rPr lang="en-US" sz="1400" dirty="0" smtClean="0">
                <a:solidFill>
                  <a:srgbClr val="FFDC5A"/>
                </a:solidFill>
              </a:rPr>
              <a:t>1440</a:t>
            </a:r>
            <a:r>
              <a:rPr lang="ru-RU" sz="1400" dirty="0" smtClean="0">
                <a:solidFill>
                  <a:srgbClr val="FFDC5A"/>
                </a:solidFill>
              </a:rPr>
              <a:t>–</a:t>
            </a:r>
            <a:r>
              <a:rPr lang="en-US" sz="1400" dirty="0" smtClean="0">
                <a:solidFill>
                  <a:srgbClr val="FFDC5A"/>
                </a:solidFill>
              </a:rPr>
              <a:t>1505</a:t>
            </a:r>
            <a:r>
              <a:rPr lang="ru-RU" sz="1400" dirty="0" smtClean="0">
                <a:solidFill>
                  <a:srgbClr val="FFDC5A"/>
                </a:solidFill>
              </a:rPr>
              <a:t> </a:t>
            </a:r>
            <a:endParaRPr lang="ru-RU" sz="1400" dirty="0">
              <a:solidFill>
                <a:srgbClr val="FFDC5A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738300" y="1064483"/>
            <a:ext cx="1800000" cy="1800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0" r="21296" b="7052"/>
          <a:stretch/>
        </p:blipFill>
        <p:spPr>
          <a:xfrm>
            <a:off x="740030" y="1064483"/>
            <a:ext cx="1798270" cy="1800000"/>
          </a:xfrm>
          <a:prstGeom prst="ellipse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117108" y="1756649"/>
            <a:ext cx="5654749" cy="8420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4000"/>
              </a:lnSpc>
            </a:pPr>
            <a:r>
              <a:rPr lang="ru-RU" sz="2400" dirty="0" smtClean="0">
                <a:solidFill>
                  <a:srgbClr val="FFDC5A"/>
                </a:solidFill>
                <a:latin typeface="Merriweather"/>
              </a:rPr>
              <a:t>от </a:t>
            </a:r>
            <a:r>
              <a:rPr lang="ru-RU" sz="2400" dirty="0">
                <a:solidFill>
                  <a:srgbClr val="FFDC5A"/>
                </a:solidFill>
                <a:latin typeface="Merriweather"/>
              </a:rPr>
              <a:t>первых своих прародителей, </a:t>
            </a:r>
            <a:endParaRPr lang="en-US" sz="2400" dirty="0" smtClean="0">
              <a:solidFill>
                <a:srgbClr val="FFDC5A"/>
              </a:solidFill>
              <a:latin typeface="Merriweather"/>
            </a:endParaRPr>
          </a:p>
          <a:p>
            <a:pPr defTabSz="685783">
              <a:lnSpc>
                <a:spcPct val="114000"/>
              </a:lnSpc>
            </a:pPr>
            <a:r>
              <a:rPr lang="ru-RU" sz="2400" dirty="0" smtClean="0">
                <a:solidFill>
                  <a:srgbClr val="FFDC5A"/>
                </a:solidFill>
                <a:latin typeface="Merriweather"/>
              </a:rPr>
              <a:t>а </a:t>
            </a:r>
            <a:r>
              <a:rPr lang="ru-RU" sz="2400" dirty="0" err="1" smtClean="0">
                <a:solidFill>
                  <a:srgbClr val="FFDC5A"/>
                </a:solidFill>
                <a:latin typeface="Merriweather"/>
              </a:rPr>
              <a:t>поставл</a:t>
            </a:r>
            <a:r>
              <a:rPr lang="ru-RU" sz="2400" dirty="0" err="1">
                <a:solidFill>
                  <a:srgbClr val="FFDC5A"/>
                </a:solidFill>
                <a:latin typeface="Merriweather"/>
              </a:rPr>
              <a:t>е</a:t>
            </a:r>
            <a:r>
              <a:rPr lang="ru-RU" sz="2400" dirty="0" err="1" smtClean="0">
                <a:solidFill>
                  <a:srgbClr val="FFDC5A"/>
                </a:solidFill>
                <a:latin typeface="Merriweather"/>
              </a:rPr>
              <a:t>ние</a:t>
            </a:r>
            <a:r>
              <a:rPr lang="ru-RU" sz="2400" dirty="0" smtClean="0">
                <a:solidFill>
                  <a:srgbClr val="FFDC5A"/>
                </a:solidFill>
                <a:latin typeface="Merriweather"/>
              </a:rPr>
              <a:t> </a:t>
            </a:r>
            <a:r>
              <a:rPr lang="ru-RU" sz="2400" dirty="0">
                <a:solidFill>
                  <a:srgbClr val="FFDC5A"/>
                </a:solidFill>
                <a:latin typeface="Merriweather"/>
              </a:rPr>
              <a:t>имеем от Бога,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117107" y="2598674"/>
            <a:ext cx="5854033" cy="4210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4000"/>
              </a:lnSpc>
            </a:pPr>
            <a:r>
              <a:rPr lang="ru-RU" sz="2400" dirty="0">
                <a:solidFill>
                  <a:srgbClr val="FFDC5A"/>
                </a:solidFill>
                <a:latin typeface="Merriweather"/>
              </a:rPr>
              <a:t>как наши </a:t>
            </a:r>
            <a:r>
              <a:rPr lang="ru-RU" sz="2400" dirty="0" smtClean="0">
                <a:solidFill>
                  <a:srgbClr val="FFDC5A"/>
                </a:solidFill>
                <a:latin typeface="Merriweather"/>
              </a:rPr>
              <a:t>прародители, так </a:t>
            </a:r>
            <a:r>
              <a:rPr lang="ru-RU" sz="2400" dirty="0">
                <a:solidFill>
                  <a:srgbClr val="FFDC5A"/>
                </a:solidFill>
                <a:latin typeface="Merriweather"/>
              </a:rPr>
              <a:t>и мы…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117107" y="3016828"/>
            <a:ext cx="4710322" cy="12630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4000"/>
              </a:lnSpc>
            </a:pPr>
            <a:r>
              <a:rPr lang="ru-RU" sz="2400" dirty="0" smtClean="0">
                <a:solidFill>
                  <a:srgbClr val="FFDC5A"/>
                </a:solidFill>
                <a:latin typeface="Merriweather"/>
              </a:rPr>
              <a:t>А </a:t>
            </a:r>
            <a:r>
              <a:rPr lang="ru-RU" sz="2400" dirty="0" err="1" smtClean="0">
                <a:solidFill>
                  <a:srgbClr val="FFDC5A"/>
                </a:solidFill>
                <a:latin typeface="Merriweather"/>
              </a:rPr>
              <a:t>поставления</a:t>
            </a:r>
            <a:r>
              <a:rPr lang="ru-RU" sz="2400" dirty="0" smtClean="0">
                <a:solidFill>
                  <a:srgbClr val="FFDC5A"/>
                </a:solidFill>
                <a:latin typeface="Merriweather"/>
              </a:rPr>
              <a:t> </a:t>
            </a:r>
            <a:r>
              <a:rPr lang="ru-RU" sz="2400" dirty="0">
                <a:solidFill>
                  <a:srgbClr val="FFDC5A"/>
                </a:solidFill>
                <a:latin typeface="Merriweather"/>
              </a:rPr>
              <a:t>как прежде </a:t>
            </a:r>
            <a:endParaRPr lang="ru-RU" sz="2400" dirty="0" smtClean="0">
              <a:solidFill>
                <a:srgbClr val="FFDC5A"/>
              </a:solidFill>
              <a:latin typeface="Merriweather"/>
            </a:endParaRPr>
          </a:p>
          <a:p>
            <a:pPr defTabSz="685783">
              <a:lnSpc>
                <a:spcPct val="114000"/>
              </a:lnSpc>
            </a:pPr>
            <a:r>
              <a:rPr lang="ru-RU" sz="2400" dirty="0" smtClean="0">
                <a:solidFill>
                  <a:srgbClr val="FFDC5A"/>
                </a:solidFill>
                <a:latin typeface="Merriweather"/>
              </a:rPr>
              <a:t>ни </a:t>
            </a:r>
            <a:r>
              <a:rPr lang="ru-RU" sz="2400" dirty="0">
                <a:solidFill>
                  <a:srgbClr val="FFDC5A"/>
                </a:solidFill>
                <a:latin typeface="Merriweather"/>
              </a:rPr>
              <a:t>от кого не хотели, </a:t>
            </a:r>
            <a:endParaRPr lang="ru-RU" sz="2400" dirty="0" smtClean="0">
              <a:solidFill>
                <a:srgbClr val="FFDC5A"/>
              </a:solidFill>
              <a:latin typeface="Merriweather"/>
            </a:endParaRPr>
          </a:p>
          <a:p>
            <a:pPr defTabSz="685783">
              <a:lnSpc>
                <a:spcPct val="114000"/>
              </a:lnSpc>
            </a:pPr>
            <a:r>
              <a:rPr lang="ru-RU" sz="2400" dirty="0" smtClean="0">
                <a:solidFill>
                  <a:srgbClr val="FFDC5A"/>
                </a:solidFill>
                <a:latin typeface="Merriweather"/>
              </a:rPr>
              <a:t>так </a:t>
            </a:r>
            <a:r>
              <a:rPr lang="ru-RU" sz="2400" dirty="0">
                <a:solidFill>
                  <a:srgbClr val="FFDC5A"/>
                </a:solidFill>
                <a:latin typeface="Merriweather"/>
              </a:rPr>
              <a:t>и теперь не хотим</a:t>
            </a:r>
            <a:r>
              <a:rPr lang="ru-RU" sz="2400" dirty="0" smtClean="0">
                <a:solidFill>
                  <a:srgbClr val="FFDC5A"/>
                </a:solidFill>
                <a:latin typeface="Merriweather"/>
              </a:rPr>
              <a:t>».</a:t>
            </a:r>
            <a:endParaRPr lang="ru-RU" sz="2400" dirty="0">
              <a:solidFill>
                <a:srgbClr val="FFDC5A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67263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7859" y="2228091"/>
            <a:ext cx="3258215" cy="696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официальных документах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Иван </a:t>
            </a:r>
            <a:r>
              <a:rPr lang="ru-RU" sz="1400" dirty="0">
                <a:solidFill>
                  <a:prstClr val="white"/>
                </a:solidFill>
              </a:rPr>
              <a:t>III именовал себя государем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и </a:t>
            </a:r>
            <a:r>
              <a:rPr lang="ru-RU" sz="1400" dirty="0">
                <a:solidFill>
                  <a:prstClr val="white"/>
                </a:solidFill>
              </a:rPr>
              <a:t>самодержцем.</a:t>
            </a:r>
          </a:p>
        </p:txBody>
      </p:sp>
      <p:pic>
        <p:nvPicPr>
          <p:cNvPr id="7170" name="Picture 2" descr="Картинки по запросу Иван III свергает татарское иго, разорвав изображение хана и приказав умертвить послов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7"/>
          <a:stretch/>
        </p:blipFill>
        <p:spPr bwMode="auto">
          <a:xfrm>
            <a:off x="3859619" y="833824"/>
            <a:ext cx="5284381" cy="347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68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" y="3931428"/>
            <a:ext cx="3753291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Гербом Российского государства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83"/>
            <a:r>
              <a:rPr lang="ru-RU" sz="1400" dirty="0" smtClean="0">
                <a:solidFill>
                  <a:prstClr val="white"/>
                </a:solidFill>
              </a:rPr>
              <a:t>в </a:t>
            </a:r>
            <a:r>
              <a:rPr lang="ru-RU" sz="1400" dirty="0">
                <a:solidFill>
                  <a:prstClr val="white"/>
                </a:solidFill>
              </a:rPr>
              <a:t>конце </a:t>
            </a:r>
            <a:r>
              <a:rPr lang="en-US" sz="1400" dirty="0" smtClean="0">
                <a:solidFill>
                  <a:prstClr val="white"/>
                </a:solidFill>
              </a:rPr>
              <a:t>XV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века стал двуглавый </a:t>
            </a:r>
            <a:r>
              <a:rPr lang="ru-RU" sz="1400" dirty="0" smtClean="0">
                <a:solidFill>
                  <a:prstClr val="white"/>
                </a:solidFill>
              </a:rPr>
              <a:t>орёл.</a:t>
            </a:r>
            <a:endParaRPr lang="ru-RU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53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0" y="0"/>
            <a:ext cx="2916238" cy="51435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588329" y="1864726"/>
            <a:ext cx="4524313" cy="1433614"/>
            <a:chOff x="3588329" y="1864725"/>
            <a:chExt cx="4524313" cy="1433614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8330" y="1864725"/>
              <a:ext cx="4407353" cy="6463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4200" dirty="0" smtClean="0">
                  <a:solidFill>
                    <a:prstClr val="white"/>
                  </a:solidFill>
                  <a:latin typeface="Merriweather"/>
                </a:rPr>
                <a:t>Абсолютизм </a:t>
              </a:r>
              <a:r>
                <a:rPr lang="ru-RU" sz="4200" dirty="0">
                  <a:solidFill>
                    <a:prstClr val="white"/>
                  </a:solidFill>
                  <a:latin typeface="Merriweather"/>
                </a:rPr>
                <a:t>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8329" y="2666756"/>
              <a:ext cx="4524313" cy="63158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4000"/>
                </a:lnSpc>
              </a:pPr>
              <a:r>
                <a:rPr lang="ru-RU" sz="1800" dirty="0" smtClean="0">
                  <a:solidFill>
                    <a:prstClr val="white"/>
                  </a:solidFill>
                  <a:latin typeface="Merriweather"/>
                </a:rPr>
                <a:t>это </a:t>
              </a: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неограниченная власть одного монарха.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9218" name="Picture 2" descr="Картинки по запросу корона французского корол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0" y="1342238"/>
            <a:ext cx="1924872" cy="245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97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66758" y="2212143"/>
            <a:ext cx="3077195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В </a:t>
            </a:r>
            <a:r>
              <a:rPr lang="en-US" sz="1400" dirty="0" smtClean="0">
                <a:solidFill>
                  <a:prstClr val="white"/>
                </a:solidFill>
              </a:rPr>
              <a:t>XVI </a:t>
            </a:r>
            <a:r>
              <a:rPr lang="ru-RU" sz="1400" dirty="0" smtClean="0">
                <a:solidFill>
                  <a:prstClr val="white"/>
                </a:solidFill>
              </a:rPr>
              <a:t>веке существовали две государевы печати – Большая </a:t>
            </a:r>
          </a:p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и Малая.</a:t>
            </a:r>
            <a:endParaRPr lang="ru-RU" sz="1400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407" y="1195924"/>
            <a:ext cx="5299593" cy="273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729410"/>
            <a:ext cx="4178593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 smtClean="0">
                <a:solidFill>
                  <a:prstClr val="white"/>
                </a:solidFill>
              </a:rPr>
              <a:t>Основная </a:t>
            </a:r>
            <a:r>
              <a:rPr lang="ru-RU" sz="1400" dirty="0">
                <a:solidFill>
                  <a:prstClr val="white"/>
                </a:solidFill>
              </a:rPr>
              <a:t>идея </a:t>
            </a:r>
            <a:r>
              <a:rPr lang="ru-RU" sz="1400" dirty="0" smtClean="0">
                <a:solidFill>
                  <a:prstClr val="white"/>
                </a:solidFill>
              </a:rPr>
              <a:t>абсолютизма заключалась </a:t>
            </a:r>
            <a:r>
              <a:rPr lang="ru-RU" sz="1400" dirty="0">
                <a:solidFill>
                  <a:prstClr val="white"/>
                </a:solidFill>
              </a:rPr>
              <a:t>в признании правителя помазанником Божьим, независимым от других.</a:t>
            </a:r>
          </a:p>
        </p:txBody>
      </p:sp>
    </p:spTree>
    <p:extLst>
      <p:ext uri="{BB962C8B-B14F-4D97-AF65-F5344CB8AC3E}">
        <p14:creationId xmlns:p14="http://schemas.microsoft.com/office/powerpoint/2010/main" val="32652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790365" y="1734118"/>
            <a:ext cx="3683735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53663" y="1811471"/>
            <a:ext cx="3557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Контролировали исполнение своих законов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679404" y="386414"/>
            <a:ext cx="578523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66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Абсолютные монархи Европы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15444" y="3500675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0" name="Соединительная линия уступом 29"/>
          <p:cNvCxnSpPr>
            <a:stCxn id="35" idx="1"/>
            <a:endCxn id="29" idx="1"/>
          </p:cNvCxnSpPr>
          <p:nvPr/>
        </p:nvCxnSpPr>
        <p:spPr>
          <a:xfrm rot="10800000" flipH="1" flipV="1">
            <a:off x="667656" y="2073080"/>
            <a:ext cx="1347787" cy="1766557"/>
          </a:xfrm>
          <a:prstGeom prst="bentConnector3">
            <a:avLst>
              <a:gd name="adj1" fmla="val -1696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67657" y="1734118"/>
            <a:ext cx="36825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92648" y="3578028"/>
            <a:ext cx="3556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Помогали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королям в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этом многочисленные чиновники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6082" y="1822963"/>
            <a:ext cx="3305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Вводили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обязательные для всего государства законы</a:t>
            </a:r>
          </a:p>
        </p:txBody>
      </p:sp>
      <p:cxnSp>
        <p:nvCxnSpPr>
          <p:cNvPr id="22" name="Соединительная линия уступом 21"/>
          <p:cNvCxnSpPr>
            <a:stCxn id="21" idx="3"/>
            <a:endCxn id="29" idx="3"/>
          </p:cNvCxnSpPr>
          <p:nvPr/>
        </p:nvCxnSpPr>
        <p:spPr>
          <a:xfrm flipH="1">
            <a:off x="7126312" y="2073081"/>
            <a:ext cx="1347788" cy="1766557"/>
          </a:xfrm>
          <a:prstGeom prst="bentConnector3">
            <a:avLst>
              <a:gd name="adj1" fmla="val -1696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111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/>
      <p:bldP spid="29" grpId="0" animBg="1"/>
      <p:bldP spid="35" grpId="0" animBg="1"/>
      <p:bldP spid="4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Со временем правители стали отменять прежние законы и </a:t>
            </a:r>
            <a:endParaRPr lang="ru-RU" sz="1800" dirty="0" smtClean="0">
              <a:solidFill>
                <a:prstClr val="white"/>
              </a:solidFill>
            </a:endParaRPr>
          </a:p>
          <a:p>
            <a:pPr algn="ctr" defTabSz="685783"/>
            <a:r>
              <a:rPr lang="ru-RU" sz="1800" dirty="0" smtClean="0">
                <a:solidFill>
                  <a:prstClr val="white"/>
                </a:solidFill>
              </a:rPr>
              <a:t>не </a:t>
            </a:r>
            <a:r>
              <a:rPr lang="ru-RU" sz="1800" dirty="0">
                <a:solidFill>
                  <a:prstClr val="white"/>
                </a:solidFill>
              </a:rPr>
              <a:t>согласовывали введение новых налогов </a:t>
            </a:r>
            <a:endParaRPr lang="ru-RU" sz="1800" dirty="0" smtClean="0">
              <a:solidFill>
                <a:prstClr val="white"/>
              </a:solidFill>
            </a:endParaRPr>
          </a:p>
          <a:p>
            <a:pPr algn="ctr" defTabSz="685783"/>
            <a:r>
              <a:rPr lang="ru-RU" sz="1800" dirty="0" smtClean="0">
                <a:solidFill>
                  <a:prstClr val="white"/>
                </a:solidFill>
              </a:rPr>
              <a:t>с </a:t>
            </a:r>
            <a:r>
              <a:rPr lang="ru-RU" sz="1800" dirty="0">
                <a:solidFill>
                  <a:prstClr val="white"/>
                </a:solidFill>
              </a:rPr>
              <a:t>парламентом.</a:t>
            </a:r>
          </a:p>
        </p:txBody>
      </p:sp>
    </p:spTree>
    <p:extLst>
      <p:ext uri="{BB962C8B-B14F-4D97-AF65-F5344CB8AC3E}">
        <p14:creationId xmlns:p14="http://schemas.microsoft.com/office/powerpoint/2010/main" val="259507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6"/>
            <a:ext cx="5956963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Запреты для европейских феодалов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3599" y="1582005"/>
            <a:ext cx="420090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Чеканить монеты.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58776" y="145050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6800" y="230175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3599" y="2433250"/>
            <a:ext cx="404855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Осуществлять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суд.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6800" y="315299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3599" y="3284495"/>
            <a:ext cx="23614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Издавать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законы.</a:t>
            </a:r>
          </a:p>
        </p:txBody>
      </p:sp>
      <p:sp>
        <p:nvSpPr>
          <p:cNvPr id="18" name="Овал 17"/>
          <p:cNvSpPr/>
          <p:nvPr/>
        </p:nvSpPr>
        <p:spPr>
          <a:xfrm>
            <a:off x="356800" y="400131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53599" y="4001312"/>
            <a:ext cx="482822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Вступать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 переговоры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представителями других государств.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479" y="540509"/>
            <a:ext cx="2131197" cy="417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5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47619"/>
            <a:ext cx="4925291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При малейшем подозрении в государственной измене собственность феодала могла быть изъята.</a:t>
            </a:r>
          </a:p>
        </p:txBody>
      </p:sp>
    </p:spTree>
    <p:extLst>
      <p:ext uri="{BB962C8B-B14F-4D97-AF65-F5344CB8AC3E}">
        <p14:creationId xmlns:p14="http://schemas.microsoft.com/office/powerpoint/2010/main" val="242731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790365" y="3142688"/>
            <a:ext cx="3683735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53663" y="3220041"/>
            <a:ext cx="3557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Монархи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должны были являться примерами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исполнения законов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015444" y="1698210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0" name="Соединительная линия уступом 29"/>
          <p:cNvCxnSpPr>
            <a:stCxn id="29" idx="1"/>
            <a:endCxn id="35" idx="1"/>
          </p:cNvCxnSpPr>
          <p:nvPr/>
        </p:nvCxnSpPr>
        <p:spPr>
          <a:xfrm rot="10800000" flipV="1">
            <a:off x="667658" y="2037173"/>
            <a:ext cx="1347787" cy="1444478"/>
          </a:xfrm>
          <a:prstGeom prst="bentConnector3">
            <a:avLst>
              <a:gd name="adj1" fmla="val 11272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67657" y="3142688"/>
            <a:ext cx="36825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92648" y="1775563"/>
            <a:ext cx="3556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Абсолютная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власть имела и свои пределы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6082" y="3231533"/>
            <a:ext cx="3305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Монархи соблюдали традиции, введённые их предшественниками</a:t>
            </a:r>
          </a:p>
        </p:txBody>
      </p:sp>
      <p:cxnSp>
        <p:nvCxnSpPr>
          <p:cNvPr id="22" name="Соединительная линия уступом 21"/>
          <p:cNvCxnSpPr>
            <a:stCxn id="29" idx="3"/>
            <a:endCxn id="21" idx="3"/>
          </p:cNvCxnSpPr>
          <p:nvPr/>
        </p:nvCxnSpPr>
        <p:spPr>
          <a:xfrm>
            <a:off x="7126312" y="2037173"/>
            <a:ext cx="1347788" cy="1444478"/>
          </a:xfrm>
          <a:prstGeom prst="bentConnector3">
            <a:avLst>
              <a:gd name="adj1" fmla="val 11272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679404" y="386414"/>
            <a:ext cx="578523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66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Абсолютные монархи Европы</a:t>
            </a:r>
          </a:p>
        </p:txBody>
      </p:sp>
    </p:spTree>
    <p:extLst>
      <p:ext uri="{BB962C8B-B14F-4D97-AF65-F5344CB8AC3E}">
        <p14:creationId xmlns:p14="http://schemas.microsoft.com/office/powerpoint/2010/main" val="338206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/>
      <p:bldP spid="29" grpId="0" animBg="1"/>
      <p:bldP spid="35" grpId="0" animBg="1"/>
      <p:bldP spid="4" grpId="0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7860" y="2093008"/>
            <a:ext cx="2961532" cy="9479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Процесс образования единого Русского государства был связан с формированием самодержавной власти.</a:t>
            </a:r>
          </a:p>
        </p:txBody>
      </p:sp>
      <p:pic>
        <p:nvPicPr>
          <p:cNvPr id="1026" name="Picture 2" descr="Картинки по запросу российские скипетр и держав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253" y="756319"/>
            <a:ext cx="5226748" cy="362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78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0" y="0"/>
            <a:ext cx="2916238" cy="51435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588329" y="1080956"/>
            <a:ext cx="5080658" cy="2993913"/>
            <a:chOff x="3588329" y="1864725"/>
            <a:chExt cx="5080658" cy="2993913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8330" y="1864725"/>
              <a:ext cx="5080657" cy="6463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4200" dirty="0" smtClean="0">
                  <a:solidFill>
                    <a:prstClr val="white"/>
                  </a:solidFill>
                  <a:latin typeface="Merriweather"/>
                </a:rPr>
                <a:t>Самодержавие </a:t>
              </a:r>
              <a:r>
                <a:rPr lang="ru-RU" sz="4200" dirty="0">
                  <a:solidFill>
                    <a:prstClr val="white"/>
                  </a:solidFill>
                  <a:latin typeface="Merriweather"/>
                </a:rPr>
                <a:t>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8329" y="2666756"/>
              <a:ext cx="4524313" cy="219188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4000"/>
                </a:lnSpc>
              </a:pPr>
              <a:r>
                <a:rPr lang="ru-RU" sz="1800" dirty="0" smtClean="0">
                  <a:solidFill>
                    <a:prstClr val="white"/>
                  </a:solidFill>
                  <a:latin typeface="Merriweather"/>
                </a:rPr>
                <a:t>это </a:t>
              </a: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монархическая форма правления в России, при которой государю принадлежало верховное право в принятии законов, управлении, руководстве армией, определении направлений внутренней и внешней политики.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44" y="1624601"/>
            <a:ext cx="2072149" cy="189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5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1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Российское самодержавие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15445" y="1756929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0" name="Соединительная линия уступом 29"/>
          <p:cNvCxnSpPr>
            <a:stCxn id="29" idx="1"/>
            <a:endCxn id="35" idx="1"/>
          </p:cNvCxnSpPr>
          <p:nvPr/>
        </p:nvCxnSpPr>
        <p:spPr>
          <a:xfrm rot="10800000" flipV="1">
            <a:off x="620359" y="2095892"/>
            <a:ext cx="1395087" cy="1444500"/>
          </a:xfrm>
          <a:prstGeom prst="bentConnector3">
            <a:avLst>
              <a:gd name="adj1" fmla="val 116386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20358" y="3201429"/>
            <a:ext cx="245973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73143" y="1834282"/>
            <a:ext cx="3799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Самодержавие имело общие черты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европейским абсолютизмом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5343" y="3171060"/>
            <a:ext cx="23501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Значительная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роль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церкви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государственных делах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40914" y="3201429"/>
            <a:ext cx="245973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50499" y="3171060"/>
            <a:ext cx="22405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Зарождение сословного представительства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61469" y="3201429"/>
            <a:ext cx="245973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61588" y="3278780"/>
            <a:ext cx="2480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Усиление роли правителя в экономических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вопросах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оединительная линия уступом 21"/>
          <p:cNvCxnSpPr>
            <a:stCxn id="29" idx="3"/>
            <a:endCxn id="19" idx="3"/>
          </p:cNvCxnSpPr>
          <p:nvPr/>
        </p:nvCxnSpPr>
        <p:spPr>
          <a:xfrm>
            <a:off x="7126313" y="2095892"/>
            <a:ext cx="1394894" cy="1444500"/>
          </a:xfrm>
          <a:prstGeom prst="bentConnector3">
            <a:avLst>
              <a:gd name="adj1" fmla="val 116388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24"/>
          <p:cNvCxnSpPr>
            <a:stCxn id="29" idx="2"/>
            <a:endCxn id="17" idx="0"/>
          </p:cNvCxnSpPr>
          <p:nvPr/>
        </p:nvCxnSpPr>
        <p:spPr>
          <a:xfrm rot="5400000">
            <a:off x="4187544" y="2818094"/>
            <a:ext cx="766574" cy="96"/>
          </a:xfrm>
          <a:prstGeom prst="bentConnector3">
            <a:avLst>
              <a:gd name="adj1" fmla="val 5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986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4" grpId="0"/>
      <p:bldP spid="15" grpId="0"/>
      <p:bldP spid="17" grpId="0" animBg="1"/>
      <p:bldP spid="18" grpId="0"/>
      <p:bldP spid="19" grpId="0" animBg="1"/>
      <p:bldP spid="2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86850" y="1141356"/>
            <a:ext cx="2545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ru-RU" sz="1400" b="1" dirty="0" smtClean="0">
                <a:solidFill>
                  <a:srgbClr val="C61648"/>
                </a:solidFill>
              </a:rPr>
              <a:t>Европа</a:t>
            </a:r>
            <a:endParaRPr lang="ru-RU" sz="1400" b="1" dirty="0">
              <a:solidFill>
                <a:srgbClr val="C61648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27763" y="1141356"/>
            <a:ext cx="254592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ru-RU" sz="1400" b="1" dirty="0" smtClean="0">
                <a:solidFill>
                  <a:srgbClr val="C61648"/>
                </a:solidFill>
              </a:rPr>
              <a:t>Россия</a:t>
            </a:r>
            <a:endParaRPr lang="ru-RU" sz="1400" b="1" dirty="0">
              <a:solidFill>
                <a:srgbClr val="C61648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8430" y="402880"/>
            <a:ext cx="61403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Самодержавие и абсолютизм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3101931" y="1146709"/>
            <a:ext cx="0" cy="3627613"/>
          </a:xfrm>
          <a:prstGeom prst="line">
            <a:avLst/>
          </a:prstGeom>
          <a:ln>
            <a:solidFill>
              <a:srgbClr val="003BB2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6041258" y="1146709"/>
            <a:ext cx="0" cy="3627613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355847" y="1856889"/>
            <a:ext cx="2746083" cy="845511"/>
          </a:xfrm>
          <a:prstGeom prst="rect">
            <a:avLst/>
          </a:prstGeom>
          <a:solidFill>
            <a:srgbClr val="4E361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defTabSz="685783"/>
            <a:r>
              <a:rPr lang="ru-RU" sz="1200" dirty="0" smtClean="0">
                <a:solidFill>
                  <a:prstClr val="black"/>
                </a:solidFill>
              </a:rPr>
              <a:t>Хозяйственное развитие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114002" y="1856889"/>
            <a:ext cx="2927255" cy="845511"/>
          </a:xfrm>
          <a:prstGeom prst="rect">
            <a:avLst/>
          </a:prstGeom>
          <a:solidFill>
            <a:srgbClr val="4E361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83"/>
            <a:r>
              <a:rPr lang="ru-RU" sz="1200" dirty="0" smtClean="0">
                <a:solidFill>
                  <a:prstClr val="black"/>
                </a:solidFill>
              </a:rPr>
              <a:t>Абсолютизм </a:t>
            </a:r>
            <a:r>
              <a:rPr lang="ru-RU" sz="1200" dirty="0">
                <a:solidFill>
                  <a:prstClr val="black"/>
                </a:solidFill>
              </a:rPr>
              <a:t>сформировался </a:t>
            </a:r>
            <a:endParaRPr lang="ru-RU" sz="12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200" dirty="0" smtClean="0">
                <a:solidFill>
                  <a:prstClr val="black"/>
                </a:solidFill>
              </a:rPr>
              <a:t>в </a:t>
            </a:r>
            <a:r>
              <a:rPr lang="ru-RU" sz="1200" dirty="0">
                <a:solidFill>
                  <a:prstClr val="black"/>
                </a:solidFill>
              </a:rPr>
              <a:t>условиях отмирания натурального хозяйства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6053326" y="1856889"/>
            <a:ext cx="2720359" cy="845511"/>
          </a:xfrm>
          <a:prstGeom prst="rect">
            <a:avLst/>
          </a:prstGeom>
          <a:solidFill>
            <a:srgbClr val="4E361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83"/>
            <a:r>
              <a:rPr lang="ru-RU" sz="1200" dirty="0" smtClean="0">
                <a:solidFill>
                  <a:prstClr val="black"/>
                </a:solidFill>
              </a:rPr>
              <a:t>Самодержавие </a:t>
            </a:r>
            <a:r>
              <a:rPr lang="ru-RU" sz="1200" dirty="0">
                <a:solidFill>
                  <a:prstClr val="black"/>
                </a:solidFill>
              </a:rPr>
              <a:t>возникло </a:t>
            </a:r>
            <a:endParaRPr lang="ru-RU" sz="12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200" dirty="0" smtClean="0">
                <a:solidFill>
                  <a:prstClr val="black"/>
                </a:solidFill>
              </a:rPr>
              <a:t>в </a:t>
            </a:r>
            <a:r>
              <a:rPr lang="ru-RU" sz="1200" dirty="0">
                <a:solidFill>
                  <a:prstClr val="black"/>
                </a:solidFill>
              </a:rPr>
              <a:t>процессе складывания крепостного права</a:t>
            </a:r>
          </a:p>
        </p:txBody>
      </p:sp>
    </p:spTree>
    <p:extLst>
      <p:ext uri="{BB962C8B-B14F-4D97-AF65-F5344CB8AC3E}">
        <p14:creationId xmlns:p14="http://schemas.microsoft.com/office/powerpoint/2010/main" val="340631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63"/>
          <a:stretch/>
        </p:blipFill>
        <p:spPr>
          <a:xfrm>
            <a:off x="765545" y="1059209"/>
            <a:ext cx="3444950" cy="34828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17687" y="276029"/>
            <a:ext cx="550862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Государева печать Ивана </a:t>
            </a:r>
            <a:r>
              <a:rPr lang="en-US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III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1"/>
          <a:stretch/>
        </p:blipFill>
        <p:spPr>
          <a:xfrm>
            <a:off x="5040764" y="1059210"/>
            <a:ext cx="3444951" cy="348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74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44444E-6 L 0.23021 0.00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1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0.24305 0.003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53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0" y="0"/>
            <a:ext cx="2916238" cy="51435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588329" y="1229813"/>
            <a:ext cx="5080658" cy="2703153"/>
            <a:chOff x="3588329" y="1864725"/>
            <a:chExt cx="5080658" cy="2703153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8330" y="1864725"/>
              <a:ext cx="5080657" cy="129266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4200" dirty="0" smtClean="0">
                  <a:solidFill>
                    <a:prstClr val="white"/>
                  </a:solidFill>
                  <a:latin typeface="Merriweather"/>
                </a:rPr>
                <a:t>Крепостное право </a:t>
              </a:r>
              <a:r>
                <a:rPr lang="ru-RU" sz="4200" dirty="0">
                  <a:solidFill>
                    <a:prstClr val="white"/>
                  </a:solidFill>
                  <a:latin typeface="Merriweather"/>
                </a:rPr>
                <a:t>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8329" y="3304712"/>
              <a:ext cx="4524313" cy="12631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4000"/>
                </a:lnSpc>
              </a:pPr>
              <a:r>
                <a:rPr lang="ru-RU" sz="1800" dirty="0" smtClean="0">
                  <a:solidFill>
                    <a:prstClr val="white"/>
                  </a:solidFill>
                  <a:latin typeface="Merriweather"/>
                </a:rPr>
                <a:t>это форма зависимости </a:t>
              </a: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крестьян, </a:t>
              </a:r>
              <a:r>
                <a:rPr lang="ru-RU" sz="1800" dirty="0" smtClean="0">
                  <a:solidFill>
                    <a:prstClr val="white"/>
                  </a:solidFill>
                  <a:latin typeface="Merriweather"/>
                </a:rPr>
                <a:t>предполагавшая </a:t>
              </a: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прикрепление </a:t>
              </a:r>
              <a:endParaRPr lang="ru-RU" sz="1800" dirty="0" smtClean="0">
                <a:solidFill>
                  <a:prstClr val="white"/>
                </a:solidFill>
                <a:latin typeface="Merriweather"/>
              </a:endParaRPr>
            </a:p>
            <a:p>
              <a:pPr defTabSz="685766">
                <a:lnSpc>
                  <a:spcPct val="114000"/>
                </a:lnSpc>
              </a:pPr>
              <a:r>
                <a:rPr lang="ru-RU" sz="1800" dirty="0" smtClean="0">
                  <a:solidFill>
                    <a:prstClr val="white"/>
                  </a:solidFill>
                  <a:latin typeface="Merriweather"/>
                </a:rPr>
                <a:t>их </a:t>
              </a: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к земле и подчинение судебной власти владельца этой земли.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82"/>
          <a:stretch/>
        </p:blipFill>
        <p:spPr>
          <a:xfrm>
            <a:off x="418550" y="1140283"/>
            <a:ext cx="1949860" cy="305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21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Иван III следовал византийскому принципу, по которому силу закона имело всё, что угодно императору.</a:t>
            </a:r>
          </a:p>
        </p:txBody>
      </p:sp>
    </p:spTree>
    <p:extLst>
      <p:ext uri="{BB962C8B-B14F-4D97-AF65-F5344CB8AC3E}">
        <p14:creationId xmlns:p14="http://schemas.microsoft.com/office/powerpoint/2010/main" val="241780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17108" y="1705437"/>
            <a:ext cx="5176287" cy="14736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4000"/>
              </a:lnSpc>
            </a:pPr>
            <a:r>
              <a:rPr lang="ru-RU" sz="2800" dirty="0">
                <a:solidFill>
                  <a:srgbClr val="FFDC5A"/>
                </a:solidFill>
                <a:latin typeface="Merriweather"/>
              </a:rPr>
              <a:t>«Мы вольны жаловать своих холопов, </a:t>
            </a:r>
            <a:endParaRPr lang="ru-RU" sz="2800" dirty="0" smtClean="0">
              <a:solidFill>
                <a:srgbClr val="FFDC5A"/>
              </a:solidFill>
              <a:latin typeface="Merriweather"/>
            </a:endParaRPr>
          </a:p>
          <a:p>
            <a:pPr defTabSz="685783">
              <a:lnSpc>
                <a:spcPct val="114000"/>
              </a:lnSpc>
            </a:pPr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но </a:t>
            </a:r>
            <a:r>
              <a:rPr lang="ru-RU" sz="2800" dirty="0">
                <a:solidFill>
                  <a:srgbClr val="FFDC5A"/>
                </a:solidFill>
                <a:latin typeface="Merriweather"/>
              </a:rPr>
              <a:t>вольны их и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казнить».</a:t>
            </a:r>
            <a:endParaRPr lang="ru-RU" sz="2800" dirty="0">
              <a:solidFill>
                <a:srgbClr val="FFDC5A"/>
              </a:solidFill>
              <a:latin typeface="Merriweather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8776" y="3195385"/>
            <a:ext cx="2559048" cy="3199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354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Иван </a:t>
            </a:r>
            <a:r>
              <a:rPr lang="en-US" sz="1800" dirty="0" smtClean="0">
                <a:solidFill>
                  <a:prstClr val="white"/>
                </a:solidFill>
                <a:latin typeface="Merriweather"/>
              </a:rPr>
              <a:t>III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8776" y="3809713"/>
            <a:ext cx="2559047" cy="2468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354">
              <a:lnSpc>
                <a:spcPct val="125000"/>
              </a:lnSpc>
            </a:pPr>
            <a:r>
              <a:rPr lang="en-US" sz="1400" dirty="0" smtClean="0">
                <a:solidFill>
                  <a:srgbClr val="FFDC5A"/>
                </a:solidFill>
              </a:rPr>
              <a:t>1440</a:t>
            </a:r>
            <a:r>
              <a:rPr lang="ru-RU" sz="1400" dirty="0" smtClean="0">
                <a:solidFill>
                  <a:srgbClr val="FFDC5A"/>
                </a:solidFill>
              </a:rPr>
              <a:t>–</a:t>
            </a:r>
            <a:r>
              <a:rPr lang="en-US" sz="1400" dirty="0" smtClean="0">
                <a:solidFill>
                  <a:srgbClr val="FFDC5A"/>
                </a:solidFill>
              </a:rPr>
              <a:t>1505</a:t>
            </a:r>
            <a:r>
              <a:rPr lang="ru-RU" sz="1400" dirty="0" smtClean="0">
                <a:solidFill>
                  <a:srgbClr val="FFDC5A"/>
                </a:solidFill>
              </a:rPr>
              <a:t> </a:t>
            </a:r>
            <a:endParaRPr lang="ru-RU" sz="1400" dirty="0">
              <a:solidFill>
                <a:srgbClr val="FFDC5A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738300" y="1064483"/>
            <a:ext cx="1800000" cy="1800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0" r="21296" b="7052"/>
          <a:stretch/>
        </p:blipFill>
        <p:spPr>
          <a:xfrm>
            <a:off x="740030" y="1064483"/>
            <a:ext cx="1798270" cy="180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1174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86850" y="1141356"/>
            <a:ext cx="2545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ru-RU" sz="1400" b="1" dirty="0" smtClean="0">
                <a:solidFill>
                  <a:srgbClr val="C61648"/>
                </a:solidFill>
              </a:rPr>
              <a:t>Европа</a:t>
            </a:r>
            <a:endParaRPr lang="ru-RU" sz="1400" b="1" dirty="0">
              <a:solidFill>
                <a:srgbClr val="C61648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27763" y="1141356"/>
            <a:ext cx="254592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ru-RU" sz="1400" b="1" dirty="0" smtClean="0">
                <a:solidFill>
                  <a:srgbClr val="C61648"/>
                </a:solidFill>
              </a:rPr>
              <a:t>Россия</a:t>
            </a:r>
            <a:endParaRPr lang="ru-RU" sz="1400" b="1" dirty="0">
              <a:solidFill>
                <a:srgbClr val="C61648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8430" y="402880"/>
            <a:ext cx="61403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Самодержавие и абсолютизм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5847" y="3428835"/>
            <a:ext cx="2746084" cy="845511"/>
          </a:xfrm>
          <a:prstGeom prst="rect">
            <a:avLst/>
          </a:prstGeom>
          <a:solidFill>
            <a:srgbClr val="4E361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defTabSz="685783"/>
            <a:r>
              <a:rPr lang="ru-RU" sz="1200" dirty="0" smtClean="0">
                <a:solidFill>
                  <a:prstClr val="black"/>
                </a:solidFill>
              </a:rPr>
              <a:t>Отношения с церковью</a:t>
            </a:r>
            <a:endParaRPr lang="ru-RU" sz="1200" dirty="0">
              <a:solidFill>
                <a:prstClr val="black"/>
              </a:solidFill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3101931" y="1146709"/>
            <a:ext cx="0" cy="3627613"/>
          </a:xfrm>
          <a:prstGeom prst="line">
            <a:avLst/>
          </a:prstGeom>
          <a:ln>
            <a:solidFill>
              <a:srgbClr val="003BB2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6041258" y="1146709"/>
            <a:ext cx="0" cy="3627613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355847" y="1856889"/>
            <a:ext cx="2758152" cy="845511"/>
          </a:xfrm>
          <a:prstGeom prst="rect">
            <a:avLst/>
          </a:prstGeom>
          <a:solidFill>
            <a:srgbClr val="4E361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defTabSz="685783"/>
            <a:r>
              <a:rPr lang="ru-RU" sz="1200" dirty="0" smtClean="0">
                <a:solidFill>
                  <a:prstClr val="black"/>
                </a:solidFill>
              </a:rPr>
              <a:t>Хозяйственное развитие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114002" y="1856889"/>
            <a:ext cx="2927255" cy="845511"/>
          </a:xfrm>
          <a:prstGeom prst="rect">
            <a:avLst/>
          </a:prstGeom>
          <a:solidFill>
            <a:srgbClr val="4E361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83"/>
            <a:r>
              <a:rPr lang="ru-RU" sz="1200" dirty="0" smtClean="0">
                <a:solidFill>
                  <a:prstClr val="black"/>
                </a:solidFill>
              </a:rPr>
              <a:t>Абсолютизм </a:t>
            </a:r>
            <a:r>
              <a:rPr lang="ru-RU" sz="1200" dirty="0">
                <a:solidFill>
                  <a:prstClr val="black"/>
                </a:solidFill>
              </a:rPr>
              <a:t>сформировался </a:t>
            </a:r>
            <a:endParaRPr lang="ru-RU" sz="12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200" dirty="0" smtClean="0">
                <a:solidFill>
                  <a:prstClr val="black"/>
                </a:solidFill>
              </a:rPr>
              <a:t>в </a:t>
            </a:r>
            <a:r>
              <a:rPr lang="ru-RU" sz="1200" dirty="0">
                <a:solidFill>
                  <a:prstClr val="black"/>
                </a:solidFill>
              </a:rPr>
              <a:t>условиях отмирания натурального хозяйства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089861" y="3428835"/>
            <a:ext cx="2951396" cy="845511"/>
          </a:xfrm>
          <a:prstGeom prst="rect">
            <a:avLst/>
          </a:prstGeom>
          <a:solidFill>
            <a:srgbClr val="4E361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83"/>
            <a:r>
              <a:rPr lang="ru-RU" sz="1200" dirty="0" smtClean="0">
                <a:solidFill>
                  <a:prstClr val="black"/>
                </a:solidFill>
              </a:rPr>
              <a:t>Монархи </a:t>
            </a:r>
            <a:r>
              <a:rPr lang="ru-RU" sz="1200" dirty="0">
                <a:solidFill>
                  <a:prstClr val="black"/>
                </a:solidFill>
              </a:rPr>
              <a:t>находились </a:t>
            </a:r>
            <a:endParaRPr lang="ru-RU" sz="12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200" dirty="0" smtClean="0">
                <a:solidFill>
                  <a:prstClr val="black"/>
                </a:solidFill>
              </a:rPr>
              <a:t>под </a:t>
            </a:r>
            <a:r>
              <a:rPr lang="ru-RU" sz="1200" dirty="0">
                <a:solidFill>
                  <a:prstClr val="black"/>
                </a:solidFill>
              </a:rPr>
              <a:t>контролем папы римского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6053326" y="1856889"/>
            <a:ext cx="2720359" cy="845511"/>
          </a:xfrm>
          <a:prstGeom prst="rect">
            <a:avLst/>
          </a:prstGeom>
          <a:solidFill>
            <a:srgbClr val="4E361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83"/>
            <a:r>
              <a:rPr lang="ru-RU" sz="1200" dirty="0" smtClean="0">
                <a:solidFill>
                  <a:prstClr val="black"/>
                </a:solidFill>
              </a:rPr>
              <a:t>Самодержавие </a:t>
            </a:r>
            <a:r>
              <a:rPr lang="ru-RU" sz="1200" dirty="0">
                <a:solidFill>
                  <a:prstClr val="black"/>
                </a:solidFill>
              </a:rPr>
              <a:t>возникло </a:t>
            </a:r>
            <a:endParaRPr lang="ru-RU" sz="12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200" dirty="0" smtClean="0">
                <a:solidFill>
                  <a:prstClr val="black"/>
                </a:solidFill>
              </a:rPr>
              <a:t>в </a:t>
            </a:r>
            <a:r>
              <a:rPr lang="ru-RU" sz="1200" dirty="0">
                <a:solidFill>
                  <a:prstClr val="black"/>
                </a:solidFill>
              </a:rPr>
              <a:t>процессе складывания крепостного права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6053325" y="3428834"/>
            <a:ext cx="2720359" cy="845511"/>
          </a:xfrm>
          <a:prstGeom prst="rect">
            <a:avLst/>
          </a:prstGeom>
          <a:solidFill>
            <a:srgbClr val="4E361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83"/>
            <a:r>
              <a:rPr lang="ru-RU" sz="1200" dirty="0" smtClean="0">
                <a:solidFill>
                  <a:prstClr val="black"/>
                </a:solidFill>
              </a:rPr>
              <a:t>Церковь </a:t>
            </a:r>
            <a:r>
              <a:rPr lang="ru-RU" sz="1200" dirty="0">
                <a:solidFill>
                  <a:prstClr val="black"/>
                </a:solidFill>
              </a:rPr>
              <a:t>являлась одной </a:t>
            </a:r>
            <a:endParaRPr lang="ru-RU" sz="12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200" dirty="0" smtClean="0">
                <a:solidFill>
                  <a:prstClr val="black"/>
                </a:solidFill>
              </a:rPr>
              <a:t>из </a:t>
            </a:r>
            <a:r>
              <a:rPr lang="ru-RU" sz="1200" dirty="0">
                <a:solidFill>
                  <a:prstClr val="black"/>
                </a:solidFill>
              </a:rPr>
              <a:t>основ власти государя</a:t>
            </a:r>
          </a:p>
        </p:txBody>
      </p:sp>
    </p:spTree>
    <p:extLst>
      <p:ext uri="{BB962C8B-B14F-4D97-AF65-F5344CB8AC3E}">
        <p14:creationId xmlns:p14="http://schemas.microsoft.com/office/powerpoint/2010/main" val="334712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1" grpId="0" animBg="1"/>
      <p:bldP spid="3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26500" y="1892117"/>
            <a:ext cx="229101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Сословная </a:t>
            </a:r>
          </a:p>
          <a:p>
            <a:pPr algn="ctr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политика </a:t>
            </a:r>
          </a:p>
          <a:p>
            <a:pPr algn="ctr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в Европе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02794" y="376238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Отсутствовали </a:t>
            </a:r>
            <a:r>
              <a:rPr lang="ru-RU" sz="1400" dirty="0">
                <a:solidFill>
                  <a:srgbClr val="C61648"/>
                </a:solidFill>
              </a:rPr>
              <a:t>свободные </a:t>
            </a:r>
            <a:r>
              <a:rPr lang="ru-RU" sz="1400" dirty="0" smtClean="0">
                <a:solidFill>
                  <a:srgbClr val="C61648"/>
                </a:solidFill>
              </a:rPr>
              <a:t>территории, </a:t>
            </a:r>
            <a:r>
              <a:rPr lang="ru-RU" sz="1400" dirty="0">
                <a:solidFill>
                  <a:srgbClr val="C61648"/>
                </a:solidFill>
              </a:rPr>
              <a:t>и была очень высокая плотность населения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27763" y="221654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Острее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чувствовалось противостояние между разными сословиями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8775" y="2216552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Законодательное закрепление прав </a:t>
            </a:r>
          </a:p>
          <a:p>
            <a:pPr algn="ctr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и привилегий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сословий</a:t>
            </a:r>
          </a:p>
        </p:txBody>
      </p:sp>
      <p:cxnSp>
        <p:nvCxnSpPr>
          <p:cNvPr id="11" name="Соединительная линия уступом 10"/>
          <p:cNvCxnSpPr>
            <a:stCxn id="25" idx="3"/>
            <a:endCxn id="26" idx="0"/>
          </p:cNvCxnSpPr>
          <p:nvPr/>
        </p:nvCxnSpPr>
        <p:spPr>
          <a:xfrm>
            <a:off x="5841206" y="853292"/>
            <a:ext cx="1655763" cy="1363257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>
            <a:stCxn id="26" idx="2"/>
            <a:endCxn id="17" idx="3"/>
          </p:cNvCxnSpPr>
          <p:nvPr/>
        </p:nvCxnSpPr>
        <p:spPr>
          <a:xfrm rot="5400000">
            <a:off x="6010729" y="2785691"/>
            <a:ext cx="1316719" cy="1655763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ная линия уступом 38"/>
          <p:cNvCxnSpPr>
            <a:stCxn id="17" idx="1"/>
            <a:endCxn id="31" idx="2"/>
          </p:cNvCxnSpPr>
          <p:nvPr/>
        </p:nvCxnSpPr>
        <p:spPr>
          <a:xfrm rot="10800000">
            <a:off x="1627982" y="2955216"/>
            <a:ext cx="1674813" cy="1316716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302794" y="3794878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На </a:t>
            </a:r>
            <a:r>
              <a:rPr lang="ru-RU" sz="1400" dirty="0">
                <a:solidFill>
                  <a:srgbClr val="C61648"/>
                </a:solidFill>
              </a:rPr>
              <a:t>монархов постоянно оказывалось </a:t>
            </a:r>
            <a:r>
              <a:rPr lang="ru-RU" sz="1400" dirty="0" smtClean="0">
                <a:solidFill>
                  <a:srgbClr val="C61648"/>
                </a:solidFill>
              </a:rPr>
              <a:t>давление </a:t>
            </a:r>
          </a:p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со стороны представителей сословий</a:t>
            </a:r>
            <a:endParaRPr lang="ru-RU" sz="1400" dirty="0">
              <a:solidFill>
                <a:srgbClr val="C616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60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702531" y="1647976"/>
            <a:ext cx="575088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Сословная политика в России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777" y="2595527"/>
            <a:ext cx="2557463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2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7763" y="2595527"/>
            <a:ext cx="2557462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2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34077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14588" y="2783802"/>
            <a:ext cx="2445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Россия занимала обширные территории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51221" y="2783802"/>
            <a:ext cx="2445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Сословные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противоречия были не так остры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83574" y="2676080"/>
            <a:ext cx="24458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Объединение людей против центральной власти было затруднено</a:t>
            </a:r>
          </a:p>
        </p:txBody>
      </p:sp>
    </p:spTree>
    <p:extLst>
      <p:ext uri="{BB962C8B-B14F-4D97-AF65-F5344CB8AC3E}">
        <p14:creationId xmlns:p14="http://schemas.microsoft.com/office/powerpoint/2010/main" val="21203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9" grpId="0"/>
      <p:bldP spid="10" grpId="0"/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28242"/>
            <a:ext cx="4763385" cy="1225290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России утвердилась система государственного подданства, предполагавшая отсутствие законодательного закрепления сословных прав и привилегий.</a:t>
            </a:r>
          </a:p>
        </p:txBody>
      </p:sp>
    </p:spTree>
    <p:extLst>
      <p:ext uri="{BB962C8B-B14F-4D97-AF65-F5344CB8AC3E}">
        <p14:creationId xmlns:p14="http://schemas.microsoft.com/office/powerpoint/2010/main" val="162866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5000" r="-4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165344"/>
            <a:ext cx="4508204" cy="578959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</a:t>
            </a:r>
            <a:r>
              <a:rPr lang="en-US" sz="1400" dirty="0" smtClean="0">
                <a:solidFill>
                  <a:prstClr val="white"/>
                </a:solidFill>
              </a:rPr>
              <a:t>XVI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веке изменился характер войн в Европе.</a:t>
            </a:r>
          </a:p>
        </p:txBody>
      </p:sp>
      <p:sp>
        <p:nvSpPr>
          <p:cNvPr id="6" name="Овал 5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Битва при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Павии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08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165344"/>
            <a:ext cx="4061637" cy="578959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войнах участвовали союзы государств.</a:t>
            </a:r>
          </a:p>
        </p:txBody>
      </p:sp>
    </p:spTree>
    <p:extLst>
      <p:ext uri="{BB962C8B-B14F-4D97-AF65-F5344CB8AC3E}">
        <p14:creationId xmlns:p14="http://schemas.microsoft.com/office/powerpoint/2010/main" val="6264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702531" y="1647976"/>
            <a:ext cx="575088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Изменение характера войн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777" y="2595527"/>
            <a:ext cx="2557463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2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7763" y="2595527"/>
            <a:ext cx="2557462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2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34077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14588" y="2783802"/>
            <a:ext cx="2445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Появление колониальных империй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55055" y="2676080"/>
            <a:ext cx="24458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Военные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конфликты вышли за пределы Европы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83574" y="2783802"/>
            <a:ext cx="2445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Войны охватывали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все известные части света</a:t>
            </a:r>
          </a:p>
        </p:txBody>
      </p:sp>
    </p:spTree>
    <p:extLst>
      <p:ext uri="{BB962C8B-B14F-4D97-AF65-F5344CB8AC3E}">
        <p14:creationId xmlns:p14="http://schemas.microsoft.com/office/powerpoint/2010/main" val="32759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17687" y="276029"/>
            <a:ext cx="550862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Государева печать Ивана </a:t>
            </a:r>
            <a:r>
              <a:rPr lang="en-US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IV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348" y="982945"/>
            <a:ext cx="3747304" cy="367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97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22684"/>
            <a:ext cx="3689498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военном деле важную роль играли достижения науки и техники.</a:t>
            </a:r>
          </a:p>
        </p:txBody>
      </p:sp>
    </p:spTree>
    <p:extLst>
      <p:ext uri="{BB962C8B-B14F-4D97-AF65-F5344CB8AC3E}">
        <p14:creationId xmlns:p14="http://schemas.microsoft.com/office/powerpoint/2010/main" val="395864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7860" y="2348198"/>
            <a:ext cx="2961532" cy="4596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</a:t>
            </a:r>
            <a:r>
              <a:rPr lang="en-US" sz="1400" dirty="0" smtClean="0">
                <a:solidFill>
                  <a:prstClr val="white"/>
                </a:solidFill>
              </a:rPr>
              <a:t>XVI </a:t>
            </a:r>
            <a:r>
              <a:rPr lang="ru-RU" sz="1400" dirty="0" smtClean="0">
                <a:solidFill>
                  <a:prstClr val="white"/>
                </a:solidFill>
              </a:rPr>
              <a:t>веке </a:t>
            </a:r>
            <a:r>
              <a:rPr lang="ru-RU" sz="1400" dirty="0">
                <a:solidFill>
                  <a:prstClr val="white"/>
                </a:solidFill>
              </a:rPr>
              <a:t>в Европе ополчение сменилось регулярными армиями.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53" y="735286"/>
            <a:ext cx="5305647" cy="368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5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08144"/>
            <a:ext cx="3508744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При строительстве крепостей возводили </a:t>
            </a:r>
            <a:r>
              <a:rPr lang="ru-RU" sz="1400" dirty="0" smtClean="0">
                <a:solidFill>
                  <a:prstClr val="white"/>
                </a:solidFill>
              </a:rPr>
              <a:t>бастионы </a:t>
            </a:r>
            <a:r>
              <a:rPr lang="ru-RU" sz="1400" dirty="0">
                <a:solidFill>
                  <a:prstClr val="white"/>
                </a:solidFill>
              </a:rPr>
              <a:t>– укрепления по углам крепостной ограды.</a:t>
            </a:r>
          </a:p>
        </p:txBody>
      </p:sp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Бастион крепости Орешек</a:t>
            </a:r>
          </a:p>
        </p:txBody>
      </p:sp>
    </p:spTree>
    <p:extLst>
      <p:ext uri="{BB962C8B-B14F-4D97-AF65-F5344CB8AC3E}">
        <p14:creationId xmlns:p14="http://schemas.microsoft.com/office/powerpoint/2010/main" val="367125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9000" r="-4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ая выноска 4"/>
          <p:cNvSpPr/>
          <p:nvPr/>
        </p:nvSpPr>
        <p:spPr>
          <a:xfrm>
            <a:off x="3246891" y="968134"/>
            <a:ext cx="1437294" cy="598053"/>
          </a:xfrm>
          <a:prstGeom prst="wedgeRectCallout">
            <a:avLst>
              <a:gd name="adj1" fmla="val 59983"/>
              <a:gd name="adj2" fmla="val 175071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smtClean="0">
                <a:solidFill>
                  <a:srgbClr val="4E361E"/>
                </a:solidFill>
              </a:rPr>
              <a:t>Бастион</a:t>
            </a:r>
            <a:endParaRPr lang="ru-RU" sz="1400" dirty="0">
              <a:solidFill>
                <a:srgbClr val="4E3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24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01418"/>
            <a:ext cx="3508744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Европейские государства, которые имели выход к морю, создавали военный флот.</a:t>
            </a:r>
          </a:p>
        </p:txBody>
      </p:sp>
    </p:spTree>
    <p:extLst>
      <p:ext uri="{BB962C8B-B14F-4D97-AF65-F5344CB8AC3E}">
        <p14:creationId xmlns:p14="http://schemas.microsoft.com/office/powerpoint/2010/main" val="15618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Военная революция </a:t>
            </a:r>
            <a:endParaRPr lang="ru-RU" sz="1800" dirty="0" smtClean="0">
              <a:solidFill>
                <a:prstClr val="white"/>
              </a:solidFill>
            </a:endParaRPr>
          </a:p>
          <a:p>
            <a:pPr algn="ctr" defTabSz="685783"/>
            <a:r>
              <a:rPr lang="ru-RU" sz="1800" dirty="0" smtClean="0">
                <a:solidFill>
                  <a:prstClr val="white"/>
                </a:solidFill>
              </a:rPr>
              <a:t>во </a:t>
            </a:r>
            <a:r>
              <a:rPr lang="ru-RU" sz="1800" dirty="0">
                <a:solidFill>
                  <a:prstClr val="white"/>
                </a:solidFill>
              </a:rPr>
              <a:t>многом способствовала формированию единых государств </a:t>
            </a:r>
            <a:endParaRPr lang="ru-RU" sz="1800" dirty="0" smtClean="0">
              <a:solidFill>
                <a:prstClr val="white"/>
              </a:solidFill>
            </a:endParaRPr>
          </a:p>
          <a:p>
            <a:pPr algn="ctr" defTabSz="685783"/>
            <a:r>
              <a:rPr lang="ru-RU" sz="1800" dirty="0" smtClean="0">
                <a:solidFill>
                  <a:prstClr val="white"/>
                </a:solidFill>
              </a:rPr>
              <a:t>в </a:t>
            </a:r>
            <a:r>
              <a:rPr lang="ru-RU" sz="1800" dirty="0">
                <a:solidFill>
                  <a:prstClr val="white"/>
                </a:solidFill>
              </a:rPr>
              <a:t>Европе и укреплению сильной центральной власти.</a:t>
            </a:r>
          </a:p>
        </p:txBody>
      </p:sp>
    </p:spTree>
    <p:extLst>
      <p:ext uri="{BB962C8B-B14F-4D97-AF65-F5344CB8AC3E}">
        <p14:creationId xmlns:p14="http://schemas.microsoft.com/office/powerpoint/2010/main" val="18628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6" y="372176"/>
            <a:ext cx="593569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Формирование единых </a:t>
            </a:r>
            <a:endParaRPr lang="ru-RU" sz="2800" dirty="0" smtClean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  <a:p>
            <a:pPr defTabSz="685783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государств в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Европе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и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России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4" y="1432748"/>
            <a:ext cx="5395700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Западной Европе и России одновременно шёл процесс укрепления абсолютной монархической власти.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5794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3" y="278707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99590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3" y="2780074"/>
            <a:ext cx="4404564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России в </a:t>
            </a:r>
            <a:r>
              <a:rPr lang="en-US" sz="1800" dirty="0" smtClean="0">
                <a:solidFill>
                  <a:prstClr val="white"/>
                </a:solidFill>
                <a:latin typeface="Merriweather"/>
              </a:rPr>
              <a:t>XVI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веке происходило формирование самодержавия.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3" y="3711902"/>
            <a:ext cx="5916696" cy="1107996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Единые государства в Европе складывались на фоне отмирания натурального хозяйства, а в России происходило закрепощение крестьянства.</a:t>
            </a:r>
          </a:p>
        </p:txBody>
      </p:sp>
    </p:spTree>
    <p:extLst>
      <p:ext uri="{BB962C8B-B14F-4D97-AF65-F5344CB8AC3E}">
        <p14:creationId xmlns:p14="http://schemas.microsoft.com/office/powerpoint/2010/main" val="109922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4"/>
            <a:ext cx="337592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5928" y="1167999"/>
            <a:ext cx="5318545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Предпосылки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особенности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формирования единых государств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Западной Европе и России.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31666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20375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5929" y="2210406"/>
            <a:ext cx="4659327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Усиление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великокняжеской власти в России.</a:t>
            </a:r>
          </a:p>
        </p:txBody>
      </p:sp>
      <p:sp>
        <p:nvSpPr>
          <p:cNvPr id="9" name="Овал 8"/>
          <p:cNvSpPr/>
          <p:nvPr/>
        </p:nvSpPr>
        <p:spPr>
          <a:xfrm>
            <a:off x="358775" y="308650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3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58775" y="396924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5928" y="3072502"/>
            <a:ext cx="5680052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Сходства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различия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европейского абсолютизма и российского самодержавия.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75928" y="4100744"/>
            <a:ext cx="5318545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Военная революция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 Европе.</a:t>
            </a:r>
          </a:p>
        </p:txBody>
      </p:sp>
    </p:spTree>
    <p:extLst>
      <p:ext uri="{BB962C8B-B14F-4D97-AF65-F5344CB8AC3E}">
        <p14:creationId xmlns:p14="http://schemas.microsoft.com/office/powerpoint/2010/main" val="84672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  <p:bldP spid="9" grpId="0" animBg="1"/>
      <p:bldP spid="11" grpId="0" animBg="1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6"/>
            <a:ext cx="5956963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Предпосылки формирования единых государств в Европе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3599" y="1582005"/>
            <a:ext cx="420090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Развитие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рыночных отношений.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6" y="145050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0" name="Picture 2" descr="Картинки по запросу england crow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300" y="1720504"/>
            <a:ext cx="2804092" cy="246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03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3726870"/>
            <a:ext cx="3519376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После открытия морских торговых путей начался значительный рост производства в Западной Европе.</a:t>
            </a:r>
          </a:p>
        </p:txBody>
      </p:sp>
    </p:spTree>
    <p:extLst>
      <p:ext uri="{BB962C8B-B14F-4D97-AF65-F5344CB8AC3E}">
        <p14:creationId xmlns:p14="http://schemas.microsoft.com/office/powerpoint/2010/main" val="375320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20145"/>
            <a:ext cx="3296093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Появлялись новые отрасли производства, ведущим среди которых было кораблестроение.</a:t>
            </a:r>
          </a:p>
        </p:txBody>
      </p:sp>
    </p:spTree>
    <p:extLst>
      <p:ext uri="{BB962C8B-B14F-4D97-AF65-F5344CB8AC3E}">
        <p14:creationId xmlns:p14="http://schemas.microsoft.com/office/powerpoint/2010/main" val="253627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2142</TotalTime>
  <Words>1044</Words>
  <Application>Microsoft Office PowerPoint</Application>
  <PresentationFormat>Экран (16:9)</PresentationFormat>
  <Paragraphs>260</Paragraphs>
  <Slides>56</Slides>
  <Notes>56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56</vt:i4>
      </vt:variant>
    </vt:vector>
  </HeadingPairs>
  <TitlesOfParts>
    <vt:vector size="65" baseType="lpstr">
      <vt:lpstr>Calibri</vt:lpstr>
      <vt:lpstr>Merriweather</vt:lpstr>
      <vt:lpstr>Theano Didot</vt:lpstr>
      <vt:lpstr>Roboto</vt:lpstr>
      <vt:lpstr>Arial</vt:lpstr>
      <vt:lpstr>1_Тема Office</vt:lpstr>
      <vt:lpstr>7_Тема Office</vt:lpstr>
      <vt:lpstr>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172</cp:revision>
  <dcterms:created xsi:type="dcterms:W3CDTF">2015-12-14T06:35:07Z</dcterms:created>
  <dcterms:modified xsi:type="dcterms:W3CDTF">2018-03-29T11:33:06Z</dcterms:modified>
</cp:coreProperties>
</file>