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66"/>
  </p:notesMasterIdLst>
  <p:sldIdLst>
    <p:sldId id="295" r:id="rId6"/>
    <p:sldId id="296" r:id="rId7"/>
    <p:sldId id="299" r:id="rId8"/>
    <p:sldId id="300" r:id="rId9"/>
    <p:sldId id="301" r:id="rId10"/>
    <p:sldId id="303" r:id="rId11"/>
    <p:sldId id="304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9" r:id="rId64"/>
    <p:sldId id="358" r:id="rId65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  <p:embeddedFont>
      <p:font typeface="Theano Didot" panose="02060603060706020203" pitchFamily="18" charset="0"/>
      <p:regular r:id="rId7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2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4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10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4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35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39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16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29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8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7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26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5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36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98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17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7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84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49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79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28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3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1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27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92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894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26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89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75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67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271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46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06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28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72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16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69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72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549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0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091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249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432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3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38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87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19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723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26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55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839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674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422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22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3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423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6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90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0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3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2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04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05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29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7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3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02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80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7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62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56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60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20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5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9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98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2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34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2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42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76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4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02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47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30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41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78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4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74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83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54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84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9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39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27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7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04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3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25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91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49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51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74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4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3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3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4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2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2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/>
          <a:stretch/>
        </p:blipFill>
        <p:spPr>
          <a:xfrm flipH="1">
            <a:off x="2687279" y="-1"/>
            <a:ext cx="6467111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612" y="1263819"/>
            <a:ext cx="4646503" cy="261610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Территория, население </a:t>
            </a:r>
          </a:p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 хозяйство России </a:t>
            </a:r>
          </a:p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начале XVI века</a:t>
            </a:r>
          </a:p>
        </p:txBody>
      </p:sp>
    </p:spTree>
    <p:extLst>
      <p:ext uri="{BB962C8B-B14F-4D97-AF65-F5344CB8AC3E}">
        <p14:creationId xmlns:p14="http://schemas.microsoft.com/office/powerpoint/2010/main" val="18998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1110813" y="3381501"/>
            <a:ext cx="1437294" cy="598053"/>
          </a:xfrm>
          <a:prstGeom prst="wedgeRectCallout">
            <a:avLst>
              <a:gd name="adj1" fmla="val 68945"/>
              <a:gd name="adj2" fmla="val 872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Яровые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915867" y="2141520"/>
            <a:ext cx="1437294" cy="598053"/>
          </a:xfrm>
          <a:prstGeom prst="wedgeRectCallout">
            <a:avLst>
              <a:gd name="adj1" fmla="val -10579"/>
              <a:gd name="adj2" fmla="val 11682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Озимые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8331" y="1864725"/>
            <a:ext cx="339436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prstClr val="white"/>
                </a:solidFill>
                <a:latin typeface="Merriweather"/>
              </a:rPr>
              <a:t>Озимые </a:t>
            </a:r>
            <a:r>
              <a:rPr lang="ru-RU" sz="4200" dirty="0">
                <a:solidFill>
                  <a:prstClr val="white"/>
                </a:solidFill>
                <a:latin typeface="Merriweather"/>
              </a:rPr>
              <a:t>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8329" y="2666756"/>
            <a:ext cx="3519055" cy="63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это зерновые культуры, </a:t>
            </a:r>
          </a:p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которые засевают на зиму.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Картинки по запросу колось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9" y="1143000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1110813" y="3381501"/>
            <a:ext cx="1437294" cy="598053"/>
          </a:xfrm>
          <a:prstGeom prst="wedgeRectCallout">
            <a:avLst>
              <a:gd name="adj1" fmla="val 68945"/>
              <a:gd name="adj2" fmla="val 872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Яровые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915867" y="2141520"/>
            <a:ext cx="1437294" cy="598053"/>
          </a:xfrm>
          <a:prstGeom prst="wedgeRectCallout">
            <a:avLst>
              <a:gd name="adj1" fmla="val -10579"/>
              <a:gd name="adj2" fmla="val 11682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Озимые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766431" y="2065320"/>
            <a:ext cx="1437294" cy="598053"/>
          </a:xfrm>
          <a:prstGeom prst="wedgeRectCallout">
            <a:avLst>
              <a:gd name="adj1" fmla="val -10579"/>
              <a:gd name="adj2" fmla="val 11682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Пар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20140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386481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Бережное отношение к земле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690888" y="386414"/>
            <a:ext cx="37622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Сельское хозяйство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095892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20140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7" y="1953521"/>
            <a:ext cx="3556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Преимущества трёхполья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082" y="3290252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Устойчивый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урожай в течение долгого времени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095892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29535"/>
            <a:ext cx="358486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Большая </a:t>
            </a:r>
            <a:r>
              <a:rPr lang="ru-RU" sz="1400" dirty="0">
                <a:solidFill>
                  <a:prstClr val="white"/>
                </a:solidFill>
              </a:rPr>
              <a:t>часть земледельческих </a:t>
            </a:r>
            <a:r>
              <a:rPr lang="ru-RU" sz="1400" dirty="0" smtClean="0">
                <a:solidFill>
                  <a:prstClr val="white"/>
                </a:solidFill>
              </a:rPr>
              <a:t>районов России </a:t>
            </a:r>
            <a:r>
              <a:rPr lang="ru-RU" sz="1400" dirty="0">
                <a:solidFill>
                  <a:prstClr val="white"/>
                </a:solidFill>
              </a:rPr>
              <a:t>находилась в зоне рискованного земледелия.</a:t>
            </a:r>
          </a:p>
        </p:txBody>
      </p:sp>
    </p:spTree>
    <p:extLst>
      <p:ext uri="{BB962C8B-B14F-4D97-AF65-F5344CB8AC3E}">
        <p14:creationId xmlns:p14="http://schemas.microsoft.com/office/powerpoint/2010/main" val="17146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106189"/>
            <a:ext cx="4786744" cy="2933973"/>
            <a:chOff x="3588329" y="960715"/>
            <a:chExt cx="4786744" cy="293397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960715"/>
              <a:ext cx="4558142" cy="19389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Зона рискованного земледелия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947313"/>
              <a:ext cx="4786744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территория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 неблагоприятными для земледелия климатическими условиями.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1" name="Picture 2" descr="Картинки по запросу колось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9" y="1143000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Для климата России были характерны долгая морозная зима и короткое лето.</a:t>
            </a:r>
          </a:p>
        </p:txBody>
      </p:sp>
    </p:spTree>
    <p:extLst>
      <p:ext uri="{BB962C8B-B14F-4D97-AF65-F5344CB8AC3E}">
        <p14:creationId xmlns:p14="http://schemas.microsoft.com/office/powerpoint/2010/main" val="21181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2536383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2721457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30 дней занимались сенокосом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690888" y="386414"/>
            <a:ext cx="37622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Сельское хозяйство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382853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1721816"/>
            <a:ext cx="1347787" cy="115353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2536383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3037" y="1460206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Земледелием крестьяне занимались около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130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дней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году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2610710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дней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отводились пахоте,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севу и жатве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1721816"/>
            <a:ext cx="1347788" cy="115353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3689913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3037" y="3767266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Время сельскохозяйственных работ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Руси называлось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страдой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4" name="Соединительная линия уступом 13"/>
          <p:cNvCxnSpPr>
            <a:stCxn id="35" idx="1"/>
            <a:endCxn id="12" idx="1"/>
          </p:cNvCxnSpPr>
          <p:nvPr/>
        </p:nvCxnSpPr>
        <p:spPr>
          <a:xfrm rot="10800000" flipH="1" flipV="1">
            <a:off x="667656" y="2875346"/>
            <a:ext cx="1347787" cy="1153530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21" idx="3"/>
            <a:endCxn id="12" idx="3"/>
          </p:cNvCxnSpPr>
          <p:nvPr/>
        </p:nvCxnSpPr>
        <p:spPr>
          <a:xfrm flipH="1">
            <a:off x="7126312" y="2875346"/>
            <a:ext cx="1347788" cy="1153530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5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Серов.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Зимой.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Маковский.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Пастушки.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941663"/>
            <a:ext cx="345797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Самой маленькой в мире монетой считается российская полушка.</a:t>
            </a:r>
          </a:p>
        </p:txBody>
      </p:sp>
    </p:spTree>
    <p:extLst>
      <p:ext uri="{BB962C8B-B14F-4D97-AF65-F5344CB8AC3E}">
        <p14:creationId xmlns:p14="http://schemas.microsoft.com/office/powerpoint/2010/main" val="12428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Функции крестьянской общины (мира)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701518"/>
            <a:ext cx="31313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Раздел пахотных земель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огородов.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6800" y="17015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7570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743004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Контроль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 использованием сенокосов, рек и озёр.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180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813321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Распределение податей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повинностей.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8" r="23365"/>
          <a:stretch/>
        </p:blipFill>
        <p:spPr>
          <a:xfrm>
            <a:off x="5867403" y="-25977"/>
            <a:ext cx="21301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341943"/>
            <a:ext cx="307719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начале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увеличилась численность казачества.</a:t>
            </a:r>
          </a:p>
        </p:txBody>
      </p:sp>
      <p:pic>
        <p:nvPicPr>
          <p:cNvPr id="2052" name="Picture 4" descr="https://upload.wikimedia.org/wikipedia/commons/thumb/e/e0/Russian-Cossacks-on-March.jpg/800px-Russian-Cossacks-on-Marc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2186" r="860" b="11091"/>
          <a:stretch/>
        </p:blipFill>
        <p:spPr bwMode="auto">
          <a:xfrm>
            <a:off x="3854697" y="929986"/>
            <a:ext cx="5289303" cy="32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16366" r="17396" b="55289"/>
          <a:stretch/>
        </p:blipFill>
        <p:spPr>
          <a:xfrm>
            <a:off x="0" y="-40943"/>
            <a:ext cx="9157648" cy="51844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>
            <a:off x="270781" y="2551279"/>
            <a:ext cx="1437294" cy="598053"/>
          </a:xfrm>
          <a:prstGeom prst="wedgeRectCallout">
            <a:avLst>
              <a:gd name="adj1" fmla="val 36168"/>
              <a:gd name="adj2" fmla="val 1091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Донские казаки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1402313" y="3411575"/>
            <a:ext cx="305762" cy="479872"/>
          </a:xfrm>
          <a:custGeom>
            <a:avLst/>
            <a:gdLst>
              <a:gd name="connsiteX0" fmla="*/ 21045 w 305762"/>
              <a:gd name="connsiteY0" fmla="*/ 73497 h 479872"/>
              <a:gd name="connsiteX1" fmla="*/ 72804 w 305762"/>
              <a:gd name="connsiteY1" fmla="*/ 4485 h 479872"/>
              <a:gd name="connsiteX2" fmla="*/ 176321 w 305762"/>
              <a:gd name="connsiteY2" fmla="*/ 13112 h 479872"/>
              <a:gd name="connsiteX3" fmla="*/ 253959 w 305762"/>
              <a:gd name="connsiteY3" fmla="*/ 64870 h 479872"/>
              <a:gd name="connsiteX4" fmla="*/ 305717 w 305762"/>
              <a:gd name="connsiteY4" fmla="*/ 220146 h 479872"/>
              <a:gd name="connsiteX5" fmla="*/ 262585 w 305762"/>
              <a:gd name="connsiteY5" fmla="*/ 306410 h 479872"/>
              <a:gd name="connsiteX6" fmla="*/ 236706 w 305762"/>
              <a:gd name="connsiteY6" fmla="*/ 384048 h 479872"/>
              <a:gd name="connsiteX7" fmla="*/ 202200 w 305762"/>
              <a:gd name="connsiteY7" fmla="*/ 478938 h 479872"/>
              <a:gd name="connsiteX8" fmla="*/ 72804 w 305762"/>
              <a:gd name="connsiteY8" fmla="*/ 427180 h 479872"/>
              <a:gd name="connsiteX9" fmla="*/ 29672 w 305762"/>
              <a:gd name="connsiteY9" fmla="*/ 340916 h 479872"/>
              <a:gd name="connsiteX10" fmla="*/ 3793 w 305762"/>
              <a:gd name="connsiteY10" fmla="*/ 323663 h 479872"/>
              <a:gd name="connsiteX11" fmla="*/ 3793 w 305762"/>
              <a:gd name="connsiteY11" fmla="*/ 211519 h 479872"/>
              <a:gd name="connsiteX12" fmla="*/ 38298 w 305762"/>
              <a:gd name="connsiteY12" fmla="*/ 159761 h 479872"/>
              <a:gd name="connsiteX13" fmla="*/ 21045 w 305762"/>
              <a:gd name="connsiteY13" fmla="*/ 73497 h 47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5762" h="479872">
                <a:moveTo>
                  <a:pt x="21045" y="73497"/>
                </a:moveTo>
                <a:cubicBezTo>
                  <a:pt x="26796" y="47618"/>
                  <a:pt x="46925" y="14549"/>
                  <a:pt x="72804" y="4485"/>
                </a:cubicBezTo>
                <a:cubicBezTo>
                  <a:pt x="98683" y="-5579"/>
                  <a:pt x="146129" y="3048"/>
                  <a:pt x="176321" y="13112"/>
                </a:cubicBezTo>
                <a:cubicBezTo>
                  <a:pt x="206514" y="23176"/>
                  <a:pt x="232393" y="30364"/>
                  <a:pt x="253959" y="64870"/>
                </a:cubicBezTo>
                <a:cubicBezTo>
                  <a:pt x="275525" y="99376"/>
                  <a:pt x="304279" y="179889"/>
                  <a:pt x="305717" y="220146"/>
                </a:cubicBezTo>
                <a:cubicBezTo>
                  <a:pt x="307155" y="260403"/>
                  <a:pt x="274087" y="279093"/>
                  <a:pt x="262585" y="306410"/>
                </a:cubicBezTo>
                <a:cubicBezTo>
                  <a:pt x="251083" y="333727"/>
                  <a:pt x="246770" y="355293"/>
                  <a:pt x="236706" y="384048"/>
                </a:cubicBezTo>
                <a:cubicBezTo>
                  <a:pt x="226642" y="412803"/>
                  <a:pt x="229517" y="471749"/>
                  <a:pt x="202200" y="478938"/>
                </a:cubicBezTo>
                <a:cubicBezTo>
                  <a:pt x="174883" y="486127"/>
                  <a:pt x="101559" y="450184"/>
                  <a:pt x="72804" y="427180"/>
                </a:cubicBezTo>
                <a:cubicBezTo>
                  <a:pt x="44049" y="404176"/>
                  <a:pt x="41174" y="358169"/>
                  <a:pt x="29672" y="340916"/>
                </a:cubicBezTo>
                <a:cubicBezTo>
                  <a:pt x="18170" y="323663"/>
                  <a:pt x="8106" y="345229"/>
                  <a:pt x="3793" y="323663"/>
                </a:cubicBezTo>
                <a:cubicBezTo>
                  <a:pt x="-520" y="302097"/>
                  <a:pt x="-1958" y="238836"/>
                  <a:pt x="3793" y="211519"/>
                </a:cubicBezTo>
                <a:cubicBezTo>
                  <a:pt x="9544" y="184202"/>
                  <a:pt x="31109" y="177014"/>
                  <a:pt x="38298" y="159761"/>
                </a:cubicBezTo>
                <a:cubicBezTo>
                  <a:pt x="45487" y="142508"/>
                  <a:pt x="15294" y="99376"/>
                  <a:pt x="21045" y="73497"/>
                </a:cubicBezTo>
                <a:close/>
              </a:path>
            </a:pathLst>
          </a:custGeom>
          <a:noFill/>
          <a:ln w="349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983710" y="2876064"/>
            <a:ext cx="615545" cy="462657"/>
          </a:xfrm>
          <a:custGeom>
            <a:avLst/>
            <a:gdLst>
              <a:gd name="connsiteX0" fmla="*/ 302290 w 615545"/>
              <a:gd name="connsiteY0" fmla="*/ 462359 h 462657"/>
              <a:gd name="connsiteX1" fmla="*/ 233279 w 615545"/>
              <a:gd name="connsiteY1" fmla="*/ 341589 h 462657"/>
              <a:gd name="connsiteX2" fmla="*/ 69377 w 615545"/>
              <a:gd name="connsiteY2" fmla="*/ 298457 h 462657"/>
              <a:gd name="connsiteX3" fmla="*/ 365 w 615545"/>
              <a:gd name="connsiteY3" fmla="*/ 220819 h 462657"/>
              <a:gd name="connsiteX4" fmla="*/ 95256 w 615545"/>
              <a:gd name="connsiteY4" fmla="*/ 65544 h 462657"/>
              <a:gd name="connsiteX5" fmla="*/ 224652 w 615545"/>
              <a:gd name="connsiteY5" fmla="*/ 39664 h 462657"/>
              <a:gd name="connsiteX6" fmla="*/ 526577 w 615545"/>
              <a:gd name="connsiteY6" fmla="*/ 5159 h 462657"/>
              <a:gd name="connsiteX7" fmla="*/ 612841 w 615545"/>
              <a:gd name="connsiteY7" fmla="*/ 160434 h 462657"/>
              <a:gd name="connsiteX8" fmla="*/ 586962 w 615545"/>
              <a:gd name="connsiteY8" fmla="*/ 289830 h 462657"/>
              <a:gd name="connsiteX9" fmla="*/ 517950 w 615545"/>
              <a:gd name="connsiteY9" fmla="*/ 376094 h 462657"/>
              <a:gd name="connsiteX10" fmla="*/ 379928 w 615545"/>
              <a:gd name="connsiteY10" fmla="*/ 376094 h 462657"/>
              <a:gd name="connsiteX11" fmla="*/ 302290 w 615545"/>
              <a:gd name="connsiteY11" fmla="*/ 462359 h 46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545" h="462657">
                <a:moveTo>
                  <a:pt x="302290" y="462359"/>
                </a:moveTo>
                <a:cubicBezTo>
                  <a:pt x="277849" y="456608"/>
                  <a:pt x="272098" y="368906"/>
                  <a:pt x="233279" y="341589"/>
                </a:cubicBezTo>
                <a:cubicBezTo>
                  <a:pt x="194460" y="314272"/>
                  <a:pt x="108196" y="318585"/>
                  <a:pt x="69377" y="298457"/>
                </a:cubicBezTo>
                <a:cubicBezTo>
                  <a:pt x="30558" y="278329"/>
                  <a:pt x="-3948" y="259638"/>
                  <a:pt x="365" y="220819"/>
                </a:cubicBezTo>
                <a:cubicBezTo>
                  <a:pt x="4678" y="182000"/>
                  <a:pt x="57875" y="95736"/>
                  <a:pt x="95256" y="65544"/>
                </a:cubicBezTo>
                <a:cubicBezTo>
                  <a:pt x="132637" y="35352"/>
                  <a:pt x="152765" y="49728"/>
                  <a:pt x="224652" y="39664"/>
                </a:cubicBezTo>
                <a:cubicBezTo>
                  <a:pt x="296539" y="29600"/>
                  <a:pt x="461879" y="-14969"/>
                  <a:pt x="526577" y="5159"/>
                </a:cubicBezTo>
                <a:cubicBezTo>
                  <a:pt x="591275" y="25287"/>
                  <a:pt x="602777" y="112989"/>
                  <a:pt x="612841" y="160434"/>
                </a:cubicBezTo>
                <a:cubicBezTo>
                  <a:pt x="622905" y="207879"/>
                  <a:pt x="602777" y="253887"/>
                  <a:pt x="586962" y="289830"/>
                </a:cubicBezTo>
                <a:cubicBezTo>
                  <a:pt x="571147" y="325773"/>
                  <a:pt x="552456" y="361717"/>
                  <a:pt x="517950" y="376094"/>
                </a:cubicBezTo>
                <a:cubicBezTo>
                  <a:pt x="483444" y="390471"/>
                  <a:pt x="417309" y="363154"/>
                  <a:pt x="379928" y="376094"/>
                </a:cubicBezTo>
                <a:cubicBezTo>
                  <a:pt x="342547" y="389034"/>
                  <a:pt x="326731" y="468110"/>
                  <a:pt x="302290" y="462359"/>
                </a:cubicBezTo>
                <a:close/>
              </a:path>
            </a:pathLst>
          </a:custGeom>
          <a:noFill/>
          <a:ln w="349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880608" y="1982127"/>
            <a:ext cx="1437294" cy="598053"/>
          </a:xfrm>
          <a:prstGeom prst="wedgeRectCallout">
            <a:avLst>
              <a:gd name="adj1" fmla="val -9709"/>
              <a:gd name="adj2" fmla="val 10662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Волжские</a:t>
            </a:r>
          </a:p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казаки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561159" y="3053618"/>
            <a:ext cx="750825" cy="335089"/>
          </a:xfrm>
          <a:custGeom>
            <a:avLst/>
            <a:gdLst>
              <a:gd name="connsiteX0" fmla="*/ 686866 w 750825"/>
              <a:gd name="connsiteY0" fmla="*/ 118207 h 335089"/>
              <a:gd name="connsiteX1" fmla="*/ 439216 w 750825"/>
              <a:gd name="connsiteY1" fmla="*/ 127732 h 335089"/>
              <a:gd name="connsiteX2" fmla="*/ 353491 w 750825"/>
              <a:gd name="connsiteY2" fmla="*/ 13432 h 335089"/>
              <a:gd name="connsiteX3" fmla="*/ 286816 w 750825"/>
              <a:gd name="connsiteY3" fmla="*/ 3907 h 335089"/>
              <a:gd name="connsiteX4" fmla="*/ 162991 w 750825"/>
              <a:gd name="connsiteY4" fmla="*/ 3907 h 335089"/>
              <a:gd name="connsiteX5" fmla="*/ 58216 w 750825"/>
              <a:gd name="connsiteY5" fmla="*/ 51532 h 335089"/>
              <a:gd name="connsiteX6" fmla="*/ 1066 w 750825"/>
              <a:gd name="connsiteY6" fmla="*/ 165832 h 335089"/>
              <a:gd name="connsiteX7" fmla="*/ 105841 w 750825"/>
              <a:gd name="connsiteY7" fmla="*/ 270607 h 335089"/>
              <a:gd name="connsiteX8" fmla="*/ 210616 w 750825"/>
              <a:gd name="connsiteY8" fmla="*/ 327757 h 335089"/>
              <a:gd name="connsiteX9" fmla="*/ 315391 w 750825"/>
              <a:gd name="connsiteY9" fmla="*/ 327757 h 335089"/>
              <a:gd name="connsiteX10" fmla="*/ 401116 w 750825"/>
              <a:gd name="connsiteY10" fmla="*/ 289657 h 335089"/>
              <a:gd name="connsiteX11" fmla="*/ 572566 w 750825"/>
              <a:gd name="connsiteY11" fmla="*/ 327757 h 335089"/>
              <a:gd name="connsiteX12" fmla="*/ 734491 w 750825"/>
              <a:gd name="connsiteY12" fmla="*/ 327757 h 335089"/>
              <a:gd name="connsiteX13" fmla="*/ 734491 w 750825"/>
              <a:gd name="connsiteY13" fmla="*/ 251557 h 335089"/>
              <a:gd name="connsiteX14" fmla="*/ 639241 w 750825"/>
              <a:gd name="connsiteY14" fmla="*/ 175357 h 335089"/>
              <a:gd name="connsiteX15" fmla="*/ 686866 w 750825"/>
              <a:gd name="connsiteY15" fmla="*/ 118207 h 33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0825" h="335089">
                <a:moveTo>
                  <a:pt x="686866" y="118207"/>
                </a:moveTo>
                <a:cubicBezTo>
                  <a:pt x="653529" y="110270"/>
                  <a:pt x="494779" y="145195"/>
                  <a:pt x="439216" y="127732"/>
                </a:cubicBezTo>
                <a:cubicBezTo>
                  <a:pt x="383653" y="110269"/>
                  <a:pt x="378891" y="34070"/>
                  <a:pt x="353491" y="13432"/>
                </a:cubicBezTo>
                <a:cubicBezTo>
                  <a:pt x="328091" y="-7206"/>
                  <a:pt x="318566" y="5495"/>
                  <a:pt x="286816" y="3907"/>
                </a:cubicBezTo>
                <a:cubicBezTo>
                  <a:pt x="255066" y="2319"/>
                  <a:pt x="201091" y="-4030"/>
                  <a:pt x="162991" y="3907"/>
                </a:cubicBezTo>
                <a:cubicBezTo>
                  <a:pt x="124891" y="11844"/>
                  <a:pt x="85203" y="24545"/>
                  <a:pt x="58216" y="51532"/>
                </a:cubicBezTo>
                <a:cubicBezTo>
                  <a:pt x="31229" y="78519"/>
                  <a:pt x="-6871" y="129320"/>
                  <a:pt x="1066" y="165832"/>
                </a:cubicBezTo>
                <a:cubicBezTo>
                  <a:pt x="9003" y="202344"/>
                  <a:pt x="70916" y="243620"/>
                  <a:pt x="105841" y="270607"/>
                </a:cubicBezTo>
                <a:cubicBezTo>
                  <a:pt x="140766" y="297595"/>
                  <a:pt x="175691" y="318232"/>
                  <a:pt x="210616" y="327757"/>
                </a:cubicBezTo>
                <a:cubicBezTo>
                  <a:pt x="245541" y="337282"/>
                  <a:pt x="283641" y="334107"/>
                  <a:pt x="315391" y="327757"/>
                </a:cubicBezTo>
                <a:cubicBezTo>
                  <a:pt x="347141" y="321407"/>
                  <a:pt x="358254" y="289657"/>
                  <a:pt x="401116" y="289657"/>
                </a:cubicBezTo>
                <a:cubicBezTo>
                  <a:pt x="443978" y="289657"/>
                  <a:pt x="517004" y="321407"/>
                  <a:pt x="572566" y="327757"/>
                </a:cubicBezTo>
                <a:cubicBezTo>
                  <a:pt x="628128" y="334107"/>
                  <a:pt x="707504" y="340457"/>
                  <a:pt x="734491" y="327757"/>
                </a:cubicBezTo>
                <a:cubicBezTo>
                  <a:pt x="761478" y="315057"/>
                  <a:pt x="750366" y="276957"/>
                  <a:pt x="734491" y="251557"/>
                </a:cubicBezTo>
                <a:cubicBezTo>
                  <a:pt x="718616" y="226157"/>
                  <a:pt x="642416" y="192820"/>
                  <a:pt x="639241" y="175357"/>
                </a:cubicBezTo>
                <a:cubicBezTo>
                  <a:pt x="636066" y="157895"/>
                  <a:pt x="720203" y="126144"/>
                  <a:pt x="686866" y="118207"/>
                </a:cubicBezTo>
                <a:close/>
              </a:path>
            </a:pathLst>
          </a:custGeom>
          <a:noFill/>
          <a:ln w="349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3480808" y="2531120"/>
            <a:ext cx="1437294" cy="598053"/>
          </a:xfrm>
          <a:prstGeom prst="wedgeRectCallout">
            <a:avLst>
              <a:gd name="adj1" fmla="val -74654"/>
              <a:gd name="adj2" fmla="val 683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Яицкие</a:t>
            </a:r>
          </a:p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казаки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1676228" y="3666251"/>
            <a:ext cx="548924" cy="344773"/>
          </a:xfrm>
          <a:custGeom>
            <a:avLst/>
            <a:gdLst>
              <a:gd name="connsiteX0" fmla="*/ 324022 w 548924"/>
              <a:gd name="connsiteY0" fmla="*/ 874 h 344773"/>
              <a:gd name="connsiteX1" fmla="*/ 190672 w 548924"/>
              <a:gd name="connsiteY1" fmla="*/ 19924 h 344773"/>
              <a:gd name="connsiteX2" fmla="*/ 95422 w 548924"/>
              <a:gd name="connsiteY2" fmla="*/ 48499 h 344773"/>
              <a:gd name="connsiteX3" fmla="*/ 172 w 548924"/>
              <a:gd name="connsiteY3" fmla="*/ 172324 h 344773"/>
              <a:gd name="connsiteX4" fmla="*/ 76372 w 548924"/>
              <a:gd name="connsiteY4" fmla="*/ 296149 h 344773"/>
              <a:gd name="connsiteX5" fmla="*/ 228772 w 548924"/>
              <a:gd name="connsiteY5" fmla="*/ 286624 h 344773"/>
              <a:gd name="connsiteX6" fmla="*/ 333547 w 548924"/>
              <a:gd name="connsiteY6" fmla="*/ 286624 h 344773"/>
              <a:gd name="connsiteX7" fmla="*/ 362122 w 548924"/>
              <a:gd name="connsiteY7" fmla="*/ 343774 h 344773"/>
              <a:gd name="connsiteX8" fmla="*/ 409747 w 548924"/>
              <a:gd name="connsiteY8" fmla="*/ 315199 h 344773"/>
              <a:gd name="connsiteX9" fmla="*/ 543097 w 548924"/>
              <a:gd name="connsiteY9" fmla="*/ 219949 h 344773"/>
              <a:gd name="connsiteX10" fmla="*/ 514522 w 548924"/>
              <a:gd name="connsiteY10" fmla="*/ 143749 h 344773"/>
              <a:gd name="connsiteX11" fmla="*/ 419272 w 548924"/>
              <a:gd name="connsiteY11" fmla="*/ 48499 h 344773"/>
              <a:gd name="connsiteX12" fmla="*/ 324022 w 548924"/>
              <a:gd name="connsiteY12" fmla="*/ 874 h 3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924" h="344773">
                <a:moveTo>
                  <a:pt x="324022" y="874"/>
                </a:moveTo>
                <a:cubicBezTo>
                  <a:pt x="285922" y="-3889"/>
                  <a:pt x="228772" y="11987"/>
                  <a:pt x="190672" y="19924"/>
                </a:cubicBezTo>
                <a:cubicBezTo>
                  <a:pt x="152572" y="27861"/>
                  <a:pt x="127172" y="23099"/>
                  <a:pt x="95422" y="48499"/>
                </a:cubicBezTo>
                <a:cubicBezTo>
                  <a:pt x="63672" y="73899"/>
                  <a:pt x="3347" y="131049"/>
                  <a:pt x="172" y="172324"/>
                </a:cubicBezTo>
                <a:cubicBezTo>
                  <a:pt x="-3003" y="213599"/>
                  <a:pt x="38272" y="277099"/>
                  <a:pt x="76372" y="296149"/>
                </a:cubicBezTo>
                <a:cubicBezTo>
                  <a:pt x="114472" y="315199"/>
                  <a:pt x="185910" y="288211"/>
                  <a:pt x="228772" y="286624"/>
                </a:cubicBezTo>
                <a:cubicBezTo>
                  <a:pt x="271634" y="285037"/>
                  <a:pt x="311322" y="277099"/>
                  <a:pt x="333547" y="286624"/>
                </a:cubicBezTo>
                <a:cubicBezTo>
                  <a:pt x="355772" y="296149"/>
                  <a:pt x="349422" y="339011"/>
                  <a:pt x="362122" y="343774"/>
                </a:cubicBezTo>
                <a:cubicBezTo>
                  <a:pt x="374822" y="348537"/>
                  <a:pt x="379585" y="335836"/>
                  <a:pt x="409747" y="315199"/>
                </a:cubicBezTo>
                <a:cubicBezTo>
                  <a:pt x="439909" y="294562"/>
                  <a:pt x="525635" y="248524"/>
                  <a:pt x="543097" y="219949"/>
                </a:cubicBezTo>
                <a:cubicBezTo>
                  <a:pt x="560559" y="191374"/>
                  <a:pt x="535159" y="172324"/>
                  <a:pt x="514522" y="143749"/>
                </a:cubicBezTo>
                <a:cubicBezTo>
                  <a:pt x="493885" y="115174"/>
                  <a:pt x="446260" y="69137"/>
                  <a:pt x="419272" y="48499"/>
                </a:cubicBezTo>
                <a:cubicBezTo>
                  <a:pt x="392284" y="27861"/>
                  <a:pt x="362122" y="5637"/>
                  <a:pt x="324022" y="874"/>
                </a:cubicBezTo>
                <a:close/>
              </a:path>
            </a:pathLst>
          </a:custGeom>
          <a:noFill/>
          <a:ln w="3492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2665656" y="3412971"/>
            <a:ext cx="1437294" cy="598053"/>
          </a:xfrm>
          <a:prstGeom prst="wedgeRectCallout">
            <a:avLst>
              <a:gd name="adj1" fmla="val -87245"/>
              <a:gd name="adj2" fmla="val 174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Терские казаки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 animBg="1"/>
      <p:bldP spid="12" grpId="0" animBg="1"/>
      <p:bldP spid="9" grpId="0" animBg="1"/>
      <p:bldP spid="16" grpId="0" animBg="1"/>
      <p:bldP spid="11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736260"/>
            <a:ext cx="379268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Хозяйственная жизнь казачества основывалась на охоте, рыболовстве, </a:t>
            </a:r>
            <a:r>
              <a:rPr lang="ru-RU" sz="1400" dirty="0" smtClean="0">
                <a:solidFill>
                  <a:prstClr val="white"/>
                </a:solidFill>
              </a:rPr>
              <a:t>бортничестве и скотоводстве.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Казачество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332636"/>
            <a:ext cx="43072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Российское государство выплачивало жалованье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казакам.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6800" y="13081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6481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645779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Казацкие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общины имели самоуправление.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9881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83449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важные дела обсуждались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казацком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сходе – круге.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96" y="912762"/>
            <a:ext cx="3201363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13598" r="14067" b="51257"/>
          <a:stretch/>
        </p:blipFill>
        <p:spPr>
          <a:xfrm>
            <a:off x="-63062" y="-63061"/>
            <a:ext cx="9207063" cy="5206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1917822" y="2658711"/>
            <a:ext cx="1437294" cy="598053"/>
          </a:xfrm>
          <a:prstGeom prst="wedgeRectCallout">
            <a:avLst>
              <a:gd name="adj1" fmla="val -74654"/>
              <a:gd name="adj2" fmla="val 683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Запорожская Сечь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0250" y="1647976"/>
            <a:ext cx="5143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Города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7994" y="2783917"/>
            <a:ext cx="2493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 началу </a:t>
            </a:r>
            <a:r>
              <a:rPr lang="en-US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XVI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века в России было около 130 городов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9081" y="2687664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Строились города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основном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берегам рек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Это были торговые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ремесленные центры 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959543"/>
            <a:ext cx="40616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Возросло политическое и хозяйственное значение Москвы.</a:t>
            </a:r>
          </a:p>
        </p:txBody>
      </p:sp>
    </p:spTree>
    <p:extLst>
      <p:ext uri="{BB962C8B-B14F-4D97-AF65-F5344CB8AC3E}">
        <p14:creationId xmlns:p14="http://schemas.microsoft.com/office/powerpoint/2010/main" val="35258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Москве проживало </a:t>
            </a:r>
            <a:r>
              <a:rPr lang="ru-RU" sz="1800" dirty="0">
                <a:solidFill>
                  <a:prstClr val="white"/>
                </a:solidFill>
              </a:rPr>
              <a:t>около </a:t>
            </a:r>
            <a:r>
              <a:rPr lang="ru-RU" sz="1800" dirty="0" smtClean="0">
                <a:solidFill>
                  <a:prstClr val="white"/>
                </a:solidFill>
              </a:rPr>
              <a:t>100 </a:t>
            </a:r>
            <a:r>
              <a:rPr lang="ru-RU" sz="1800" dirty="0">
                <a:solidFill>
                  <a:prstClr val="white"/>
                </a:solidFill>
              </a:rPr>
              <a:t>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7031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5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1465719"/>
            <a:ext cx="2945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Ремесленники и торговцы платили налоги и несли повинности в пользу государства.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859" y="3159160"/>
            <a:ext cx="279696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Население городов, которое несло </a:t>
            </a:r>
            <a:r>
              <a:rPr lang="ru-RU" sz="1400" dirty="0" smtClean="0">
                <a:solidFill>
                  <a:prstClr val="white"/>
                </a:solidFill>
              </a:rPr>
              <a:t>тягло</a:t>
            </a:r>
            <a:r>
              <a:rPr lang="ru-RU" sz="1400" dirty="0">
                <a:solidFill>
                  <a:prstClr val="white"/>
                </a:solidFill>
              </a:rPr>
              <a:t>, называли «чёрными людьми».</a:t>
            </a:r>
          </a:p>
        </p:txBody>
      </p:sp>
      <p:pic>
        <p:nvPicPr>
          <p:cNvPr id="6146" name="Picture 2" descr="Картинки по запросу москва 16 ве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 bwMode="auto">
          <a:xfrm>
            <a:off x="3901543" y="784128"/>
            <a:ext cx="5242457" cy="357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Городское самоуправление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30749" y="2095892"/>
            <a:ext cx="1384696" cy="1444500"/>
          </a:xfrm>
          <a:prstGeom prst="bentConnector3">
            <a:avLst>
              <a:gd name="adj1" fmla="val 1165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0749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3143" y="1834282"/>
            <a:ext cx="379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Городское самоуправление возглавляли государевы наместники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334" y="3402096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Судили горожан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0914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1011" y="3278782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Контролировали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сбор торговых пошлин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1469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261" y="3278782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Следили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состоянием крепостных сооружений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095892"/>
            <a:ext cx="1394894" cy="1444500"/>
          </a:xfrm>
          <a:prstGeom prst="bentConnector3">
            <a:avLst>
              <a:gd name="adj1" fmla="val 1163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187544" y="2818094"/>
            <a:ext cx="766574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9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08268"/>
            <a:ext cx="376392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веке расширилась ремесленная специализация.</a:t>
            </a:r>
          </a:p>
        </p:txBody>
      </p:sp>
    </p:spTree>
    <p:extLst>
      <p:ext uri="{BB962C8B-B14F-4D97-AF65-F5344CB8AC3E}">
        <p14:creationId xmlns:p14="http://schemas.microsoft.com/office/powerpoint/2010/main" val="16795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15866"/>
            <a:ext cx="4524313" cy="1749406"/>
            <a:chOff x="3588329" y="1864725"/>
            <a:chExt cx="4524313" cy="17494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3394360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Слобода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24313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поселение,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жители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которого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временно освобождались от уплаты налогов.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Картинки по запросу дом рус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9" y="1594049"/>
            <a:ext cx="2140622" cy="18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У Мясницких ворот Белого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города.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1926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5324" y="29116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Площадь Мясницкие ворота</a:t>
            </a:r>
          </a:p>
        </p:txBody>
      </p:sp>
    </p:spTree>
    <p:extLst>
      <p:ext uri="{BB962C8B-B14F-4D97-AF65-F5344CB8AC3E}">
        <p14:creationId xmlns:p14="http://schemas.microsoft.com/office/powerpoint/2010/main" val="18996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Таганская площадь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2337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Наиболее распространённым ремеслом было изготовление оружия, которое пользовалось спросом как внутри государства, так и за его пределами.</a:t>
            </a:r>
          </a:p>
        </p:txBody>
      </p:sp>
    </p:spTree>
    <p:extLst>
      <p:ext uri="{BB962C8B-B14F-4D97-AF65-F5344CB8AC3E}">
        <p14:creationId xmlns:p14="http://schemas.microsoft.com/office/powerpoint/2010/main" val="23413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Пушечный двор</a:t>
            </a:r>
          </a:p>
        </p:txBody>
      </p:sp>
    </p:spTree>
    <p:extLst>
      <p:ext uri="{BB962C8B-B14F-4D97-AF65-F5344CB8AC3E}">
        <p14:creationId xmlns:p14="http://schemas.microsoft.com/office/powerpoint/2010/main" val="21184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55324" y="29116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Пищаль</a:t>
            </a:r>
          </a:p>
        </p:txBody>
      </p:sp>
    </p:spTree>
    <p:extLst>
      <p:ext uri="{BB962C8B-B14F-4D97-AF65-F5344CB8AC3E}">
        <p14:creationId xmlns:p14="http://schemas.microsoft.com/office/powerpoint/2010/main" val="17382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После денежной реформы 1535 года полушка приобрела общегосударственный статус.</a:t>
            </a:r>
          </a:p>
        </p:txBody>
      </p:sp>
    </p:spTree>
    <p:extLst>
      <p:ext uri="{BB962C8B-B14F-4D97-AF65-F5344CB8AC3E}">
        <p14:creationId xmlns:p14="http://schemas.microsoft.com/office/powerpoint/2010/main" val="14833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1465719"/>
            <a:ext cx="279696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Мелкие торговцы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ремесленники объединялись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сотни и полусотни.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859" y="3159160"/>
            <a:ext cx="279696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Создавались сотни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территориальному принципу.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3"/>
          <a:stretch/>
        </p:blipFill>
        <p:spPr>
          <a:xfrm>
            <a:off x="3845385" y="866043"/>
            <a:ext cx="5298615" cy="34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201407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278760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Суконная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сотня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создавалась </a:t>
            </a: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купцов из провинции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14992" y="386414"/>
            <a:ext cx="45140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Торговые объединения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095892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201407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834282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Крупное купечество было объединено 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гостиную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суконную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сотни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290252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гостиную сотню входили московские купцы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095892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26077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Купечество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439610"/>
            <a:ext cx="27336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платило податей.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6800" y="13081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6481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779627"/>
            <a:ext cx="4048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Владело землёй и крестьянами.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39881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81145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Входило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городского самоуправления.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3641" y="736732"/>
            <a:ext cx="2838873" cy="3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Городское самоуправление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44858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41141" y="1787546"/>
            <a:ext cx="1374305" cy="1157417"/>
          </a:xfrm>
          <a:prstGeom prst="bentConnector3">
            <a:avLst>
              <a:gd name="adj1" fmla="val 11663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1140" y="2606001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1207" y="1626168"/>
            <a:ext cx="3799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Городские власти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725" y="2683354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Распределение налогов между сотнями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6232" y="376341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6329" y="384077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Контроль пополнения городских запасов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1078" y="2606001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5870" y="2683354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Благоустройство улиц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дорог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787547"/>
            <a:ext cx="1384503" cy="1157417"/>
          </a:xfrm>
          <a:prstGeom prst="bentConnector3">
            <a:avLst>
              <a:gd name="adj1" fmla="val 1165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3075036" y="2267575"/>
            <a:ext cx="1636908" cy="1354778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08808" y="376341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8905" y="384077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Формирование ополчения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оединительная линия уступом 23"/>
          <p:cNvCxnSpPr>
            <a:stCxn id="29" idx="2"/>
            <a:endCxn id="21" idx="0"/>
          </p:cNvCxnSpPr>
          <p:nvPr/>
        </p:nvCxnSpPr>
        <p:spPr>
          <a:xfrm rot="16200000" flipH="1">
            <a:off x="4436324" y="2261065"/>
            <a:ext cx="1636908" cy="1367798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После избавления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от </a:t>
            </a:r>
            <a:r>
              <a:rPr lang="ru-RU" sz="1800" dirty="0">
                <a:solidFill>
                  <a:prstClr val="white"/>
                </a:solidFill>
              </a:rPr>
              <a:t>власти Орды началось укрепление экономики единого Российского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19781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0250" y="1647976"/>
            <a:ext cx="5143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Развитие экономики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589" y="2795411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Стёрлись внутренние границы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081" y="2687664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Исчезли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таможенные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посты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между княжествами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080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Появились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городские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торги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деревенские </a:t>
            </a:r>
            <a:r>
              <a:rPr lang="ru-RU" sz="1400" dirty="0" err="1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торжки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736259"/>
            <a:ext cx="412543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Укрепление хозяйственных связей между разными областями происходило за счёт проведения ярмарок.</a:t>
            </a:r>
          </a:p>
        </p:txBody>
      </p:sp>
    </p:spTree>
    <p:extLst>
      <p:ext uri="{BB962C8B-B14F-4D97-AF65-F5344CB8AC3E}">
        <p14:creationId xmlns:p14="http://schemas.microsoft.com/office/powerpoint/2010/main" val="36152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15866"/>
            <a:ext cx="4524313" cy="1749406"/>
            <a:chOff x="3588329" y="1864725"/>
            <a:chExt cx="4524313" cy="17494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3394360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Ярмарка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24313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рынок, организованный </a:t>
              </a: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в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установленном месте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на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определённое время.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44" name="Picture 4" descr="Картинки по запросу старинный самова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8" y="1337025"/>
            <a:ext cx="2077304" cy="2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8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29533"/>
            <a:ext cx="339178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Ярмарки проходили раз в год возле крупных торговых центров или монастырей.</a:t>
            </a:r>
          </a:p>
        </p:txBody>
      </p:sp>
    </p:spTree>
    <p:extLst>
      <p:ext uri="{BB962C8B-B14F-4D97-AF65-F5344CB8AC3E}">
        <p14:creationId xmlns:p14="http://schemas.microsoft.com/office/powerpoint/2010/main" val="24123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103677"/>
            <a:ext cx="2945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Крупнейшей международной ярмаркой России была </a:t>
            </a:r>
            <a:r>
              <a:rPr lang="ru-RU" sz="1400" dirty="0" err="1" smtClean="0">
                <a:solidFill>
                  <a:prstClr val="white"/>
                </a:solidFill>
              </a:rPr>
              <a:t>Маргаритинская</a:t>
            </a:r>
            <a:r>
              <a:rPr lang="ru-RU" sz="1400" dirty="0">
                <a:solidFill>
                  <a:prstClr val="white"/>
                </a:solidFill>
              </a:rPr>
              <a:t>, проводившаяся в Архангельске.</a:t>
            </a:r>
          </a:p>
        </p:txBody>
      </p:sp>
      <p:pic>
        <p:nvPicPr>
          <p:cNvPr id="9218" name="Picture 2" descr="https://upload.wikimedia.org/wikipedia/commons/thumb/d/d2/Galyamin_Arkhangelsk_Embankment_and_Troitskiy_sobor.jpg/800px-Galyamin_Arkhangelsk_Embankment_and_Troitskiy_sobo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14060" b="3044"/>
          <a:stretch/>
        </p:blipFill>
        <p:spPr bwMode="auto">
          <a:xfrm>
            <a:off x="3817088" y="977897"/>
            <a:ext cx="5326912" cy="32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9" y="1438356"/>
            <a:ext cx="2992741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Земледелие в России.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3068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0004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9" y="2131942"/>
            <a:ext cx="183107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Казачество.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908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3844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0790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9" y="2825528"/>
            <a:ext cx="255408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городов.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929" y="3515949"/>
            <a:ext cx="156525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Торговля.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928" y="4210537"/>
            <a:ext cx="390441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Реформа денежной системы.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7949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5" grpId="0" animBg="1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736259"/>
            <a:ext cx="3785191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появления в 1553 году английских купцов в Белом море Россия наладила торговлю с Англией.</a:t>
            </a:r>
          </a:p>
        </p:txBody>
      </p:sp>
      <p:sp>
        <p:nvSpPr>
          <p:cNvPr id="6" name="Овал 5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Английский двор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42932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Литовченко.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Иоанн Грозный показывает свои сокровища английскому послу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Горсею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736259"/>
            <a:ext cx="404037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Английские </a:t>
            </a:r>
            <a:r>
              <a:rPr lang="ru-RU" sz="1400" dirty="0">
                <a:solidFill>
                  <a:prstClr val="white"/>
                </a:solidFill>
              </a:rPr>
              <a:t>купцы с 1556 года получили право беспошлинной торговли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территории Российского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738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t="-6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6" t="11955" r="8182" b="47042"/>
          <a:stretch/>
        </p:blipFill>
        <p:spPr>
          <a:xfrm>
            <a:off x="-63062" y="-47297"/>
            <a:ext cx="9243238" cy="5190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736943" y="1562984"/>
            <a:ext cx="159488" cy="1488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16687" y="1483522"/>
            <a:ext cx="172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err="1" smtClean="0">
                <a:ea typeface="Roboto" panose="02000000000000000000" pitchFamily="2" charset="0"/>
                <a:cs typeface="Roboto" panose="02000000000000000000" pitchFamily="2" charset="0"/>
              </a:rPr>
              <a:t>Новохолмогоры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6431" y="1483522"/>
            <a:ext cx="1307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Архангельск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Основание Архангельска</a:t>
            </a:r>
          </a:p>
        </p:txBody>
      </p:sp>
    </p:spTree>
    <p:extLst>
      <p:ext uri="{BB962C8B-B14F-4D97-AF65-F5344CB8AC3E}">
        <p14:creationId xmlns:p14="http://schemas.microsoft.com/office/powerpoint/2010/main" val="18381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90526" y="386414"/>
            <a:ext cx="416299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Торговые отношения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2209" y="1173696"/>
            <a:ext cx="3173244" cy="453085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8" idx="1"/>
          </p:cNvCxnSpPr>
          <p:nvPr/>
        </p:nvCxnSpPr>
        <p:spPr>
          <a:xfrm rot="10800000" flipV="1">
            <a:off x="912209" y="1400238"/>
            <a:ext cx="12700" cy="58293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0662" y="1246349"/>
            <a:ext cx="2056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Купцы из России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2209" y="1756633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2209" y="2352177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2209" y="2931185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2209" y="3518384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2209" y="4111729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6992" y="1829679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Кожа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992" y="2420931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Зерно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16992" y="2999516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Пенька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6992" y="3591037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Мех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6992" y="4184382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Икра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6" name="Соединительная линия уступом 35"/>
          <p:cNvCxnSpPr>
            <a:stCxn id="18" idx="1"/>
            <a:endCxn id="19" idx="1"/>
          </p:cNvCxnSpPr>
          <p:nvPr/>
        </p:nvCxnSpPr>
        <p:spPr>
          <a:xfrm rot="10800000" flipV="1">
            <a:off x="912209" y="1983176"/>
            <a:ext cx="12700" cy="595544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19" idx="1"/>
            <a:endCxn id="23" idx="1"/>
          </p:cNvCxnSpPr>
          <p:nvPr/>
        </p:nvCxnSpPr>
        <p:spPr>
          <a:xfrm rot="10800000" flipV="1">
            <a:off x="912209" y="2578720"/>
            <a:ext cx="12700" cy="57900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3" idx="1"/>
            <a:endCxn id="24" idx="1"/>
          </p:cNvCxnSpPr>
          <p:nvPr/>
        </p:nvCxnSpPr>
        <p:spPr>
          <a:xfrm rot="10800000" flipV="1">
            <a:off x="912209" y="3157727"/>
            <a:ext cx="12700" cy="58719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4" idx="1"/>
            <a:endCxn id="25" idx="1"/>
          </p:cNvCxnSpPr>
          <p:nvPr/>
        </p:nvCxnSpPr>
        <p:spPr>
          <a:xfrm rot="10800000" flipV="1">
            <a:off x="912209" y="3744926"/>
            <a:ext cx="12700" cy="593345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066903" y="1173695"/>
            <a:ext cx="3173244" cy="453085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625356" y="1246348"/>
            <a:ext cx="2056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Купцы из Европы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66903" y="1756632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66903" y="2352176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66903" y="2931184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66903" y="3518383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66903" y="4111728"/>
            <a:ext cx="3173244" cy="45308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1686" y="1829678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Сукно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71686" y="2420930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Порох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71686" y="2999515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Оружие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71686" y="3591036"/>
            <a:ext cx="99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Вино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48520" y="4184381"/>
            <a:ext cx="1610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Писчая бумага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5" name="Соединительная линия уступом 74"/>
          <p:cNvCxnSpPr>
            <a:stCxn id="63" idx="3"/>
            <a:endCxn id="65" idx="3"/>
          </p:cNvCxnSpPr>
          <p:nvPr/>
        </p:nvCxnSpPr>
        <p:spPr>
          <a:xfrm>
            <a:off x="8240147" y="1400238"/>
            <a:ext cx="12700" cy="58293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>
            <a:stCxn id="65" idx="3"/>
            <a:endCxn id="66" idx="3"/>
          </p:cNvCxnSpPr>
          <p:nvPr/>
        </p:nvCxnSpPr>
        <p:spPr>
          <a:xfrm>
            <a:off x="8240147" y="1983175"/>
            <a:ext cx="12700" cy="595544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>
            <a:stCxn id="66" idx="3"/>
            <a:endCxn id="67" idx="3"/>
          </p:cNvCxnSpPr>
          <p:nvPr/>
        </p:nvCxnSpPr>
        <p:spPr>
          <a:xfrm>
            <a:off x="8240147" y="2578719"/>
            <a:ext cx="12700" cy="57900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ная линия уступом 83"/>
          <p:cNvCxnSpPr>
            <a:stCxn id="67" idx="3"/>
            <a:endCxn id="68" idx="3"/>
          </p:cNvCxnSpPr>
          <p:nvPr/>
        </p:nvCxnSpPr>
        <p:spPr>
          <a:xfrm>
            <a:off x="8240147" y="3157727"/>
            <a:ext cx="12700" cy="58719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оединительная линия уступом 86"/>
          <p:cNvCxnSpPr>
            <a:stCxn id="68" idx="3"/>
            <a:endCxn id="69" idx="3"/>
          </p:cNvCxnSpPr>
          <p:nvPr/>
        </p:nvCxnSpPr>
        <p:spPr>
          <a:xfrm>
            <a:off x="8240147" y="3744926"/>
            <a:ext cx="12700" cy="593345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5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18" grpId="0" animBg="1"/>
      <p:bldP spid="19" grpId="0" animBg="1"/>
      <p:bldP spid="23" grpId="0" animBg="1"/>
      <p:bldP spid="24" grpId="0" animBg="1"/>
      <p:bldP spid="25" grpId="0" animBg="1"/>
      <p:bldP spid="27" grpId="0"/>
      <p:bldP spid="31" grpId="0"/>
      <p:bldP spid="32" grpId="0"/>
      <p:bldP spid="33" grpId="0"/>
      <p:bldP spid="34" grpId="0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Развитие торговых связей и расширение внешней торговли требовали изменений денежного обращения.</a:t>
            </a:r>
          </a:p>
        </p:txBody>
      </p:sp>
    </p:spTree>
    <p:extLst>
      <p:ext uri="{BB962C8B-B14F-4D97-AF65-F5344CB8AC3E}">
        <p14:creationId xmlns:p14="http://schemas.microsoft.com/office/powerpoint/2010/main" val="28632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876" y="2115405"/>
            <a:ext cx="2310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Денежное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обращение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Основными </a:t>
            </a:r>
            <a:r>
              <a:rPr lang="ru-RU" sz="1400" dirty="0">
                <a:solidFill>
                  <a:srgbClr val="C61648"/>
                </a:solidFill>
              </a:rPr>
              <a:t>денежными единицами были московский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новгородский рубли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099586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Из-за роста торговли необходимым стало увеличение количества денег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09958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Появились фальшивомонетчики, которых жестоко наказывали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53292"/>
            <a:ext cx="1655763" cy="124629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59969" y="2834931"/>
            <a:ext cx="1218239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3053696"/>
            <a:ext cx="1674813" cy="121823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Россия не обладала большими запасами драгоценных металлов, из которых чеканили монеты</a:t>
            </a:r>
          </a:p>
        </p:txBody>
      </p:sp>
    </p:spTree>
    <p:extLst>
      <p:ext uri="{BB962C8B-B14F-4D97-AF65-F5344CB8AC3E}">
        <p14:creationId xmlns:p14="http://schemas.microsoft.com/office/powerpoint/2010/main" val="22330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0389" y="1597659"/>
            <a:ext cx="2945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1534 году был основан первый монетный двор.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0388" y="3057863"/>
            <a:ext cx="2945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smtClean="0">
                <a:solidFill>
                  <a:prstClr val="white"/>
                </a:solidFill>
              </a:rPr>
              <a:t>1535–1538 </a:t>
            </a:r>
            <a:r>
              <a:rPr lang="ru-RU" sz="1400" dirty="0">
                <a:solidFill>
                  <a:prstClr val="white"/>
                </a:solidFill>
              </a:rPr>
              <a:t>годах приняли решение провести денежную реформу.</a:t>
            </a:r>
          </a:p>
        </p:txBody>
      </p:sp>
      <p:pic>
        <p:nvPicPr>
          <p:cNvPr id="1026" name="Picture 2" descr="Картинки по запросу москва 17 ве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" y="693104"/>
            <a:ext cx="5278582" cy="37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567008"/>
            <a:ext cx="4524313" cy="2046539"/>
            <a:chOff x="3588329" y="1864725"/>
            <a:chExt cx="4524313" cy="204653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3394360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Реформа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24313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изменение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 какой-либо сфере жизни, которое не затрагивает функциональные основы и вводится законодательным путём.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2" b="15665"/>
          <a:stretch/>
        </p:blipFill>
        <p:spPr>
          <a:xfrm>
            <a:off x="292480" y="1811524"/>
            <a:ext cx="2331278" cy="1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0250" y="1647976"/>
            <a:ext cx="5143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Денежная реформа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589" y="2795411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Было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прекращено хождение старых монет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081" y="2687664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Появилась единая денежная единица – московский рубль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080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Ввели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монету, на которой был изображён всадник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копьём, – копейку 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6758" y="1671327"/>
            <a:ext cx="292458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началу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России проживало около </a:t>
            </a:r>
            <a:r>
              <a:rPr lang="en-US" sz="1400" dirty="0" smtClean="0">
                <a:solidFill>
                  <a:prstClr val="white"/>
                </a:solidFill>
              </a:rPr>
              <a:t>6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миллионов человек.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758" y="3153765"/>
            <a:ext cx="2758333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</a:t>
            </a:r>
            <a:r>
              <a:rPr lang="ru-RU" sz="1400" dirty="0" smtClean="0">
                <a:solidFill>
                  <a:prstClr val="white"/>
                </a:solidFill>
              </a:rPr>
              <a:t>сновным </a:t>
            </a:r>
            <a:r>
              <a:rPr lang="ru-RU" sz="1400" dirty="0">
                <a:solidFill>
                  <a:prstClr val="white"/>
                </a:solidFill>
              </a:rPr>
              <a:t>занятием </a:t>
            </a:r>
            <a:r>
              <a:rPr lang="ru-RU" sz="1400" dirty="0" smtClean="0">
                <a:solidFill>
                  <a:prstClr val="white"/>
                </a:solidFill>
              </a:rPr>
              <a:t>населения было </a:t>
            </a:r>
            <a:r>
              <a:rPr lang="ru-RU" sz="1400" dirty="0">
                <a:solidFill>
                  <a:prstClr val="white"/>
                </a:solidFill>
              </a:rPr>
              <a:t>пашенное земледелие.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9" r="10727"/>
          <a:stretch/>
        </p:blipFill>
        <p:spPr>
          <a:xfrm>
            <a:off x="3792686" y="758536"/>
            <a:ext cx="5361709" cy="36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77669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Территория, 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население </a:t>
            </a:r>
          </a:p>
          <a:p>
            <a:pPr defTabSz="685783"/>
            <a:r>
              <a:rPr lang="ru-RU" sz="24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хозяйство 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России в </a:t>
            </a:r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начале XVI 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9" y="1309667"/>
            <a:ext cx="38831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Россия оставалась земледельческой страной.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03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9" y="2210406"/>
            <a:ext cx="46593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города превратились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торговые и ремесленные центры.</a:t>
            </a:r>
          </a:p>
        </p:txBody>
      </p:sp>
      <p:sp>
        <p:nvSpPr>
          <p:cNvPr id="9" name="Овал 8"/>
          <p:cNvSpPr/>
          <p:nvPr/>
        </p:nvSpPr>
        <p:spPr>
          <a:xfrm>
            <a:off x="358775" y="30865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9692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9" y="3086500"/>
            <a:ext cx="345784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Важную роль в городах играло самоуправление.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5929" y="3962594"/>
            <a:ext cx="531854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Российского государства формировался внутренний рынок.</a:t>
            </a:r>
          </a:p>
        </p:txBody>
      </p:sp>
    </p:spTree>
    <p:extLst>
      <p:ext uri="{BB962C8B-B14F-4D97-AF65-F5344CB8AC3E}">
        <p14:creationId xmlns:p14="http://schemas.microsoft.com/office/powerpoint/2010/main" val="44192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29535"/>
            <a:ext cx="358486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Во всём </a:t>
            </a:r>
            <a:r>
              <a:rPr lang="ru-RU" sz="1400" dirty="0">
                <a:solidFill>
                  <a:prstClr val="white"/>
                </a:solidFill>
              </a:rPr>
              <a:t>Московском государстве получила распространение трёхпольная система севооборота.</a:t>
            </a:r>
          </a:p>
        </p:txBody>
      </p:sp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Клодт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пашне.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1110813" y="3381501"/>
            <a:ext cx="1437294" cy="598053"/>
          </a:xfrm>
          <a:prstGeom prst="wedgeRectCallout">
            <a:avLst>
              <a:gd name="adj1" fmla="val 68945"/>
              <a:gd name="adj2" fmla="val 872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Яровые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8331" y="1864725"/>
            <a:ext cx="304344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prstClr val="white"/>
                </a:solidFill>
                <a:latin typeface="Merriweather"/>
              </a:rPr>
              <a:t>Яровые </a:t>
            </a:r>
            <a:r>
              <a:rPr lang="ru-RU" sz="4200" dirty="0">
                <a:solidFill>
                  <a:prstClr val="white"/>
                </a:solidFill>
                <a:latin typeface="Merriweather"/>
              </a:rPr>
              <a:t>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8329" y="2666756"/>
            <a:ext cx="3519055" cy="63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это зерновые культуры, </a:t>
            </a:r>
          </a:p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которые садят весной.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Картинки по запросу колось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9" y="1143000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2556</TotalTime>
  <Words>878</Words>
  <Application>Microsoft Office PowerPoint</Application>
  <PresentationFormat>Экран (16:9)</PresentationFormat>
  <Paragraphs>257</Paragraphs>
  <Slides>60</Slides>
  <Notes>60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60</vt:i4>
      </vt:variant>
    </vt:vector>
  </HeadingPairs>
  <TitlesOfParts>
    <vt:vector size="70" baseType="lpstr">
      <vt:lpstr>Merriweather</vt:lpstr>
      <vt:lpstr>Calibri</vt:lpstr>
      <vt:lpstr>Roboto</vt:lpstr>
      <vt:lpstr>Theano Didot</vt:lpstr>
      <vt:lpstr>Arial</vt:lpstr>
      <vt:lpstr>1_Тема Office</vt:lpstr>
      <vt:lpstr>2_Тема Office</vt:lpstr>
      <vt:lpstr>Тема Office</vt:lpstr>
      <vt:lpstr>8_Тема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177</cp:revision>
  <dcterms:created xsi:type="dcterms:W3CDTF">2015-12-14T06:35:07Z</dcterms:created>
  <dcterms:modified xsi:type="dcterms:W3CDTF">2018-03-29T10:49:46Z</dcterms:modified>
</cp:coreProperties>
</file>