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gif"/>
  <Override PartName="/ppt/notesSlides/notesSlide1.xml" ContentType="application/vnd.openxmlformats-officedocument.presentationml.notesSlide+xml"/>
  <Override PartName="/ppt/media/image26.jpg" ContentType="image/gif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357CF-B805-481F-AA34-86E391BEDBA5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63EF1-44DE-44B1-83CD-31D59AB90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6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E4702-7A10-4D03-84EF-99E28E4D558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5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462DC-1CB3-4E8C-A6F6-7735CB46F3F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0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0.wd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9.wdp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25.png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3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microsoft.com/office/2007/relationships/hdphoto" Target="../media/hdphoto8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7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СОЦИАЛЬНАЯ СФЕРА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7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Социальные группы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08787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Номинальная группа</a:t>
            </a:r>
            <a:r>
              <a:rPr lang="ru-RU" dirty="0" smtClean="0"/>
              <a:t>: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создана искусственно, например, для статистического учёта.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1508787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Реальная группа</a:t>
            </a:r>
            <a:r>
              <a:rPr lang="ru-RU" dirty="0" smtClean="0"/>
              <a:t>: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выделяется по социально значимым признакам.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61" y="4182606"/>
            <a:ext cx="1428750" cy="1714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8128"/>
            <a:ext cx="1959864" cy="174345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195736" y="2876501"/>
            <a:ext cx="1008112" cy="1315192"/>
            <a:chOff x="3275856" y="2139702"/>
            <a:chExt cx="1008112" cy="986394"/>
          </a:xfrm>
        </p:grpSpPr>
        <p:sp>
          <p:nvSpPr>
            <p:cNvPr id="11" name="Овал 10"/>
            <p:cNvSpPr/>
            <p:nvPr/>
          </p:nvSpPr>
          <p:spPr>
            <a:xfrm>
              <a:off x="3275856" y="2139702"/>
              <a:ext cx="1008112" cy="98639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ирог 7"/>
            <p:cNvSpPr/>
            <p:nvPr/>
          </p:nvSpPr>
          <p:spPr>
            <a:xfrm>
              <a:off x="3275856" y="2139702"/>
              <a:ext cx="1008112" cy="986394"/>
            </a:xfrm>
            <a:prstGeom prst="pi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34" y="2806623"/>
            <a:ext cx="1991595" cy="29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3774094"/>
            <a:ext cx="4320480" cy="2362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Социальная иерархия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0878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Причины социального неравенства - ???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276873"/>
            <a:ext cx="43204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Люди рождаются неравными.</a:t>
            </a:r>
          </a:p>
          <a:p>
            <a:endParaRPr lang="ru-RU" sz="10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Одни профессии более важные, чем другие.</a:t>
            </a:r>
          </a:p>
          <a:p>
            <a:endParaRPr lang="ru-RU" sz="10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Существование частной собственности.</a:t>
            </a:r>
          </a:p>
          <a:p>
            <a:endParaRPr lang="ru-RU" sz="10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Необходимо учитывать различные факторы.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89" y="1508787"/>
            <a:ext cx="1584176" cy="2112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7506" y="2852937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Питирим Сорокин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77409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Страты </a:t>
            </a:r>
            <a:r>
              <a:rPr lang="ru-RU" dirty="0" smtClean="0"/>
              <a:t>(слои в обществе) выделяются по следующим признакам: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права и привилегии;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обязанности и ответственность;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богатство и нужда; 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власть и влияние.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27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347864" y="1550787"/>
            <a:ext cx="1952260" cy="4620229"/>
            <a:chOff x="895570" y="1122802"/>
            <a:chExt cx="1952260" cy="3465172"/>
          </a:xfrm>
        </p:grpSpPr>
        <p:sp>
          <p:nvSpPr>
            <p:cNvPr id="5" name="Овал 4"/>
            <p:cNvSpPr/>
            <p:nvPr/>
          </p:nvSpPr>
          <p:spPr>
            <a:xfrm>
              <a:off x="1259632" y="3363838"/>
              <a:ext cx="1224136" cy="1224136"/>
            </a:xfrm>
            <a:prstGeom prst="ellipse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1259632" y="1122802"/>
              <a:ext cx="1224136" cy="1224136"/>
            </a:xfrm>
            <a:prstGeom prst="ellipse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895570" y="1995466"/>
              <a:ext cx="1952260" cy="1800420"/>
            </a:xfrm>
            <a:prstGeom prst="ellipse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384590" y="1995466"/>
              <a:ext cx="974220" cy="120709"/>
            </a:xfrm>
            <a:custGeom>
              <a:avLst/>
              <a:gdLst>
                <a:gd name="connsiteX0" fmla="*/ 0 w 974220"/>
                <a:gd name="connsiteY0" fmla="*/ 112163 h 120709"/>
                <a:gd name="connsiteX1" fmla="*/ 282011 w 974220"/>
                <a:gd name="connsiteY1" fmla="*/ 26705 h 120709"/>
                <a:gd name="connsiteX2" fmla="*/ 444381 w 974220"/>
                <a:gd name="connsiteY2" fmla="*/ 1068 h 120709"/>
                <a:gd name="connsiteX3" fmla="*/ 623843 w 974220"/>
                <a:gd name="connsiteY3" fmla="*/ 9613 h 120709"/>
                <a:gd name="connsiteX4" fmla="*/ 786213 w 974220"/>
                <a:gd name="connsiteY4" fmla="*/ 52342 h 120709"/>
                <a:gd name="connsiteX5" fmla="*/ 974220 w 974220"/>
                <a:gd name="connsiteY5" fmla="*/ 120709 h 120709"/>
                <a:gd name="connsiteX6" fmla="*/ 974220 w 974220"/>
                <a:gd name="connsiteY6" fmla="*/ 120709 h 12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4220" h="120709">
                  <a:moveTo>
                    <a:pt x="0" y="112163"/>
                  </a:moveTo>
                  <a:cubicBezTo>
                    <a:pt x="103974" y="78692"/>
                    <a:pt x="207948" y="45221"/>
                    <a:pt x="282011" y="26705"/>
                  </a:cubicBezTo>
                  <a:cubicBezTo>
                    <a:pt x="356075" y="8189"/>
                    <a:pt x="387409" y="3917"/>
                    <a:pt x="444381" y="1068"/>
                  </a:cubicBezTo>
                  <a:cubicBezTo>
                    <a:pt x="501353" y="-1781"/>
                    <a:pt x="566871" y="1067"/>
                    <a:pt x="623843" y="9613"/>
                  </a:cubicBezTo>
                  <a:cubicBezTo>
                    <a:pt x="680815" y="18159"/>
                    <a:pt x="727817" y="33826"/>
                    <a:pt x="786213" y="52342"/>
                  </a:cubicBezTo>
                  <a:cubicBezTo>
                    <a:pt x="844609" y="70858"/>
                    <a:pt x="974220" y="120709"/>
                    <a:pt x="974220" y="120709"/>
                  </a:cubicBezTo>
                  <a:lnTo>
                    <a:pt x="974220" y="120709"/>
                  </a:lnTo>
                </a:path>
              </a:pathLst>
            </a:cu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84590" y="3633302"/>
              <a:ext cx="974220" cy="162584"/>
            </a:xfrm>
            <a:custGeom>
              <a:avLst/>
              <a:gdLst>
                <a:gd name="connsiteX0" fmla="*/ 0 w 1059678"/>
                <a:gd name="connsiteY0" fmla="*/ 0 h 162583"/>
                <a:gd name="connsiteX1" fmla="*/ 136732 w 1059678"/>
                <a:gd name="connsiteY1" fmla="*/ 85458 h 162583"/>
                <a:gd name="connsiteX2" fmla="*/ 299103 w 1059678"/>
                <a:gd name="connsiteY2" fmla="*/ 145279 h 162583"/>
                <a:gd name="connsiteX3" fmla="*/ 504202 w 1059678"/>
                <a:gd name="connsiteY3" fmla="*/ 162370 h 162583"/>
                <a:gd name="connsiteX4" fmla="*/ 726392 w 1059678"/>
                <a:gd name="connsiteY4" fmla="*/ 136733 h 162583"/>
                <a:gd name="connsiteX5" fmla="*/ 948583 w 1059678"/>
                <a:gd name="connsiteY5" fmla="*/ 94004 h 162583"/>
                <a:gd name="connsiteX6" fmla="*/ 1059678 w 1059678"/>
                <a:gd name="connsiteY6" fmla="*/ 17092 h 162583"/>
                <a:gd name="connsiteX7" fmla="*/ 1059678 w 1059678"/>
                <a:gd name="connsiteY7" fmla="*/ 17092 h 16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9678" h="162583">
                  <a:moveTo>
                    <a:pt x="0" y="0"/>
                  </a:moveTo>
                  <a:cubicBezTo>
                    <a:pt x="43441" y="30622"/>
                    <a:pt x="86882" y="61245"/>
                    <a:pt x="136732" y="85458"/>
                  </a:cubicBezTo>
                  <a:cubicBezTo>
                    <a:pt x="186582" y="109671"/>
                    <a:pt x="237858" y="132460"/>
                    <a:pt x="299103" y="145279"/>
                  </a:cubicBezTo>
                  <a:cubicBezTo>
                    <a:pt x="360348" y="158098"/>
                    <a:pt x="432987" y="163794"/>
                    <a:pt x="504202" y="162370"/>
                  </a:cubicBezTo>
                  <a:cubicBezTo>
                    <a:pt x="575417" y="160946"/>
                    <a:pt x="652329" y="148127"/>
                    <a:pt x="726392" y="136733"/>
                  </a:cubicBezTo>
                  <a:cubicBezTo>
                    <a:pt x="800455" y="125339"/>
                    <a:pt x="893035" y="113944"/>
                    <a:pt x="948583" y="94004"/>
                  </a:cubicBezTo>
                  <a:cubicBezTo>
                    <a:pt x="1004131" y="74064"/>
                    <a:pt x="1059678" y="17092"/>
                    <a:pt x="1059678" y="17092"/>
                  </a:cubicBezTo>
                  <a:lnTo>
                    <a:pt x="1059678" y="17092"/>
                  </a:lnTo>
                </a:path>
              </a:pathLst>
            </a:custGeom>
            <a:ln w="1206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1600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Социальная иерархия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1930233"/>
            <a:ext cx="216024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Высший класс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3606841"/>
            <a:ext cx="216024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Средний класс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5162252"/>
            <a:ext cx="216024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Низший класс</a:t>
            </a:r>
            <a:endParaRPr lang="ru-RU" sz="2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1380"/>
            <a:ext cx="813210" cy="10686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80922"/>
            <a:ext cx="1428750" cy="15875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41943"/>
            <a:ext cx="600100" cy="7937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12" y="4969578"/>
            <a:ext cx="817205" cy="1000901"/>
          </a:xfrm>
          <a:prstGeom prst="rect">
            <a:avLst/>
          </a:prstGeom>
        </p:spPr>
      </p:pic>
      <p:sp>
        <p:nvSpPr>
          <p:cNvPr id="24" name="Пятиугольник 23"/>
          <p:cNvSpPr/>
          <p:nvPr/>
        </p:nvSpPr>
        <p:spPr>
          <a:xfrm flipH="1">
            <a:off x="5580112" y="1649225"/>
            <a:ext cx="2952328" cy="1177568"/>
          </a:xfrm>
          <a:prstGeom prst="homePlate">
            <a:avLst>
              <a:gd name="adj" fmla="val 7322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Самые богатые и влиятельные люди</a:t>
            </a:r>
            <a:endParaRPr lang="ru-RU" sz="2200" dirty="0"/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5580112" y="3285887"/>
            <a:ext cx="2952328" cy="1177568"/>
          </a:xfrm>
          <a:prstGeom prst="homePlate">
            <a:avLst>
              <a:gd name="adj" fmla="val 7322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Формирует </a:t>
            </a:r>
            <a:r>
              <a:rPr lang="ru-RU" sz="2200" dirty="0" err="1" smtClean="0"/>
              <a:t>общест</a:t>
            </a:r>
            <a:r>
              <a:rPr lang="ru-RU" sz="2200" dirty="0" smtClean="0"/>
              <a:t>-венное мнение</a:t>
            </a:r>
            <a:endParaRPr lang="ru-RU" sz="2200" dirty="0"/>
          </a:p>
        </p:txBody>
      </p:sp>
      <p:sp>
        <p:nvSpPr>
          <p:cNvPr id="26" name="Пятиугольник 25"/>
          <p:cNvSpPr/>
          <p:nvPr/>
        </p:nvSpPr>
        <p:spPr>
          <a:xfrm flipH="1">
            <a:off x="5580112" y="4792911"/>
            <a:ext cx="2952328" cy="1177568"/>
          </a:xfrm>
          <a:prstGeom prst="homePlate">
            <a:avLst>
              <a:gd name="adj" fmla="val 7322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Влияние на жизнь общества падает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039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Социальные конфликты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692457"/>
            <a:ext cx="4500501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7" y="4570742"/>
            <a:ext cx="2020873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Противоречие интересов</a:t>
            </a:r>
            <a:endParaRPr lang="ru-RU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75691" y="1476706"/>
            <a:ext cx="2020873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Противоречие интересов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34131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7768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Социальный статус </a:t>
            </a:r>
            <a:r>
              <a:rPr lang="ru-RU" sz="2400" dirty="0" smtClean="0"/>
              <a:t>– положение человека в обществе, которое он занимает в соответствии со своим возрастом, полом, происхождением, профессией, семейным положением.</a:t>
            </a:r>
          </a:p>
          <a:p>
            <a:endParaRPr lang="ru-RU" sz="1200" dirty="0"/>
          </a:p>
          <a:p>
            <a:r>
              <a:rPr lang="ru-RU" sz="2400" b="1" dirty="0" smtClean="0">
                <a:solidFill>
                  <a:srgbClr val="00153E"/>
                </a:solidFill>
              </a:rPr>
              <a:t>Престиж</a:t>
            </a:r>
            <a:r>
              <a:rPr lang="ru-RU" sz="2400" dirty="0" smtClean="0">
                <a:solidFill>
                  <a:srgbClr val="00153E"/>
                </a:solidFill>
              </a:rPr>
              <a:t> </a:t>
            </a:r>
            <a:r>
              <a:rPr lang="ru-RU" sz="2400" dirty="0" smtClean="0"/>
              <a:t>– оценка обществом значимости тех или иных позиций, занимаемых человеком.</a:t>
            </a:r>
          </a:p>
          <a:p>
            <a:endParaRPr lang="ru-RU" sz="1200" dirty="0"/>
          </a:p>
          <a:p>
            <a:r>
              <a:rPr lang="ru-RU" sz="2400" b="1" dirty="0" smtClean="0">
                <a:solidFill>
                  <a:srgbClr val="00153E"/>
                </a:solidFill>
              </a:rPr>
              <a:t>Социальная роль </a:t>
            </a:r>
            <a:r>
              <a:rPr lang="ru-RU" sz="2400" dirty="0" smtClean="0"/>
              <a:t>– ожидаемое поведение индивида, имеющего определённый статус в данном обществе.</a:t>
            </a:r>
          </a:p>
          <a:p>
            <a:endParaRPr lang="ru-RU" sz="1200" dirty="0" smtClean="0"/>
          </a:p>
          <a:p>
            <a:r>
              <a:rPr lang="ru-RU" sz="2400" b="1" dirty="0" smtClean="0">
                <a:solidFill>
                  <a:srgbClr val="00153E"/>
                </a:solidFill>
              </a:rPr>
              <a:t>Санкции</a:t>
            </a:r>
            <a:r>
              <a:rPr lang="ru-RU" sz="2400" dirty="0" smtClean="0"/>
              <a:t> – меры воздействия общества на поведение человека или группы.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6" y="644691"/>
            <a:ext cx="339462" cy="3835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6" y="4083959"/>
            <a:ext cx="339462" cy="383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6" y="5253203"/>
            <a:ext cx="339462" cy="383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6" y="2798034"/>
            <a:ext cx="339462" cy="3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580" y="5486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Статус индивида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840095">
            <a:off x="2433388" y="1460833"/>
            <a:ext cx="949378" cy="378916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2748217" flipH="1">
            <a:off x="5689226" y="1460834"/>
            <a:ext cx="949378" cy="378916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15675" y="2151388"/>
            <a:ext cx="16484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социальный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79162" y="2149923"/>
            <a:ext cx="16484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личный</a:t>
            </a:r>
            <a:endParaRPr lang="ru-RU" sz="2000" b="1" dirty="0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2761154" y="2127241"/>
            <a:ext cx="1551252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4769429" y="2127244"/>
            <a:ext cx="1551252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339753" y="3117173"/>
            <a:ext cx="194312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предписанный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1" y="3125312"/>
            <a:ext cx="207134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достигаемый</a:t>
            </a:r>
            <a:endParaRPr lang="ru-RU" sz="2000" b="1" dirty="0"/>
          </a:p>
        </p:txBody>
      </p:sp>
      <p:sp>
        <p:nvSpPr>
          <p:cNvPr id="11" name="Штриховая стрелка вправо 10"/>
          <p:cNvSpPr/>
          <p:nvPr/>
        </p:nvSpPr>
        <p:spPr>
          <a:xfrm rot="8594167">
            <a:off x="1711781" y="3853619"/>
            <a:ext cx="581719" cy="378916"/>
          </a:xfrm>
          <a:prstGeom prst="stripedRightArrow">
            <a:avLst>
              <a:gd name="adj1" fmla="val 50000"/>
              <a:gd name="adj2" fmla="val 12120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27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4426967"/>
            <a:ext cx="1820213" cy="338554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3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прирождённый</a:t>
            </a:r>
            <a:endParaRPr lang="ru-RU" sz="1600" b="1" dirty="0"/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3376506" y="3982509"/>
            <a:ext cx="604731" cy="284187"/>
          </a:xfrm>
          <a:prstGeom prst="stripedRightArrow">
            <a:avLst>
              <a:gd name="adj1" fmla="val 50000"/>
              <a:gd name="adj2" fmla="val 12120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27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771801" y="4485118"/>
            <a:ext cx="1776495" cy="338554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3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приписываемый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3" y="4900375"/>
            <a:ext cx="2024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пол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возраст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национальность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раса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771800" y="4965171"/>
            <a:ext cx="19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брат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тётя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дедушка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свекровь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926418" y="3667285"/>
            <a:ext cx="2237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профессия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материальное положение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уровень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1739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580" y="5486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Статус индивида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16766"/>
            <a:ext cx="2931470" cy="48005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" y="1220755"/>
            <a:ext cx="2520280" cy="4874908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 flipH="1">
            <a:off x="2252353" y="1988840"/>
            <a:ext cx="3888432" cy="1056448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Авторитет </a:t>
            </a:r>
            <a:r>
              <a:rPr lang="ru-RU" sz="2000" dirty="0">
                <a:solidFill>
                  <a:schemeClr val="bg1"/>
                </a:solidFill>
              </a:rPr>
              <a:t>– оценка </a:t>
            </a:r>
            <a:r>
              <a:rPr lang="ru-RU" sz="2000" dirty="0"/>
              <a:t>личных и деловых </a:t>
            </a:r>
            <a:r>
              <a:rPr lang="ru-RU" sz="2000" dirty="0" smtClean="0"/>
              <a:t>качеств человека.</a:t>
            </a:r>
            <a:endParaRPr lang="ru-RU" sz="20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2348590" y="4485117"/>
            <a:ext cx="3695958" cy="1056448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Престиж</a:t>
            </a:r>
            <a:r>
              <a:rPr lang="ru-RU" sz="2000" b="1" dirty="0">
                <a:solidFill>
                  <a:srgbClr val="00153E"/>
                </a:solidFill>
              </a:rPr>
              <a:t> </a:t>
            </a:r>
            <a:r>
              <a:rPr lang="ru-RU" sz="2000" dirty="0"/>
              <a:t>– оценка социального </a:t>
            </a:r>
            <a:r>
              <a:rPr lang="ru-RU" sz="2000" dirty="0" smtClean="0"/>
              <a:t>статуса человека.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537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5400000">
            <a:off x="3755910" y="-1407537"/>
            <a:ext cx="1632181" cy="5544616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Несовпадение ролевых ожиданий и ролевого поведения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9692" y="2468894"/>
            <a:ext cx="554461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Санкции </a:t>
            </a:r>
            <a:r>
              <a:rPr lang="ru-RU" sz="2400" dirty="0" smtClean="0"/>
              <a:t> - меры воздействия общества на поведение человека или группы.</a:t>
            </a:r>
            <a:endParaRPr lang="ru-RU" sz="2400" b="1" dirty="0"/>
          </a:p>
        </p:txBody>
      </p:sp>
      <p:sp>
        <p:nvSpPr>
          <p:cNvPr id="4" name="Штриховая стрелка вправо 3"/>
          <p:cNvSpPr/>
          <p:nvPr/>
        </p:nvSpPr>
        <p:spPr>
          <a:xfrm rot="7784499">
            <a:off x="2126087" y="3943628"/>
            <a:ext cx="964131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 rot="13815501" flipH="1">
            <a:off x="6014519" y="3943628"/>
            <a:ext cx="964131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4543960"/>
            <a:ext cx="2376264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/>
              <a:t>Негативные: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осуждение;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наказание.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4577524"/>
            <a:ext cx="237626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/>
              <a:t>Позитивные: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поощрение;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награждение.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424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08" y="178206"/>
            <a:ext cx="3326984" cy="6501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3929">
            <a:off x="246858" y="1538915"/>
            <a:ext cx="3595057" cy="3060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866347">
            <a:off x="1038928" y="2683693"/>
            <a:ext cx="2296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Социальные санкции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96071" flipH="1">
            <a:off x="5430180" y="1323229"/>
            <a:ext cx="3595057" cy="30600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213302">
            <a:off x="6101909" y="2382738"/>
            <a:ext cx="2296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Вина,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совесть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59" y="5206830"/>
            <a:ext cx="27916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Внешний контроль</a:t>
            </a:r>
            <a:endParaRPr lang="ru-RU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69304" y="5206831"/>
            <a:ext cx="2162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Самоконтроль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1248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2711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63D"/>
                </a:solidFill>
              </a:rPr>
              <a:t>Исторические формы этноса</a:t>
            </a:r>
            <a:endParaRPr lang="ru-RU" sz="2800" b="1" dirty="0">
              <a:solidFill>
                <a:srgbClr val="00163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20755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163D"/>
                </a:solidFill>
              </a:rPr>
              <a:t>Этнос</a:t>
            </a:r>
            <a:r>
              <a:rPr lang="ru-RU" sz="2200" dirty="0" smtClean="0">
                <a:solidFill>
                  <a:srgbClr val="00163D"/>
                </a:solidFill>
              </a:rPr>
              <a:t> </a:t>
            </a:r>
            <a:r>
              <a:rPr lang="ru-RU" sz="2200" dirty="0" smtClean="0"/>
              <a:t>– исторически сложившаяся на определённой территории общность людей, объединённых единством происхождения, общей культурой, языком, а также осознанием этого единства.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2" y="3044958"/>
            <a:ext cx="3870573" cy="3266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5232" y="3044957"/>
            <a:ext cx="4140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163D"/>
                </a:solidFill>
              </a:rPr>
              <a:t>Род</a:t>
            </a:r>
            <a:r>
              <a:rPr lang="ru-RU" sz="2200" dirty="0" smtClean="0">
                <a:solidFill>
                  <a:srgbClr val="00163D"/>
                </a:solidFill>
              </a:rPr>
              <a:t> </a:t>
            </a:r>
            <a:r>
              <a:rPr lang="ru-RU" sz="2200" dirty="0" smtClean="0"/>
              <a:t>– коллектив родственников по материнской или отцовской линии.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824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52670"/>
            <a:ext cx="81369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53E"/>
                </a:solidFill>
              </a:rPr>
              <a:t>Социальная структура </a:t>
            </a:r>
            <a:r>
              <a:rPr lang="ru-RU" sz="2000" dirty="0" smtClean="0"/>
              <a:t>– совокупность общностей людей, связи, возникающие между ними.</a:t>
            </a:r>
          </a:p>
          <a:p>
            <a:endParaRPr lang="ru-RU" sz="1000" dirty="0" smtClean="0"/>
          </a:p>
          <a:p>
            <a:r>
              <a:rPr lang="ru-RU" sz="2000" b="1" dirty="0" smtClean="0">
                <a:solidFill>
                  <a:srgbClr val="00153E"/>
                </a:solidFill>
              </a:rPr>
              <a:t>Социальная группа </a:t>
            </a:r>
            <a:r>
              <a:rPr lang="ru-RU" sz="2000" dirty="0" smtClean="0"/>
              <a:t>– общность людей с устойчивыми связями, схожими интересами, определёнными правилами взаимоотношений.</a:t>
            </a:r>
          </a:p>
          <a:p>
            <a:endParaRPr lang="ru-RU" sz="1000" dirty="0" smtClean="0"/>
          </a:p>
          <a:p>
            <a:r>
              <a:rPr lang="ru-RU" sz="2000" b="1" dirty="0" smtClean="0">
                <a:solidFill>
                  <a:srgbClr val="00153E"/>
                </a:solidFill>
              </a:rPr>
              <a:t>Социальная дифференциация </a:t>
            </a:r>
            <a:r>
              <a:rPr lang="ru-RU" sz="2000" dirty="0" smtClean="0"/>
              <a:t>– разделение общества на неравные по своему положению общности.</a:t>
            </a:r>
          </a:p>
          <a:p>
            <a:endParaRPr lang="ru-RU" sz="1000" dirty="0" smtClean="0"/>
          </a:p>
          <a:p>
            <a:r>
              <a:rPr lang="ru-RU" sz="2000" dirty="0" smtClean="0"/>
              <a:t>Различия в положении социальных </a:t>
            </a:r>
            <a:r>
              <a:rPr lang="ru-RU" sz="2000" smtClean="0"/>
              <a:t>групп порождают </a:t>
            </a:r>
            <a:r>
              <a:rPr lang="ru-RU" sz="2000" b="1" dirty="0" smtClean="0"/>
              <a:t>социальные конфликты</a:t>
            </a:r>
            <a:r>
              <a:rPr lang="ru-RU" sz="2000" dirty="0" smtClean="0"/>
              <a:t>.</a:t>
            </a:r>
          </a:p>
          <a:p>
            <a:endParaRPr lang="ru-RU" sz="1000" dirty="0" smtClean="0"/>
          </a:p>
          <a:p>
            <a:r>
              <a:rPr lang="ru-RU" sz="2000" b="1" dirty="0" smtClean="0">
                <a:solidFill>
                  <a:srgbClr val="00153E"/>
                </a:solidFill>
              </a:rPr>
              <a:t>Социальная мобильность </a:t>
            </a:r>
            <a:r>
              <a:rPr lang="ru-RU" sz="2000" dirty="0" smtClean="0"/>
              <a:t>– перемещение групп или отдельных людей в социальной структуре, изменение их социального статуса.</a:t>
            </a:r>
          </a:p>
          <a:p>
            <a:endParaRPr lang="ru-RU" sz="1000" dirty="0" smtClean="0"/>
          </a:p>
          <a:p>
            <a:r>
              <a:rPr lang="ru-RU" sz="2000" dirty="0" smtClean="0"/>
              <a:t>Для современного общества характерен </a:t>
            </a:r>
            <a:r>
              <a:rPr lang="ru-RU" sz="2000" b="1" dirty="0" smtClean="0"/>
              <a:t>высокий уровень </a:t>
            </a:r>
            <a:r>
              <a:rPr lang="ru-RU" sz="2000" dirty="0" smtClean="0"/>
              <a:t>социальной мобильности.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9" y="548680"/>
            <a:ext cx="254493" cy="287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8" y="1564680"/>
            <a:ext cx="254493" cy="287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7" y="2564904"/>
            <a:ext cx="254493" cy="287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6" y="3591989"/>
            <a:ext cx="254493" cy="287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9" y="4581128"/>
            <a:ext cx="254493" cy="287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5" y="5637245"/>
            <a:ext cx="254493" cy="2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2711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63D"/>
                </a:solidFill>
              </a:rPr>
              <a:t>Исторические формы этноса</a:t>
            </a:r>
            <a:endParaRPr lang="ru-RU" sz="2800" b="1" dirty="0">
              <a:solidFill>
                <a:srgbClr val="00163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44188"/>
            <a:ext cx="3744416" cy="5090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7" y="1444188"/>
            <a:ext cx="37444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163D"/>
                </a:solidFill>
              </a:rPr>
              <a:t>Племя </a:t>
            </a:r>
            <a:r>
              <a:rPr lang="ru-RU" sz="2200" dirty="0" smtClean="0"/>
              <a:t>– несколько родов, связанных между собой общностью происхождения, общими чертами культуры, едиными религиозными взглядами.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230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2711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63D"/>
                </a:solidFill>
              </a:rPr>
              <a:t>Исторические формы этноса</a:t>
            </a:r>
            <a:endParaRPr lang="ru-RU" sz="2800" b="1" dirty="0">
              <a:solidFill>
                <a:srgbClr val="00163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7" t="1297" r="1693" b="21667"/>
          <a:stretch/>
        </p:blipFill>
        <p:spPr>
          <a:xfrm>
            <a:off x="323529" y="1424338"/>
            <a:ext cx="4176463" cy="4858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1424339"/>
            <a:ext cx="42484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163D"/>
                </a:solidFill>
              </a:rPr>
              <a:t>Народность</a:t>
            </a:r>
            <a:r>
              <a:rPr lang="ru-RU" sz="2200" dirty="0" smtClean="0">
                <a:solidFill>
                  <a:srgbClr val="00163D"/>
                </a:solidFill>
              </a:rPr>
              <a:t> </a:t>
            </a:r>
            <a:r>
              <a:rPr lang="ru-RU" sz="2200" dirty="0" smtClean="0"/>
              <a:t>– большая группа людей, которую объединяет общая территория проживания, язык, хозяйственная и культурная жизнь, психический склад.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85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2711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63D"/>
                </a:solidFill>
              </a:rPr>
              <a:t>Исторические формы этноса</a:t>
            </a:r>
            <a:endParaRPr lang="ru-RU" sz="2800" b="1" dirty="0">
              <a:solidFill>
                <a:srgbClr val="00163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/>
          <a:stretch/>
        </p:blipFill>
        <p:spPr>
          <a:xfrm>
            <a:off x="467544" y="1412776"/>
            <a:ext cx="3968616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1412776"/>
            <a:ext cx="4248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163D"/>
                </a:solidFill>
              </a:rPr>
              <a:t>Нация </a:t>
            </a:r>
            <a:r>
              <a:rPr lang="ru-RU" sz="2200" dirty="0" smtClean="0"/>
              <a:t>– общность людей, для которой характерно культурное, хозяйственное и политическое единство.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8615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1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163D"/>
                </a:solidFill>
              </a:rPr>
              <a:t>Шовинизм</a:t>
            </a:r>
            <a:r>
              <a:rPr lang="ru-RU" sz="2200" dirty="0" smtClean="0">
                <a:solidFill>
                  <a:srgbClr val="00163D"/>
                </a:solidFill>
              </a:rPr>
              <a:t> </a:t>
            </a:r>
            <a:r>
              <a:rPr lang="ru-RU" sz="2200" dirty="0" smtClean="0"/>
              <a:t>– крайне агрессивная форма национализма, убеждение в превосходстве своей нации, стремление к захвату чужих территорий.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00809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163D"/>
                </a:solidFill>
              </a:rPr>
              <a:t>Геноцид </a:t>
            </a:r>
            <a:r>
              <a:rPr lang="ru-RU" sz="2200" dirty="0" smtClean="0"/>
              <a:t>– физическое истребление групп населения по расовому,</a:t>
            </a:r>
          </a:p>
          <a:p>
            <a:r>
              <a:rPr lang="ru-RU" sz="2200" dirty="0" smtClean="0"/>
              <a:t>национальному или религиозному признаку. 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948947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Причины межнациональных конфликтов</a:t>
            </a:r>
            <a:r>
              <a:rPr lang="ru-RU" sz="2200" dirty="0" smtClean="0"/>
              <a:t>: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200" u="sng" dirty="0" smtClean="0"/>
              <a:t>территориальные</a:t>
            </a:r>
            <a:r>
              <a:rPr lang="ru-RU" sz="2200" dirty="0" smtClean="0"/>
              <a:t>: борьба за «спорные» территории, за создание независимого государства;</a:t>
            </a:r>
          </a:p>
          <a:p>
            <a:endParaRPr lang="ru-RU" sz="400" dirty="0" smtClean="0"/>
          </a:p>
          <a:p>
            <a:pPr marL="342900" indent="-342900">
              <a:buBlip>
                <a:blip r:embed="rId3"/>
              </a:buBlip>
            </a:pPr>
            <a:r>
              <a:rPr lang="ru-RU" sz="2200" u="sng" dirty="0" smtClean="0"/>
              <a:t>экономические</a:t>
            </a:r>
            <a:r>
              <a:rPr lang="ru-RU" sz="2200" dirty="0" smtClean="0"/>
              <a:t>: борьба за ресурсы;</a:t>
            </a:r>
          </a:p>
          <a:p>
            <a:endParaRPr lang="ru-RU" sz="400" dirty="0" smtClean="0"/>
          </a:p>
          <a:p>
            <a:pPr marL="342900" indent="-342900">
              <a:buBlip>
                <a:blip r:embed="rId3"/>
              </a:buBlip>
            </a:pPr>
            <a:r>
              <a:rPr lang="ru-RU" sz="2200" u="sng" dirty="0" smtClean="0"/>
              <a:t>социальные</a:t>
            </a:r>
            <a:r>
              <a:rPr lang="ru-RU" sz="2200" dirty="0" smtClean="0"/>
              <a:t>: борьба за равноправие;</a:t>
            </a:r>
          </a:p>
          <a:p>
            <a:endParaRPr lang="ru-RU" sz="400" dirty="0" smtClean="0"/>
          </a:p>
          <a:p>
            <a:pPr marL="342900" indent="-342900">
              <a:buBlip>
                <a:blip r:embed="rId3"/>
              </a:buBlip>
            </a:pPr>
            <a:r>
              <a:rPr lang="ru-RU" sz="2200" u="sng" dirty="0" smtClean="0"/>
              <a:t>культурно-языковые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799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63D"/>
                </a:solidFill>
              </a:rPr>
              <a:t>Национальная политика РФ</a:t>
            </a:r>
            <a:endParaRPr lang="ru-RU" sz="2800" b="1" dirty="0">
              <a:solidFill>
                <a:srgbClr val="00163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7"/>
            <a:ext cx="8352928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/>
              <a:t>Главная задача</a:t>
            </a:r>
            <a:r>
              <a:rPr lang="ru-RU" sz="2200" dirty="0" smtClean="0"/>
              <a:t>: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200" dirty="0" smtClean="0"/>
              <a:t>согласование интересов всех проживающих в стране народов.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0420" y="2438698"/>
            <a:ext cx="8352928" cy="34218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2454447"/>
            <a:ext cx="8352928" cy="255454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Основные принципы: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равенство прав и свобод человека, независимо от его национальности;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право гражданина определять свою национальную принадлежность;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равноправие всех субъектов Российской Федерации;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гарантия прав коренных малых народов;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содействие развитию национальных культур и языков народов </a:t>
            </a:r>
            <a:r>
              <a:rPr lang="ru-RU" sz="2000" dirty="0"/>
              <a:t>Р</a:t>
            </a:r>
            <a:r>
              <a:rPr lang="ru-RU" sz="2000" dirty="0" smtClean="0"/>
              <a:t>оссии;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запрещение деятельности, направленной на возбуждение  расовой, национальной или религиозной розни, ненависти или вражды.</a:t>
            </a:r>
          </a:p>
        </p:txBody>
      </p:sp>
    </p:spTree>
    <p:extLst>
      <p:ext uri="{BB962C8B-B14F-4D97-AF65-F5344CB8AC3E}">
        <p14:creationId xmlns:p14="http://schemas.microsoft.com/office/powerpoint/2010/main" val="97973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1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Отклоняющееся поведение </a:t>
            </a:r>
            <a:r>
              <a:rPr lang="ru-RU" sz="2400" dirty="0" smtClean="0"/>
              <a:t>– действия, не соответствующие официально установленным или фактически сложившимся в данном обществе нормам и стандартам.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80314" y="3120856"/>
            <a:ext cx="2160240" cy="8925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err="1" smtClean="0"/>
              <a:t>Девиантное</a:t>
            </a:r>
            <a:r>
              <a:rPr lang="ru-RU" sz="2600" b="1" dirty="0" smtClean="0"/>
              <a:t> поведение</a:t>
            </a:r>
            <a:endParaRPr lang="ru-RU" sz="2600" b="1" dirty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3635896" y="3429000"/>
            <a:ext cx="1584176" cy="576064"/>
          </a:xfrm>
          <a:prstGeom prst="stripedRightArrow">
            <a:avLst>
              <a:gd name="adj1" fmla="val 50000"/>
              <a:gd name="adj2" fmla="val 15182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80112" y="3121998"/>
            <a:ext cx="2592288" cy="8925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/>
              <a:t>Отклоняющееся  поведение</a:t>
            </a:r>
            <a:endParaRPr lang="ru-RU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20073" y="4767468"/>
            <a:ext cx="481582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«</a:t>
            </a:r>
            <a:r>
              <a:rPr lang="en-US" sz="2400" i="1" dirty="0" err="1" smtClean="0"/>
              <a:t>deviatio</a:t>
            </a:r>
            <a:r>
              <a:rPr lang="ru-RU" sz="2400" i="1" dirty="0" smtClean="0"/>
              <a:t>» (лат.)</a:t>
            </a:r>
            <a:r>
              <a:rPr lang="en-US" sz="2400" i="1" dirty="0" smtClean="0"/>
              <a:t> - </a:t>
            </a:r>
            <a:r>
              <a:rPr lang="ru-RU" sz="2400" i="1" dirty="0" smtClean="0"/>
              <a:t>отклонение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6276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715149"/>
            <a:ext cx="432048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отклоняющееся поведение</a:t>
            </a:r>
            <a:endParaRPr lang="ru-RU" sz="2800" dirty="0"/>
          </a:p>
        </p:txBody>
      </p:sp>
      <p:sp>
        <p:nvSpPr>
          <p:cNvPr id="4" name="Штриховая стрелка вправо 3"/>
          <p:cNvSpPr/>
          <p:nvPr/>
        </p:nvSpPr>
        <p:spPr>
          <a:xfrm rot="8238795">
            <a:off x="2323936" y="1829734"/>
            <a:ext cx="1067199" cy="493813"/>
          </a:xfrm>
          <a:prstGeom prst="stripedRightArrow">
            <a:avLst>
              <a:gd name="adj1" fmla="val 50000"/>
              <a:gd name="adj2" fmla="val 151828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95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03648" y="2740500"/>
            <a:ext cx="223224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позитивное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2756926"/>
            <a:ext cx="223224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негативное</a:t>
            </a:r>
            <a:endParaRPr lang="ru-RU" sz="2400" dirty="0"/>
          </a:p>
        </p:txBody>
      </p:sp>
      <p:sp>
        <p:nvSpPr>
          <p:cNvPr id="8" name="Штриховая стрелка вправо 7"/>
          <p:cNvSpPr/>
          <p:nvPr/>
        </p:nvSpPr>
        <p:spPr>
          <a:xfrm rot="13361205" flipH="1">
            <a:off x="5704667" y="1829736"/>
            <a:ext cx="1067199" cy="493813"/>
          </a:xfrm>
          <a:prstGeom prst="stripedRightArrow">
            <a:avLst>
              <a:gd name="adj1" fmla="val 50000"/>
              <a:gd name="adj2" fmla="val 151828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95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356053"/>
            <a:ext cx="2232248" cy="21927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03648" y="3366280"/>
            <a:ext cx="2232248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не наносит вреда обществу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может привести к социальному прогрессу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7569" y="3372479"/>
            <a:ext cx="2232247" cy="21687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577567" y="3373821"/>
            <a:ext cx="2232248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наносит вред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аморальность, преступления, алкоголизм, наркомания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941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Причины отклоняющегося поведения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12777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Наличие у некоторых людей природной предрасположенности к нарушению социальных норм – </a:t>
            </a:r>
            <a:r>
              <a:rPr lang="ru-RU" sz="2400" b="1" dirty="0" smtClean="0"/>
              <a:t>???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508787"/>
            <a:ext cx="360039" cy="406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56490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Отклоняющееся поведение – следствие неправильного развития ребёнка – </a:t>
            </a:r>
            <a:r>
              <a:rPr lang="ru-RU" sz="2400" b="1" dirty="0" smtClean="0"/>
              <a:t>???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60915"/>
            <a:ext cx="360039" cy="406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376116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Широкое распространение отклоняющегося поведения связано с кризисными явлениями в обществе – </a:t>
            </a:r>
            <a:r>
              <a:rPr lang="ru-RU" sz="2400" b="1" dirty="0" smtClean="0"/>
              <a:t>???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834579"/>
            <a:ext cx="360039" cy="4068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4965171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Отклоняющееся поведение связано с разрывом между целями и доступными средствами их достижения – </a:t>
            </a:r>
            <a:r>
              <a:rPr lang="ru-RU" sz="2400" b="1" dirty="0" smtClean="0"/>
              <a:t>???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5061181"/>
            <a:ext cx="360039" cy="4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3968" y="1396904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53E"/>
                </a:solidFill>
              </a:rPr>
              <a:t>Социальная мобильность </a:t>
            </a:r>
            <a:r>
              <a:rPr lang="ru-RU" sz="2000" dirty="0" smtClean="0"/>
              <a:t>– перемещение групп или отдельных людей в социальной структуре, изменение их социального статуса.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Социальная мобильность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243" y="5541235"/>
            <a:ext cx="310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вертикальная мобильность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96010" y="3329721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53E"/>
                </a:solidFill>
              </a:rPr>
              <a:t>Горизонтальная мобильность </a:t>
            </a:r>
            <a:r>
              <a:rPr lang="ru-RU" sz="2000" dirty="0" smtClean="0"/>
              <a:t>– переход из одной группы в другую без изменения социального статуса.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430715"/>
            <a:ext cx="1230763" cy="1649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0" y="3525011"/>
            <a:ext cx="1138128" cy="1658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16" y="3801314"/>
            <a:ext cx="1072554" cy="1739921"/>
          </a:xfrm>
          <a:prstGeom prst="rect">
            <a:avLst/>
          </a:prstGeom>
        </p:spPr>
      </p:pic>
      <p:cxnSp>
        <p:nvCxnSpPr>
          <p:cNvPr id="14" name="Прямая со стрелкой 13"/>
          <p:cNvCxnSpPr>
            <a:stCxn id="4" idx="3"/>
            <a:endCxn id="2" idx="2"/>
          </p:cNvCxnSpPr>
          <p:nvPr/>
        </p:nvCxnSpPr>
        <p:spPr>
          <a:xfrm flipV="1">
            <a:off x="1556398" y="3079979"/>
            <a:ext cx="678656" cy="12742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  <a:endCxn id="5" idx="1"/>
          </p:cNvCxnSpPr>
          <p:nvPr/>
        </p:nvCxnSpPr>
        <p:spPr>
          <a:xfrm>
            <a:off x="2235054" y="3079979"/>
            <a:ext cx="702762" cy="15912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21502" y="4773149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53E"/>
                </a:solidFill>
              </a:rPr>
              <a:t>Вертикальная мобильность </a:t>
            </a:r>
            <a:r>
              <a:rPr lang="ru-RU" sz="2000" dirty="0" smtClean="0"/>
              <a:t>– подъём или спуск по социальной лестнице.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694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Социальные группы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914838">
            <a:off x="1253324" y="1446284"/>
            <a:ext cx="1282486" cy="384043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4152728" y="1521563"/>
            <a:ext cx="838544" cy="288032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9992" y="2180861"/>
            <a:ext cx="156456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малые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11896" y="2180861"/>
            <a:ext cx="156456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большие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66814" y="2180861"/>
            <a:ext cx="16103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средние</a:t>
            </a:r>
            <a:endParaRPr lang="ru-RU" sz="2800" dirty="0"/>
          </a:p>
        </p:txBody>
      </p:sp>
      <p:sp>
        <p:nvSpPr>
          <p:cNvPr id="9" name="Штриховая стрелка вправо 8"/>
          <p:cNvSpPr/>
          <p:nvPr/>
        </p:nvSpPr>
        <p:spPr>
          <a:xfrm rot="7387662">
            <a:off x="1538514" y="2193025"/>
            <a:ext cx="1956699" cy="288032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71601" y="3236979"/>
            <a:ext cx="200428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первичные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168114" y="3332989"/>
            <a:ext cx="200428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вторичные</a:t>
            </a:r>
            <a:endParaRPr lang="ru-RU" sz="2800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 rot="12685162" flipH="1">
            <a:off x="6641284" y="1350273"/>
            <a:ext cx="1282486" cy="384043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 rot="14212338" flipH="1">
            <a:off x="5664326" y="2289036"/>
            <a:ext cx="1956699" cy="288032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2134955" y="2673691"/>
            <a:ext cx="2425819" cy="288032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4596003" y="2756925"/>
            <a:ext cx="2400267" cy="288032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94568" y="4293096"/>
            <a:ext cx="253341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формальные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774888" y="4293096"/>
            <a:ext cx="253341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неформальные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9992" y="5253203"/>
            <a:ext cx="36004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номинальные группы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076056" y="5253203"/>
            <a:ext cx="36004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реальные группы</a:t>
            </a:r>
            <a:endParaRPr lang="ru-RU" sz="2800" dirty="0"/>
          </a:p>
        </p:txBody>
      </p:sp>
      <p:sp>
        <p:nvSpPr>
          <p:cNvPr id="10" name="Двойная стрелка вверх/вниз 9"/>
          <p:cNvSpPr/>
          <p:nvPr/>
        </p:nvSpPr>
        <p:spPr>
          <a:xfrm rot="5400000">
            <a:off x="4379979" y="5313209"/>
            <a:ext cx="384043" cy="648072"/>
          </a:xfrm>
          <a:prstGeom prst="upDownArrow">
            <a:avLst>
              <a:gd name="adj1" fmla="val 50000"/>
              <a:gd name="adj2" fmla="val 76703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Социальные группы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08787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Малые группы</a:t>
            </a:r>
            <a:r>
              <a:rPr lang="ru-RU" sz="2200" dirty="0" smtClean="0"/>
              <a:t> объединяют людей, занимающихся общим делом, которые при этом непосредственно общаются друг с другом.</a:t>
            </a:r>
            <a:endParaRPr lang="ru-RU" sz="2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48947"/>
            <a:ext cx="2016224" cy="2688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90346"/>
            <a:ext cx="1692476" cy="2346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094007"/>
            <a:ext cx="1421631" cy="2543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8" y="3429000"/>
            <a:ext cx="2447512" cy="244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Социальные группы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08787"/>
            <a:ext cx="86291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/>
              <a:t>Средняя группа – </a:t>
            </a:r>
            <a:r>
              <a:rPr lang="ru-RU" sz="2100" dirty="0" smtClean="0"/>
              <a:t>объединена общей целью, деятельность упорядочена, организована, но межличностные отношения связывают не всех участников.</a:t>
            </a:r>
            <a:endParaRPr lang="ru-RU" sz="21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65049"/>
            <a:ext cx="2894254" cy="3654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97" y="3717033"/>
            <a:ext cx="3441583" cy="22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Социальные группы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08787"/>
            <a:ext cx="8629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/>
              <a:t>Большая группа – </a:t>
            </a:r>
            <a:r>
              <a:rPr lang="ru-RU" sz="2100" dirty="0" smtClean="0"/>
              <a:t>существует в масштабах всего общества, страны.</a:t>
            </a:r>
          </a:p>
          <a:p>
            <a:r>
              <a:rPr lang="ru-RU" sz="2100" dirty="0" smtClean="0"/>
              <a:t>Члены большой группы могут не осознавать принадлежность к ней.</a:t>
            </a:r>
            <a:endParaRPr lang="ru-RU"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74" y="2647650"/>
            <a:ext cx="2441453" cy="3547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88" y="2658656"/>
            <a:ext cx="1845393" cy="33603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1" r="17851" b="15597"/>
          <a:stretch/>
        </p:blipFill>
        <p:spPr>
          <a:xfrm>
            <a:off x="683568" y="2658657"/>
            <a:ext cx="2401090" cy="34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Социальные группы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7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Первичные группы</a:t>
            </a:r>
            <a:r>
              <a:rPr lang="ru-RU" sz="2000" dirty="0" smtClean="0"/>
              <a:t>: </a:t>
            </a:r>
          </a:p>
          <a:p>
            <a:pPr marL="358775" indent="-358775">
              <a:buBlip>
                <a:blip r:embed="rId3"/>
              </a:buBlip>
            </a:pPr>
            <a:r>
              <a:rPr lang="ru-RU" sz="2000" dirty="0" smtClean="0"/>
              <a:t>межличностное взаимодействие,</a:t>
            </a:r>
          </a:p>
          <a:p>
            <a:pPr marL="358775" indent="-358775">
              <a:buBlip>
                <a:blip r:embed="rId3"/>
              </a:buBlip>
            </a:pPr>
            <a:r>
              <a:rPr lang="ru-RU" sz="2000" dirty="0" smtClean="0"/>
              <a:t>взаимная поддержка.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744470" y="1406109"/>
            <a:ext cx="3931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Вторичные группы</a:t>
            </a:r>
            <a:r>
              <a:rPr lang="ru-RU" sz="2000" dirty="0" smtClean="0"/>
              <a:t>: </a:t>
            </a:r>
          </a:p>
          <a:p>
            <a:pPr marL="358775" indent="-358775">
              <a:buBlip>
                <a:blip r:embed="rId3"/>
              </a:buBlip>
            </a:pPr>
            <a:r>
              <a:rPr lang="ru-RU" sz="2000" dirty="0" smtClean="0"/>
              <a:t>деловое взаимодействие,</a:t>
            </a:r>
          </a:p>
          <a:p>
            <a:pPr marL="358775" indent="-358775">
              <a:buBlip>
                <a:blip r:embed="rId3"/>
              </a:buBlip>
            </a:pPr>
            <a:r>
              <a:rPr lang="ru-RU" sz="2000" dirty="0"/>
              <a:t>д</a:t>
            </a:r>
            <a:r>
              <a:rPr lang="ru-RU" sz="2000" dirty="0" smtClean="0"/>
              <a:t>остижение конкретной цели.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9"/>
          <a:stretch/>
        </p:blipFill>
        <p:spPr>
          <a:xfrm>
            <a:off x="539553" y="2948946"/>
            <a:ext cx="3247047" cy="3158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2853784"/>
            <a:ext cx="2870375" cy="33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Социальные группы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08787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Формальная группа</a:t>
            </a:r>
            <a:r>
              <a:rPr lang="ru-RU" dirty="0" smtClean="0"/>
              <a:t>: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имеет определённую структуру;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юридически оформлена.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53491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Неформальная группа</a:t>
            </a:r>
            <a:r>
              <a:rPr lang="ru-RU" dirty="0" smtClean="0"/>
              <a:t>: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официально не оформлена;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возникает на базе личных интересов.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r="5000" b="14110"/>
          <a:stretch/>
        </p:blipFill>
        <p:spPr>
          <a:xfrm>
            <a:off x="683568" y="2948947"/>
            <a:ext cx="3168352" cy="2886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60" y="2948947"/>
            <a:ext cx="3245264" cy="28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840</Words>
  <Application>Microsoft Office PowerPoint</Application>
  <PresentationFormat>Экран (4:3)</PresentationFormat>
  <Paragraphs>167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СОЦИАЛЬНАЯ СФЕРА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3</cp:revision>
  <dcterms:created xsi:type="dcterms:W3CDTF">2018-11-05T16:04:34Z</dcterms:created>
  <dcterms:modified xsi:type="dcterms:W3CDTF">2018-11-05T16:21:57Z</dcterms:modified>
</cp:coreProperties>
</file>