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50.jpg" ContentType="image/png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75.jpg" ContentType="image/gif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0" r:id="rId43"/>
    <p:sldId id="299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6" autoAdjust="0"/>
    <p:restoredTop sz="94660"/>
  </p:normalViewPr>
  <p:slideViewPr>
    <p:cSldViewPr>
      <p:cViewPr varScale="1">
        <p:scale>
          <a:sx n="84" d="100"/>
          <a:sy n="84" d="100"/>
        </p:scale>
        <p:origin x="-138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970667238084101"/>
          <c:y val="9.6009534294169335E-2"/>
          <c:w val="0.43228811559947966"/>
          <c:h val="0.864405505082501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9.0067915343640489E-2"/>
                  <c:y val="0.1601527610540388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Налоги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7.4052669969632626E-2"/>
          <c:y val="0.83120122668362517"/>
          <c:w val="0.89999978355400012"/>
          <c:h val="0.129950694894521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microsoft.com/office/2007/relationships/hdphoto" Target="../media/hdphoto19.wdp"/><Relationship Id="rId1" Type="http://schemas.openxmlformats.org/officeDocument/2006/relationships/image" Target="../media/image77.jpeg"/><Relationship Id="rId4" Type="http://schemas.openxmlformats.org/officeDocument/2006/relationships/image" Target="../media/image50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microsoft.com/office/2007/relationships/hdphoto" Target="../media/hdphoto19.wdp"/><Relationship Id="rId1" Type="http://schemas.openxmlformats.org/officeDocument/2006/relationships/image" Target="../media/image77.jpeg"/><Relationship Id="rId4" Type="http://schemas.openxmlformats.org/officeDocument/2006/relationships/image" Target="../media/image5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615CF-769C-4D28-85B7-4638B8F120C4}" type="doc">
      <dgm:prSet loTypeId="urn:microsoft.com/office/officeart/2005/8/layout/pyramid1" loCatId="pyramid" qsTypeId="urn:microsoft.com/office/officeart/2005/8/quickstyle/3d3" qsCatId="3D" csTypeId="urn:microsoft.com/office/officeart/2005/8/colors/colorful5" csCatId="colorful" phldr="1"/>
      <dgm:spPr/>
    </dgm:pt>
    <dgm:pt modelId="{6667C15B-9A1B-4F17-9EE2-119230F854F2}">
      <dgm:prSet phldrT="[Текст]" custT="1"/>
      <dgm:spPr/>
      <dgm:t>
        <a:bodyPr/>
        <a:lstStyle/>
        <a:p>
          <a:endParaRPr lang="ru-RU" sz="1800" b="1" dirty="0" smtClean="0"/>
        </a:p>
        <a:p>
          <a:r>
            <a:rPr lang="ru-RU" sz="1600" b="1" dirty="0" smtClean="0"/>
            <a:t>В САМО-РЕАЛИЗАЦИИ</a:t>
          </a:r>
          <a:endParaRPr lang="ru-RU" sz="1600" b="1" dirty="0"/>
        </a:p>
      </dgm:t>
    </dgm:pt>
    <dgm:pt modelId="{D5A08B15-DA4C-4495-B46F-9D148CC6E55B}" type="parTrans" cxnId="{C3A10C0B-1D5D-4E1C-B928-9F5B78A7F133}">
      <dgm:prSet/>
      <dgm:spPr/>
      <dgm:t>
        <a:bodyPr/>
        <a:lstStyle/>
        <a:p>
          <a:endParaRPr lang="ru-RU"/>
        </a:p>
      </dgm:t>
    </dgm:pt>
    <dgm:pt modelId="{88F5F568-361C-4275-9235-6C39C60B1AEE}" type="sibTrans" cxnId="{C3A10C0B-1D5D-4E1C-B928-9F5B78A7F133}">
      <dgm:prSet/>
      <dgm:spPr/>
      <dgm:t>
        <a:bodyPr/>
        <a:lstStyle/>
        <a:p>
          <a:endParaRPr lang="ru-RU"/>
        </a:p>
      </dgm:t>
    </dgm:pt>
    <dgm:pt modelId="{58C16985-477F-4066-89DF-155B59BED696}">
      <dgm:prSet phldrT="[Текст]" custT="1"/>
      <dgm:spPr/>
      <dgm:t>
        <a:bodyPr/>
        <a:lstStyle/>
        <a:p>
          <a:r>
            <a:rPr lang="ru-RU" sz="1800" b="1" dirty="0" smtClean="0"/>
            <a:t>В ПРИЗНАНИИ СО СТОРОНЫ ДРУГИХ</a:t>
          </a:r>
          <a:endParaRPr lang="ru-RU" sz="1800" b="1" dirty="0"/>
        </a:p>
      </dgm:t>
    </dgm:pt>
    <dgm:pt modelId="{BE9E804A-19DA-486B-991E-A8E2262B37A7}" type="parTrans" cxnId="{7B8B9661-427C-40D1-B722-71EF18D754AD}">
      <dgm:prSet/>
      <dgm:spPr/>
      <dgm:t>
        <a:bodyPr/>
        <a:lstStyle/>
        <a:p>
          <a:endParaRPr lang="ru-RU"/>
        </a:p>
      </dgm:t>
    </dgm:pt>
    <dgm:pt modelId="{C612ABFD-B961-46C8-92C4-D88C9F7EFD46}" type="sibTrans" cxnId="{7B8B9661-427C-40D1-B722-71EF18D754AD}">
      <dgm:prSet/>
      <dgm:spPr/>
      <dgm:t>
        <a:bodyPr/>
        <a:lstStyle/>
        <a:p>
          <a:endParaRPr lang="ru-RU"/>
        </a:p>
      </dgm:t>
    </dgm:pt>
    <dgm:pt modelId="{28C1791C-BFFD-424D-ACB3-D9100C84F582}">
      <dgm:prSet phldrT="[Текст]" custT="1"/>
      <dgm:spPr/>
      <dgm:t>
        <a:bodyPr/>
        <a:lstStyle/>
        <a:p>
          <a:r>
            <a:rPr lang="ru-RU" sz="2000" b="1" dirty="0" smtClean="0"/>
            <a:t>В ОБЩЕНИИ, ЗАБОТЕ, ВНИМАНИИ</a:t>
          </a:r>
          <a:endParaRPr lang="ru-RU" sz="2000" b="1" dirty="0"/>
        </a:p>
      </dgm:t>
    </dgm:pt>
    <dgm:pt modelId="{065DAC8E-FB88-4B1F-B4D8-D480CCE48B06}" type="parTrans" cxnId="{D3A8FF9A-F4E9-4F77-A91A-82E27064FE9A}">
      <dgm:prSet/>
      <dgm:spPr/>
      <dgm:t>
        <a:bodyPr/>
        <a:lstStyle/>
        <a:p>
          <a:endParaRPr lang="ru-RU"/>
        </a:p>
      </dgm:t>
    </dgm:pt>
    <dgm:pt modelId="{FE191496-23D9-4E38-8ED8-0BC55932CE04}" type="sibTrans" cxnId="{D3A8FF9A-F4E9-4F77-A91A-82E27064FE9A}">
      <dgm:prSet/>
      <dgm:spPr/>
      <dgm:t>
        <a:bodyPr/>
        <a:lstStyle/>
        <a:p>
          <a:endParaRPr lang="ru-RU"/>
        </a:p>
      </dgm:t>
    </dgm:pt>
    <dgm:pt modelId="{0435DC29-DD46-46D6-897C-2C83FEFFDC8C}">
      <dgm:prSet phldrT="[Текст]" custT="1"/>
      <dgm:spPr/>
      <dgm:t>
        <a:bodyPr/>
        <a:lstStyle/>
        <a:p>
          <a:r>
            <a:rPr lang="ru-RU" sz="2200" b="1" dirty="0" smtClean="0"/>
            <a:t>В БЕЗОПАСНОСТИ</a:t>
          </a:r>
          <a:endParaRPr lang="ru-RU" sz="2200" b="1" dirty="0"/>
        </a:p>
      </dgm:t>
    </dgm:pt>
    <dgm:pt modelId="{87EA46DE-FC68-46C8-B208-9DFBBCE38F95}" type="parTrans" cxnId="{B854D1CB-2D82-4DC7-94E1-C7E3CF4C3476}">
      <dgm:prSet/>
      <dgm:spPr/>
      <dgm:t>
        <a:bodyPr/>
        <a:lstStyle/>
        <a:p>
          <a:endParaRPr lang="ru-RU"/>
        </a:p>
      </dgm:t>
    </dgm:pt>
    <dgm:pt modelId="{F4F13C91-B104-4AE3-ACA0-2F42C21EF089}" type="sibTrans" cxnId="{B854D1CB-2D82-4DC7-94E1-C7E3CF4C3476}">
      <dgm:prSet/>
      <dgm:spPr/>
      <dgm:t>
        <a:bodyPr/>
        <a:lstStyle/>
        <a:p>
          <a:endParaRPr lang="ru-RU"/>
        </a:p>
      </dgm:t>
    </dgm:pt>
    <dgm:pt modelId="{A984F631-2BD5-4D0E-B075-17BF45398DB8}">
      <dgm:prSet phldrT="[Текст]" custT="1"/>
      <dgm:spPr/>
      <dgm:t>
        <a:bodyPr/>
        <a:lstStyle/>
        <a:p>
          <a:r>
            <a:rPr lang="ru-RU" sz="2400" b="1" dirty="0" smtClean="0"/>
            <a:t>ФИЗИОЛОГИЧЕСКИЕ</a:t>
          </a:r>
          <a:endParaRPr lang="ru-RU" sz="2400" b="1" dirty="0"/>
        </a:p>
      </dgm:t>
    </dgm:pt>
    <dgm:pt modelId="{376E0743-C16C-4D9E-B35C-767AFC545C82}" type="parTrans" cxnId="{C4D9A17A-6786-4A42-8C68-576127038CB0}">
      <dgm:prSet/>
      <dgm:spPr/>
      <dgm:t>
        <a:bodyPr/>
        <a:lstStyle/>
        <a:p>
          <a:endParaRPr lang="ru-RU"/>
        </a:p>
      </dgm:t>
    </dgm:pt>
    <dgm:pt modelId="{BC592569-EF71-401E-9583-C87915A22EC5}" type="sibTrans" cxnId="{C4D9A17A-6786-4A42-8C68-576127038CB0}">
      <dgm:prSet/>
      <dgm:spPr/>
      <dgm:t>
        <a:bodyPr/>
        <a:lstStyle/>
        <a:p>
          <a:endParaRPr lang="ru-RU"/>
        </a:p>
      </dgm:t>
    </dgm:pt>
    <dgm:pt modelId="{4B387CA8-3AD3-4D43-A826-EA8EB493683A}" type="pres">
      <dgm:prSet presAssocID="{16A615CF-769C-4D28-85B7-4638B8F120C4}" presName="Name0" presStyleCnt="0">
        <dgm:presLayoutVars>
          <dgm:dir/>
          <dgm:animLvl val="lvl"/>
          <dgm:resizeHandles val="exact"/>
        </dgm:presLayoutVars>
      </dgm:prSet>
      <dgm:spPr/>
    </dgm:pt>
    <dgm:pt modelId="{FB368B91-73B8-49A4-A27C-0B4CF08F590A}" type="pres">
      <dgm:prSet presAssocID="{6667C15B-9A1B-4F17-9EE2-119230F854F2}" presName="Name8" presStyleCnt="0"/>
      <dgm:spPr/>
    </dgm:pt>
    <dgm:pt modelId="{8C04818A-09B8-4CDB-A4A4-C54DF00253FE}" type="pres">
      <dgm:prSet presAssocID="{6667C15B-9A1B-4F17-9EE2-119230F854F2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599AF-B3CA-46F0-A8DF-D7D63ABDCA6F}" type="pres">
      <dgm:prSet presAssocID="{6667C15B-9A1B-4F17-9EE2-119230F854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3CBD8-A792-4DF8-B5C0-0909BB73B8B4}" type="pres">
      <dgm:prSet presAssocID="{58C16985-477F-4066-89DF-155B59BED696}" presName="Name8" presStyleCnt="0"/>
      <dgm:spPr/>
    </dgm:pt>
    <dgm:pt modelId="{15914A35-3C42-43CC-9288-CC5E0655EFF3}" type="pres">
      <dgm:prSet presAssocID="{58C16985-477F-4066-89DF-155B59BED69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E94B0-D23A-43CB-8F94-66E1C9FB4BC0}" type="pres">
      <dgm:prSet presAssocID="{58C16985-477F-4066-89DF-155B59BED6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70721-610A-46C1-A2A6-F78C1B051EA4}" type="pres">
      <dgm:prSet presAssocID="{28C1791C-BFFD-424D-ACB3-D9100C84F582}" presName="Name8" presStyleCnt="0"/>
      <dgm:spPr/>
    </dgm:pt>
    <dgm:pt modelId="{DD4158E9-7063-4E55-AA70-280481929A25}" type="pres">
      <dgm:prSet presAssocID="{28C1791C-BFFD-424D-ACB3-D9100C84F582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50769-5225-4463-972F-23B605AEFA4D}" type="pres">
      <dgm:prSet presAssocID="{28C1791C-BFFD-424D-ACB3-D9100C84F5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BC66F-2A90-4448-A253-A3BA6CF2C466}" type="pres">
      <dgm:prSet presAssocID="{0435DC29-DD46-46D6-897C-2C83FEFFDC8C}" presName="Name8" presStyleCnt="0"/>
      <dgm:spPr/>
    </dgm:pt>
    <dgm:pt modelId="{C8638A98-FFE8-4AD5-862C-405DD7EDE525}" type="pres">
      <dgm:prSet presAssocID="{0435DC29-DD46-46D6-897C-2C83FEFFDC8C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221B2-EFF2-4555-8B46-2A142D2B588D}" type="pres">
      <dgm:prSet presAssocID="{0435DC29-DD46-46D6-897C-2C83FEFFDC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C7393-50C2-4651-891B-16CD62FAA3E5}" type="pres">
      <dgm:prSet presAssocID="{A984F631-2BD5-4D0E-B075-17BF45398DB8}" presName="Name8" presStyleCnt="0"/>
      <dgm:spPr/>
    </dgm:pt>
    <dgm:pt modelId="{C917113C-BD43-46FB-9100-908BA2C18A4C}" type="pres">
      <dgm:prSet presAssocID="{A984F631-2BD5-4D0E-B075-17BF45398DB8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967A2-280A-4212-B4D0-0B961E67B51D}" type="pres">
      <dgm:prSet presAssocID="{A984F631-2BD5-4D0E-B075-17BF45398D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95E26B-5E79-4C16-A028-D9133911855E}" type="presOf" srcId="{58C16985-477F-4066-89DF-155B59BED696}" destId="{15914A35-3C42-43CC-9288-CC5E0655EFF3}" srcOrd="0" destOrd="0" presId="urn:microsoft.com/office/officeart/2005/8/layout/pyramid1"/>
    <dgm:cxn modelId="{C4D9A17A-6786-4A42-8C68-576127038CB0}" srcId="{16A615CF-769C-4D28-85B7-4638B8F120C4}" destId="{A984F631-2BD5-4D0E-B075-17BF45398DB8}" srcOrd="4" destOrd="0" parTransId="{376E0743-C16C-4D9E-B35C-767AFC545C82}" sibTransId="{BC592569-EF71-401E-9583-C87915A22EC5}"/>
    <dgm:cxn modelId="{8232F4D5-D57A-4B95-839B-F1069BA58BE2}" type="presOf" srcId="{16A615CF-769C-4D28-85B7-4638B8F120C4}" destId="{4B387CA8-3AD3-4D43-A826-EA8EB493683A}" srcOrd="0" destOrd="0" presId="urn:microsoft.com/office/officeart/2005/8/layout/pyramid1"/>
    <dgm:cxn modelId="{D3A8FF9A-F4E9-4F77-A91A-82E27064FE9A}" srcId="{16A615CF-769C-4D28-85B7-4638B8F120C4}" destId="{28C1791C-BFFD-424D-ACB3-D9100C84F582}" srcOrd="2" destOrd="0" parTransId="{065DAC8E-FB88-4B1F-B4D8-D480CCE48B06}" sibTransId="{FE191496-23D9-4E38-8ED8-0BC55932CE04}"/>
    <dgm:cxn modelId="{2020C6B9-E8F0-4DA0-8A34-026E982944CB}" type="presOf" srcId="{A984F631-2BD5-4D0E-B075-17BF45398DB8}" destId="{187967A2-280A-4212-B4D0-0B961E67B51D}" srcOrd="1" destOrd="0" presId="urn:microsoft.com/office/officeart/2005/8/layout/pyramid1"/>
    <dgm:cxn modelId="{26DA27F8-DF38-4727-A734-4CD1DF0A613C}" type="presOf" srcId="{6667C15B-9A1B-4F17-9EE2-119230F854F2}" destId="{C8A599AF-B3CA-46F0-A8DF-D7D63ABDCA6F}" srcOrd="1" destOrd="0" presId="urn:microsoft.com/office/officeart/2005/8/layout/pyramid1"/>
    <dgm:cxn modelId="{74D7B764-34A7-4065-8921-2CBC0CE2E5EF}" type="presOf" srcId="{28C1791C-BFFD-424D-ACB3-D9100C84F582}" destId="{DD4158E9-7063-4E55-AA70-280481929A25}" srcOrd="0" destOrd="0" presId="urn:microsoft.com/office/officeart/2005/8/layout/pyramid1"/>
    <dgm:cxn modelId="{50571B0D-2A85-443F-83D8-F3379A5E6146}" type="presOf" srcId="{6667C15B-9A1B-4F17-9EE2-119230F854F2}" destId="{8C04818A-09B8-4CDB-A4A4-C54DF00253FE}" srcOrd="0" destOrd="0" presId="urn:microsoft.com/office/officeart/2005/8/layout/pyramid1"/>
    <dgm:cxn modelId="{7B8B9661-427C-40D1-B722-71EF18D754AD}" srcId="{16A615CF-769C-4D28-85B7-4638B8F120C4}" destId="{58C16985-477F-4066-89DF-155B59BED696}" srcOrd="1" destOrd="0" parTransId="{BE9E804A-19DA-486B-991E-A8E2262B37A7}" sibTransId="{C612ABFD-B961-46C8-92C4-D88C9F7EFD46}"/>
    <dgm:cxn modelId="{6E62EA19-19EF-44B1-BE8F-E5E53CAC69CF}" type="presOf" srcId="{0435DC29-DD46-46D6-897C-2C83FEFFDC8C}" destId="{C8638A98-FFE8-4AD5-862C-405DD7EDE525}" srcOrd="0" destOrd="0" presId="urn:microsoft.com/office/officeart/2005/8/layout/pyramid1"/>
    <dgm:cxn modelId="{C3A10C0B-1D5D-4E1C-B928-9F5B78A7F133}" srcId="{16A615CF-769C-4D28-85B7-4638B8F120C4}" destId="{6667C15B-9A1B-4F17-9EE2-119230F854F2}" srcOrd="0" destOrd="0" parTransId="{D5A08B15-DA4C-4495-B46F-9D148CC6E55B}" sibTransId="{88F5F568-361C-4275-9235-6C39C60B1AEE}"/>
    <dgm:cxn modelId="{B854D1CB-2D82-4DC7-94E1-C7E3CF4C3476}" srcId="{16A615CF-769C-4D28-85B7-4638B8F120C4}" destId="{0435DC29-DD46-46D6-897C-2C83FEFFDC8C}" srcOrd="3" destOrd="0" parTransId="{87EA46DE-FC68-46C8-B208-9DFBBCE38F95}" sibTransId="{F4F13C91-B104-4AE3-ACA0-2F42C21EF089}"/>
    <dgm:cxn modelId="{A1ED6FCA-CBC3-41C0-A242-3B27F8B6B776}" type="presOf" srcId="{58C16985-477F-4066-89DF-155B59BED696}" destId="{EA9E94B0-D23A-43CB-8F94-66E1C9FB4BC0}" srcOrd="1" destOrd="0" presId="urn:microsoft.com/office/officeart/2005/8/layout/pyramid1"/>
    <dgm:cxn modelId="{69191D0C-C626-4425-9D47-3A9225D0264F}" type="presOf" srcId="{A984F631-2BD5-4D0E-B075-17BF45398DB8}" destId="{C917113C-BD43-46FB-9100-908BA2C18A4C}" srcOrd="0" destOrd="0" presId="urn:microsoft.com/office/officeart/2005/8/layout/pyramid1"/>
    <dgm:cxn modelId="{08459CDB-74A5-4633-A405-5FD7CA047133}" type="presOf" srcId="{28C1791C-BFFD-424D-ACB3-D9100C84F582}" destId="{E5150769-5225-4463-972F-23B605AEFA4D}" srcOrd="1" destOrd="0" presId="urn:microsoft.com/office/officeart/2005/8/layout/pyramid1"/>
    <dgm:cxn modelId="{42D5D082-305C-4FFE-A71E-705E96F9109C}" type="presOf" srcId="{0435DC29-DD46-46D6-897C-2C83FEFFDC8C}" destId="{B7C221B2-EFF2-4555-8B46-2A142D2B588D}" srcOrd="1" destOrd="0" presId="urn:microsoft.com/office/officeart/2005/8/layout/pyramid1"/>
    <dgm:cxn modelId="{7A3CD77B-74C8-4771-AA6E-E9D27C806376}" type="presParOf" srcId="{4B387CA8-3AD3-4D43-A826-EA8EB493683A}" destId="{FB368B91-73B8-49A4-A27C-0B4CF08F590A}" srcOrd="0" destOrd="0" presId="urn:microsoft.com/office/officeart/2005/8/layout/pyramid1"/>
    <dgm:cxn modelId="{4D26B23F-B610-4A6E-AAA6-63F2CDA8FCF0}" type="presParOf" srcId="{FB368B91-73B8-49A4-A27C-0B4CF08F590A}" destId="{8C04818A-09B8-4CDB-A4A4-C54DF00253FE}" srcOrd="0" destOrd="0" presId="urn:microsoft.com/office/officeart/2005/8/layout/pyramid1"/>
    <dgm:cxn modelId="{2252543D-1372-4B51-93C5-BD30DB80C782}" type="presParOf" srcId="{FB368B91-73B8-49A4-A27C-0B4CF08F590A}" destId="{C8A599AF-B3CA-46F0-A8DF-D7D63ABDCA6F}" srcOrd="1" destOrd="0" presId="urn:microsoft.com/office/officeart/2005/8/layout/pyramid1"/>
    <dgm:cxn modelId="{AE71FDEA-711B-482D-BCB0-02FDD09F5745}" type="presParOf" srcId="{4B387CA8-3AD3-4D43-A826-EA8EB493683A}" destId="{B993CBD8-A792-4DF8-B5C0-0909BB73B8B4}" srcOrd="1" destOrd="0" presId="urn:microsoft.com/office/officeart/2005/8/layout/pyramid1"/>
    <dgm:cxn modelId="{E4AB6509-BC68-48DB-83EC-3D038BA16249}" type="presParOf" srcId="{B993CBD8-A792-4DF8-B5C0-0909BB73B8B4}" destId="{15914A35-3C42-43CC-9288-CC5E0655EFF3}" srcOrd="0" destOrd="0" presId="urn:microsoft.com/office/officeart/2005/8/layout/pyramid1"/>
    <dgm:cxn modelId="{A22FD38F-F08C-4210-B118-D5D305580FAE}" type="presParOf" srcId="{B993CBD8-A792-4DF8-B5C0-0909BB73B8B4}" destId="{EA9E94B0-D23A-43CB-8F94-66E1C9FB4BC0}" srcOrd="1" destOrd="0" presId="urn:microsoft.com/office/officeart/2005/8/layout/pyramid1"/>
    <dgm:cxn modelId="{1AE75B8B-4080-4565-B816-218905FDDBA6}" type="presParOf" srcId="{4B387CA8-3AD3-4D43-A826-EA8EB493683A}" destId="{08070721-610A-46C1-A2A6-F78C1B051EA4}" srcOrd="2" destOrd="0" presId="urn:microsoft.com/office/officeart/2005/8/layout/pyramid1"/>
    <dgm:cxn modelId="{15F02AB7-DA4D-49D3-B499-796C52155635}" type="presParOf" srcId="{08070721-610A-46C1-A2A6-F78C1B051EA4}" destId="{DD4158E9-7063-4E55-AA70-280481929A25}" srcOrd="0" destOrd="0" presId="urn:microsoft.com/office/officeart/2005/8/layout/pyramid1"/>
    <dgm:cxn modelId="{124DB281-1613-4C5F-BEB6-0A33C25F5D65}" type="presParOf" srcId="{08070721-610A-46C1-A2A6-F78C1B051EA4}" destId="{E5150769-5225-4463-972F-23B605AEFA4D}" srcOrd="1" destOrd="0" presId="urn:microsoft.com/office/officeart/2005/8/layout/pyramid1"/>
    <dgm:cxn modelId="{1CC8E60E-0CF3-4713-8096-69088085A0DC}" type="presParOf" srcId="{4B387CA8-3AD3-4D43-A826-EA8EB493683A}" destId="{565BC66F-2A90-4448-A253-A3BA6CF2C466}" srcOrd="3" destOrd="0" presId="urn:microsoft.com/office/officeart/2005/8/layout/pyramid1"/>
    <dgm:cxn modelId="{52CEA1D0-159E-4DF8-A507-6534D7057222}" type="presParOf" srcId="{565BC66F-2A90-4448-A253-A3BA6CF2C466}" destId="{C8638A98-FFE8-4AD5-862C-405DD7EDE525}" srcOrd="0" destOrd="0" presId="urn:microsoft.com/office/officeart/2005/8/layout/pyramid1"/>
    <dgm:cxn modelId="{BCA7D474-E265-4C01-92C0-31C41EA5FD1A}" type="presParOf" srcId="{565BC66F-2A90-4448-A253-A3BA6CF2C466}" destId="{B7C221B2-EFF2-4555-8B46-2A142D2B588D}" srcOrd="1" destOrd="0" presId="urn:microsoft.com/office/officeart/2005/8/layout/pyramid1"/>
    <dgm:cxn modelId="{2569E867-AE26-47AA-93CD-10A2EC594A2F}" type="presParOf" srcId="{4B387CA8-3AD3-4D43-A826-EA8EB493683A}" destId="{4B8C7393-50C2-4651-891B-16CD62FAA3E5}" srcOrd="4" destOrd="0" presId="urn:microsoft.com/office/officeart/2005/8/layout/pyramid1"/>
    <dgm:cxn modelId="{761FFE83-55EC-47A3-8022-C742FDDCF49B}" type="presParOf" srcId="{4B8C7393-50C2-4651-891B-16CD62FAA3E5}" destId="{C917113C-BD43-46FB-9100-908BA2C18A4C}" srcOrd="0" destOrd="0" presId="urn:microsoft.com/office/officeart/2005/8/layout/pyramid1"/>
    <dgm:cxn modelId="{7E7A523B-1F50-4976-AF8F-B871675CB44D}" type="presParOf" srcId="{4B8C7393-50C2-4651-891B-16CD62FAA3E5}" destId="{187967A2-280A-4212-B4D0-0B961E67B51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44A4A0-EBDC-45B2-A1ED-EEB07038059F}" type="doc">
      <dgm:prSet loTypeId="urn:microsoft.com/office/officeart/2005/8/layout/cycle7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A9E7DB7-A59D-4390-8D17-937FD8008316}">
      <dgm:prSet phldrT="[Текст]"/>
      <dgm:spPr/>
      <dgm:t>
        <a:bodyPr/>
        <a:lstStyle/>
        <a:p>
          <a:r>
            <a:rPr lang="ru-RU" b="1" dirty="0" smtClean="0"/>
            <a:t>производство</a:t>
          </a:r>
          <a:endParaRPr lang="ru-RU" b="1" dirty="0"/>
        </a:p>
      </dgm:t>
    </dgm:pt>
    <dgm:pt modelId="{D46B22A8-E89C-4809-A818-14E8D608DE65}" type="parTrans" cxnId="{15CC88D0-4845-400B-8AB7-FCD83BEA909F}">
      <dgm:prSet/>
      <dgm:spPr/>
      <dgm:t>
        <a:bodyPr/>
        <a:lstStyle/>
        <a:p>
          <a:endParaRPr lang="ru-RU"/>
        </a:p>
      </dgm:t>
    </dgm:pt>
    <dgm:pt modelId="{EF0F1143-2B9A-40AF-AD23-9D20192A03F0}" type="sibTrans" cxnId="{15CC88D0-4845-400B-8AB7-FCD83BEA909F}">
      <dgm:prSet/>
      <dgm:spPr/>
      <dgm:t>
        <a:bodyPr/>
        <a:lstStyle/>
        <a:p>
          <a:endParaRPr lang="ru-RU" dirty="0"/>
        </a:p>
      </dgm:t>
    </dgm:pt>
    <dgm:pt modelId="{3761D6FF-BFA8-442B-8826-4A5C462AA9DE}">
      <dgm:prSet phldrT="[Текст]"/>
      <dgm:spPr/>
      <dgm:t>
        <a:bodyPr/>
        <a:lstStyle/>
        <a:p>
          <a:r>
            <a:rPr lang="ru-RU" b="1" dirty="0" smtClean="0"/>
            <a:t>распределение</a:t>
          </a:r>
          <a:endParaRPr lang="ru-RU" b="1" dirty="0"/>
        </a:p>
      </dgm:t>
    </dgm:pt>
    <dgm:pt modelId="{B10D144A-A0E9-4CB3-AED6-6174AF2992BD}" type="parTrans" cxnId="{C975232A-8AE0-40A5-8EA0-97258D1A5473}">
      <dgm:prSet/>
      <dgm:spPr/>
      <dgm:t>
        <a:bodyPr/>
        <a:lstStyle/>
        <a:p>
          <a:endParaRPr lang="ru-RU"/>
        </a:p>
      </dgm:t>
    </dgm:pt>
    <dgm:pt modelId="{6D8117FC-0E73-4D10-9B44-37FC038A3B41}" type="sibTrans" cxnId="{C975232A-8AE0-40A5-8EA0-97258D1A5473}">
      <dgm:prSet/>
      <dgm:spPr/>
      <dgm:t>
        <a:bodyPr/>
        <a:lstStyle/>
        <a:p>
          <a:endParaRPr lang="ru-RU" dirty="0"/>
        </a:p>
      </dgm:t>
    </dgm:pt>
    <dgm:pt modelId="{194D7B1E-CB9E-4873-8F93-679795B30F52}">
      <dgm:prSet phldrT="[Текст]"/>
      <dgm:spPr/>
      <dgm:t>
        <a:bodyPr/>
        <a:lstStyle/>
        <a:p>
          <a:r>
            <a:rPr lang="ru-RU" b="1" dirty="0" smtClean="0"/>
            <a:t>обмен</a:t>
          </a:r>
          <a:endParaRPr lang="ru-RU" b="1" dirty="0"/>
        </a:p>
      </dgm:t>
    </dgm:pt>
    <dgm:pt modelId="{8C30A043-442F-4D19-9C4A-F7AD1A973D5B}" type="parTrans" cxnId="{FF3FCE36-ACE3-40BE-9DCA-4E9CC7A914F0}">
      <dgm:prSet/>
      <dgm:spPr/>
      <dgm:t>
        <a:bodyPr/>
        <a:lstStyle/>
        <a:p>
          <a:endParaRPr lang="ru-RU"/>
        </a:p>
      </dgm:t>
    </dgm:pt>
    <dgm:pt modelId="{EF5A72C8-5D9F-4DCF-B80F-3B2DE5845A49}" type="sibTrans" cxnId="{FF3FCE36-ACE3-40BE-9DCA-4E9CC7A914F0}">
      <dgm:prSet/>
      <dgm:spPr/>
      <dgm:t>
        <a:bodyPr/>
        <a:lstStyle/>
        <a:p>
          <a:endParaRPr lang="ru-RU" dirty="0"/>
        </a:p>
      </dgm:t>
    </dgm:pt>
    <dgm:pt modelId="{59B9B37C-6866-443A-81B0-F16BA7DA82A9}">
      <dgm:prSet phldrT="[Текст]"/>
      <dgm:spPr/>
      <dgm:t>
        <a:bodyPr/>
        <a:lstStyle/>
        <a:p>
          <a:r>
            <a:rPr lang="ru-RU" b="1" dirty="0" smtClean="0"/>
            <a:t>потребление</a:t>
          </a:r>
          <a:endParaRPr lang="ru-RU" b="1" dirty="0"/>
        </a:p>
      </dgm:t>
    </dgm:pt>
    <dgm:pt modelId="{80D0C6BF-03F1-4946-8CF0-2EEF5B0A1695}" type="parTrans" cxnId="{CD390D35-1EBE-46BE-BFF9-6E778CBAD3B7}">
      <dgm:prSet/>
      <dgm:spPr/>
      <dgm:t>
        <a:bodyPr/>
        <a:lstStyle/>
        <a:p>
          <a:endParaRPr lang="ru-RU"/>
        </a:p>
      </dgm:t>
    </dgm:pt>
    <dgm:pt modelId="{EE604E80-9A73-45C2-A34D-A42998E57B1B}" type="sibTrans" cxnId="{CD390D35-1EBE-46BE-BFF9-6E778CBAD3B7}">
      <dgm:prSet/>
      <dgm:spPr/>
      <dgm:t>
        <a:bodyPr/>
        <a:lstStyle/>
        <a:p>
          <a:endParaRPr lang="ru-RU" dirty="0"/>
        </a:p>
      </dgm:t>
    </dgm:pt>
    <dgm:pt modelId="{BE9560FB-171F-4CA8-B1F4-3D2BEE5001F5}" type="pres">
      <dgm:prSet presAssocID="{C144A4A0-EBDC-45B2-A1ED-EEB0703805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623F19-6955-4DEF-893D-6ADEBE100533}" type="pres">
      <dgm:prSet presAssocID="{AA9E7DB7-A59D-4390-8D17-937FD8008316}" presName="node" presStyleLbl="node1" presStyleIdx="0" presStyleCnt="4" custScaleX="175193" custRadScaleRad="100359" custRadScaleInc="-8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DDFAC-D8F2-41ED-9C59-1C2CDE1C7D0B}" type="pres">
      <dgm:prSet presAssocID="{EF0F1143-2B9A-40AF-AD23-9D20192A03F0}" presName="sibTrans" presStyleLbl="sibTrans2D1" presStyleIdx="0" presStyleCnt="4" custLinFactNeighborX="82435"/>
      <dgm:spPr/>
      <dgm:t>
        <a:bodyPr/>
        <a:lstStyle/>
        <a:p>
          <a:endParaRPr lang="ru-RU"/>
        </a:p>
      </dgm:t>
    </dgm:pt>
    <dgm:pt modelId="{43747919-79D1-451F-84B8-B4E66580629F}" type="pres">
      <dgm:prSet presAssocID="{EF0F1143-2B9A-40AF-AD23-9D20192A03F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DBDF88B-55FF-458C-9E8E-A5AD885EBC8E}" type="pres">
      <dgm:prSet presAssocID="{3761D6FF-BFA8-442B-8826-4A5C462AA9DE}" presName="node" presStyleLbl="node1" presStyleIdx="1" presStyleCnt="4" custScaleX="191299" custRadScaleRad="120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B563F-F078-4BFB-9942-A91A8765687D}" type="pres">
      <dgm:prSet presAssocID="{6D8117FC-0E73-4D10-9B44-37FC038A3B41}" presName="sibTrans" presStyleLbl="sibTrans2D1" presStyleIdx="1" presStyleCnt="4" custLinFactNeighborX="67447"/>
      <dgm:spPr/>
      <dgm:t>
        <a:bodyPr/>
        <a:lstStyle/>
        <a:p>
          <a:endParaRPr lang="ru-RU"/>
        </a:p>
      </dgm:t>
    </dgm:pt>
    <dgm:pt modelId="{9E710467-BBAB-49BC-9565-95F7F3A08F63}" type="pres">
      <dgm:prSet presAssocID="{6D8117FC-0E73-4D10-9B44-37FC038A3B4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4EB5007-B159-4715-BDF2-7FB384EFB0BB}" type="pres">
      <dgm:prSet presAssocID="{194D7B1E-CB9E-4873-8F93-679795B30F52}" presName="node" presStyleLbl="node1" presStyleIdx="2" presStyleCnt="4" custScaleX="176376" custRadScaleRad="100052" custRadScaleInc="4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4B3CD-EF92-4870-B822-88DC33AA7367}" type="pres">
      <dgm:prSet presAssocID="{EF5A72C8-5D9F-4DCF-B80F-3B2DE5845A49}" presName="sibTrans" presStyleLbl="sibTrans2D1" presStyleIdx="2" presStyleCnt="4" custLinFactNeighborX="-72899"/>
      <dgm:spPr/>
      <dgm:t>
        <a:bodyPr/>
        <a:lstStyle/>
        <a:p>
          <a:endParaRPr lang="ru-RU"/>
        </a:p>
      </dgm:t>
    </dgm:pt>
    <dgm:pt modelId="{78B134EE-8888-48DB-9BDB-C1F03618B2B1}" type="pres">
      <dgm:prSet presAssocID="{EF5A72C8-5D9F-4DCF-B80F-3B2DE5845A4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7A7C735-0154-41A0-A78C-4424DBB9785A}" type="pres">
      <dgm:prSet presAssocID="{59B9B37C-6866-443A-81B0-F16BA7DA82A9}" presName="node" presStyleLbl="node1" presStyleIdx="3" presStyleCnt="4" custScaleX="185998" custRadScaleRad="137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95CA3-55BB-4817-806A-46714A4C08AD}" type="pres">
      <dgm:prSet presAssocID="{EE604E80-9A73-45C2-A34D-A42998E57B1B}" presName="sibTrans" presStyleLbl="sibTrans2D1" presStyleIdx="3" presStyleCnt="4" custLinFactNeighborX="-79496"/>
      <dgm:spPr/>
      <dgm:t>
        <a:bodyPr/>
        <a:lstStyle/>
        <a:p>
          <a:endParaRPr lang="ru-RU"/>
        </a:p>
      </dgm:t>
    </dgm:pt>
    <dgm:pt modelId="{2D45A106-5BD6-4016-9B4C-9CD3CD9B1E81}" type="pres">
      <dgm:prSet presAssocID="{EE604E80-9A73-45C2-A34D-A42998E57B1B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CD390D35-1EBE-46BE-BFF9-6E778CBAD3B7}" srcId="{C144A4A0-EBDC-45B2-A1ED-EEB07038059F}" destId="{59B9B37C-6866-443A-81B0-F16BA7DA82A9}" srcOrd="3" destOrd="0" parTransId="{80D0C6BF-03F1-4946-8CF0-2EEF5B0A1695}" sibTransId="{EE604E80-9A73-45C2-A34D-A42998E57B1B}"/>
    <dgm:cxn modelId="{965CFC25-ADB3-41F0-954F-F941857F9C3E}" type="presOf" srcId="{3761D6FF-BFA8-442B-8826-4A5C462AA9DE}" destId="{EDBDF88B-55FF-458C-9E8E-A5AD885EBC8E}" srcOrd="0" destOrd="0" presId="urn:microsoft.com/office/officeart/2005/8/layout/cycle7"/>
    <dgm:cxn modelId="{99E0057A-F5D5-4D0B-AAD5-94BF038C4750}" type="presOf" srcId="{EF0F1143-2B9A-40AF-AD23-9D20192A03F0}" destId="{43747919-79D1-451F-84B8-B4E66580629F}" srcOrd="1" destOrd="0" presId="urn:microsoft.com/office/officeart/2005/8/layout/cycle7"/>
    <dgm:cxn modelId="{BD4527DC-B7BF-4A61-8EF3-DD168D467EC7}" type="presOf" srcId="{6D8117FC-0E73-4D10-9B44-37FC038A3B41}" destId="{9E710467-BBAB-49BC-9565-95F7F3A08F63}" srcOrd="1" destOrd="0" presId="urn:microsoft.com/office/officeart/2005/8/layout/cycle7"/>
    <dgm:cxn modelId="{62FDE19D-17B2-400B-AB3B-6530333C7889}" type="presOf" srcId="{EF0F1143-2B9A-40AF-AD23-9D20192A03F0}" destId="{585DDFAC-D8F2-41ED-9C59-1C2CDE1C7D0B}" srcOrd="0" destOrd="0" presId="urn:microsoft.com/office/officeart/2005/8/layout/cycle7"/>
    <dgm:cxn modelId="{348DA049-8C6F-48E9-B29B-AA3BB0434038}" type="presOf" srcId="{6D8117FC-0E73-4D10-9B44-37FC038A3B41}" destId="{60BB563F-F078-4BFB-9942-A91A8765687D}" srcOrd="0" destOrd="0" presId="urn:microsoft.com/office/officeart/2005/8/layout/cycle7"/>
    <dgm:cxn modelId="{3E6FC752-84FF-4CF1-AFD5-D961DF6B45F3}" type="presOf" srcId="{C144A4A0-EBDC-45B2-A1ED-EEB07038059F}" destId="{BE9560FB-171F-4CA8-B1F4-3D2BEE5001F5}" srcOrd="0" destOrd="0" presId="urn:microsoft.com/office/officeart/2005/8/layout/cycle7"/>
    <dgm:cxn modelId="{6CF2187C-E9A1-47CF-9EA8-7D621947224F}" type="presOf" srcId="{59B9B37C-6866-443A-81B0-F16BA7DA82A9}" destId="{67A7C735-0154-41A0-A78C-4424DBB9785A}" srcOrd="0" destOrd="0" presId="urn:microsoft.com/office/officeart/2005/8/layout/cycle7"/>
    <dgm:cxn modelId="{D694B5C2-145B-472F-8968-5AEC2219FCCB}" type="presOf" srcId="{194D7B1E-CB9E-4873-8F93-679795B30F52}" destId="{24EB5007-B159-4715-BDF2-7FB384EFB0BB}" srcOrd="0" destOrd="0" presId="urn:microsoft.com/office/officeart/2005/8/layout/cycle7"/>
    <dgm:cxn modelId="{AC7E36D5-4C5D-4C9E-814D-705FB012F5C3}" type="presOf" srcId="{AA9E7DB7-A59D-4390-8D17-937FD8008316}" destId="{43623F19-6955-4DEF-893D-6ADEBE100533}" srcOrd="0" destOrd="0" presId="urn:microsoft.com/office/officeart/2005/8/layout/cycle7"/>
    <dgm:cxn modelId="{E11BEE8C-78CE-4991-95CC-7B4E65E7B462}" type="presOf" srcId="{EF5A72C8-5D9F-4DCF-B80F-3B2DE5845A49}" destId="{C0B4B3CD-EF92-4870-B822-88DC33AA7367}" srcOrd="0" destOrd="0" presId="urn:microsoft.com/office/officeart/2005/8/layout/cycle7"/>
    <dgm:cxn modelId="{15CC88D0-4845-400B-8AB7-FCD83BEA909F}" srcId="{C144A4A0-EBDC-45B2-A1ED-EEB07038059F}" destId="{AA9E7DB7-A59D-4390-8D17-937FD8008316}" srcOrd="0" destOrd="0" parTransId="{D46B22A8-E89C-4809-A818-14E8D608DE65}" sibTransId="{EF0F1143-2B9A-40AF-AD23-9D20192A03F0}"/>
    <dgm:cxn modelId="{5CF815C6-733C-47A0-8EDB-418874084394}" type="presOf" srcId="{EE604E80-9A73-45C2-A34D-A42998E57B1B}" destId="{2D45A106-5BD6-4016-9B4C-9CD3CD9B1E81}" srcOrd="1" destOrd="0" presId="urn:microsoft.com/office/officeart/2005/8/layout/cycle7"/>
    <dgm:cxn modelId="{FF3FCE36-ACE3-40BE-9DCA-4E9CC7A914F0}" srcId="{C144A4A0-EBDC-45B2-A1ED-EEB07038059F}" destId="{194D7B1E-CB9E-4873-8F93-679795B30F52}" srcOrd="2" destOrd="0" parTransId="{8C30A043-442F-4D19-9C4A-F7AD1A973D5B}" sibTransId="{EF5A72C8-5D9F-4DCF-B80F-3B2DE5845A49}"/>
    <dgm:cxn modelId="{225F2E0B-C495-48F4-B688-803F764BFD47}" type="presOf" srcId="{EE604E80-9A73-45C2-A34D-A42998E57B1B}" destId="{5F495CA3-55BB-4817-806A-46714A4C08AD}" srcOrd="0" destOrd="0" presId="urn:microsoft.com/office/officeart/2005/8/layout/cycle7"/>
    <dgm:cxn modelId="{C6BD39AA-D4C7-42AD-8EE1-0FB795F40079}" type="presOf" srcId="{EF5A72C8-5D9F-4DCF-B80F-3B2DE5845A49}" destId="{78B134EE-8888-48DB-9BDB-C1F03618B2B1}" srcOrd="1" destOrd="0" presId="urn:microsoft.com/office/officeart/2005/8/layout/cycle7"/>
    <dgm:cxn modelId="{C975232A-8AE0-40A5-8EA0-97258D1A5473}" srcId="{C144A4A0-EBDC-45B2-A1ED-EEB07038059F}" destId="{3761D6FF-BFA8-442B-8826-4A5C462AA9DE}" srcOrd="1" destOrd="0" parTransId="{B10D144A-A0E9-4CB3-AED6-6174AF2992BD}" sibTransId="{6D8117FC-0E73-4D10-9B44-37FC038A3B41}"/>
    <dgm:cxn modelId="{A1DD2824-BF5A-4F01-B10D-7B7EC4BDCBA8}" type="presParOf" srcId="{BE9560FB-171F-4CA8-B1F4-3D2BEE5001F5}" destId="{43623F19-6955-4DEF-893D-6ADEBE100533}" srcOrd="0" destOrd="0" presId="urn:microsoft.com/office/officeart/2005/8/layout/cycle7"/>
    <dgm:cxn modelId="{8DE37BF3-EA45-46FD-B729-7112F4121083}" type="presParOf" srcId="{BE9560FB-171F-4CA8-B1F4-3D2BEE5001F5}" destId="{585DDFAC-D8F2-41ED-9C59-1C2CDE1C7D0B}" srcOrd="1" destOrd="0" presId="urn:microsoft.com/office/officeart/2005/8/layout/cycle7"/>
    <dgm:cxn modelId="{5A3317EE-72B8-45EE-B64D-9A1CEA9F8AB5}" type="presParOf" srcId="{585DDFAC-D8F2-41ED-9C59-1C2CDE1C7D0B}" destId="{43747919-79D1-451F-84B8-B4E66580629F}" srcOrd="0" destOrd="0" presId="urn:microsoft.com/office/officeart/2005/8/layout/cycle7"/>
    <dgm:cxn modelId="{6B5EB220-55D1-4913-9259-5531285C25AE}" type="presParOf" srcId="{BE9560FB-171F-4CA8-B1F4-3D2BEE5001F5}" destId="{EDBDF88B-55FF-458C-9E8E-A5AD885EBC8E}" srcOrd="2" destOrd="0" presId="urn:microsoft.com/office/officeart/2005/8/layout/cycle7"/>
    <dgm:cxn modelId="{681C9340-4CAD-4C9A-91DE-AA5A68CD314B}" type="presParOf" srcId="{BE9560FB-171F-4CA8-B1F4-3D2BEE5001F5}" destId="{60BB563F-F078-4BFB-9942-A91A8765687D}" srcOrd="3" destOrd="0" presId="urn:microsoft.com/office/officeart/2005/8/layout/cycle7"/>
    <dgm:cxn modelId="{754C60E2-F107-48D4-B142-1B6D3EF40EDC}" type="presParOf" srcId="{60BB563F-F078-4BFB-9942-A91A8765687D}" destId="{9E710467-BBAB-49BC-9565-95F7F3A08F63}" srcOrd="0" destOrd="0" presId="urn:microsoft.com/office/officeart/2005/8/layout/cycle7"/>
    <dgm:cxn modelId="{9E3D1430-58B5-44C0-B025-C7D5A40C265C}" type="presParOf" srcId="{BE9560FB-171F-4CA8-B1F4-3D2BEE5001F5}" destId="{24EB5007-B159-4715-BDF2-7FB384EFB0BB}" srcOrd="4" destOrd="0" presId="urn:microsoft.com/office/officeart/2005/8/layout/cycle7"/>
    <dgm:cxn modelId="{8D76B0D3-0434-4509-A59D-1683CAAD4A44}" type="presParOf" srcId="{BE9560FB-171F-4CA8-B1F4-3D2BEE5001F5}" destId="{C0B4B3CD-EF92-4870-B822-88DC33AA7367}" srcOrd="5" destOrd="0" presId="urn:microsoft.com/office/officeart/2005/8/layout/cycle7"/>
    <dgm:cxn modelId="{D8415683-9472-4DB9-B733-32344901F894}" type="presParOf" srcId="{C0B4B3CD-EF92-4870-B822-88DC33AA7367}" destId="{78B134EE-8888-48DB-9BDB-C1F03618B2B1}" srcOrd="0" destOrd="0" presId="urn:microsoft.com/office/officeart/2005/8/layout/cycle7"/>
    <dgm:cxn modelId="{C340E0EF-F091-4A59-9054-BAB86967EDB4}" type="presParOf" srcId="{BE9560FB-171F-4CA8-B1F4-3D2BEE5001F5}" destId="{67A7C735-0154-41A0-A78C-4424DBB9785A}" srcOrd="6" destOrd="0" presId="urn:microsoft.com/office/officeart/2005/8/layout/cycle7"/>
    <dgm:cxn modelId="{466B1A7C-C9CF-483C-AA69-CD1998921A5B}" type="presParOf" srcId="{BE9560FB-171F-4CA8-B1F4-3D2BEE5001F5}" destId="{5F495CA3-55BB-4817-806A-46714A4C08AD}" srcOrd="7" destOrd="0" presId="urn:microsoft.com/office/officeart/2005/8/layout/cycle7"/>
    <dgm:cxn modelId="{00F9FCCF-A438-457F-BC67-ECA15E89D3DB}" type="presParOf" srcId="{5F495CA3-55BB-4817-806A-46714A4C08AD}" destId="{2D45A106-5BD6-4016-9B4C-9CD3CD9B1E8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736EFC-931C-48E2-B77A-663243D378A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D74A858-0210-4EE4-8C26-BBCF062A496A}">
      <dgm:prSet phldrT="[Текст]"/>
      <dgm:spPr/>
      <dgm:t>
        <a:bodyPr/>
        <a:lstStyle/>
        <a:p>
          <a:r>
            <a:rPr lang="ru-RU" dirty="0" smtClean="0"/>
            <a:t>Продукты питания 50%</a:t>
          </a:r>
          <a:endParaRPr lang="ru-RU" dirty="0"/>
        </a:p>
      </dgm:t>
    </dgm:pt>
    <dgm:pt modelId="{3D9769B5-D34F-4DB5-B261-C64127DE2881}" type="parTrans" cxnId="{028BD7F5-691C-4A62-AAFD-01003A18EDCA}">
      <dgm:prSet/>
      <dgm:spPr/>
      <dgm:t>
        <a:bodyPr/>
        <a:lstStyle/>
        <a:p>
          <a:endParaRPr lang="ru-RU"/>
        </a:p>
      </dgm:t>
    </dgm:pt>
    <dgm:pt modelId="{AA0B32E2-7D7F-472C-BE35-8D07D5256DE6}" type="sibTrans" cxnId="{028BD7F5-691C-4A62-AAFD-01003A18EDCA}">
      <dgm:prSet/>
      <dgm:spPr/>
      <dgm:t>
        <a:bodyPr/>
        <a:lstStyle/>
        <a:p>
          <a:endParaRPr lang="ru-RU"/>
        </a:p>
      </dgm:t>
    </dgm:pt>
    <dgm:pt modelId="{1DC3FD28-B9E8-448E-B30C-F9396AD29CAE}">
      <dgm:prSet phldrT="[Текст]"/>
      <dgm:spPr/>
      <dgm:t>
        <a:bodyPr/>
        <a:lstStyle/>
        <a:p>
          <a:r>
            <a:rPr lang="ru-RU" dirty="0" smtClean="0"/>
            <a:t>Одежда, обувь, бельё, лекарства</a:t>
          </a:r>
          <a:endParaRPr lang="ru-RU" dirty="0"/>
        </a:p>
      </dgm:t>
    </dgm:pt>
    <dgm:pt modelId="{2226154B-C005-4920-82AF-8161E7F504FA}" type="parTrans" cxnId="{187CD4DE-CC53-4644-B5B6-7F572ED38E59}">
      <dgm:prSet/>
      <dgm:spPr/>
      <dgm:t>
        <a:bodyPr/>
        <a:lstStyle/>
        <a:p>
          <a:endParaRPr lang="ru-RU"/>
        </a:p>
      </dgm:t>
    </dgm:pt>
    <dgm:pt modelId="{6D0637B4-AE1C-4360-9F9E-F2919B3FBC0C}" type="sibTrans" cxnId="{187CD4DE-CC53-4644-B5B6-7F572ED38E59}">
      <dgm:prSet/>
      <dgm:spPr/>
      <dgm:t>
        <a:bodyPr/>
        <a:lstStyle/>
        <a:p>
          <a:endParaRPr lang="ru-RU"/>
        </a:p>
      </dgm:t>
    </dgm:pt>
    <dgm:pt modelId="{C3A4DB98-A800-4B5B-AC21-EDEB545FCE54}">
      <dgm:prSet phldrT="[Текст]"/>
      <dgm:spPr/>
      <dgm:t>
        <a:bodyPr/>
        <a:lstStyle/>
        <a:p>
          <a:r>
            <a:rPr lang="ru-RU" dirty="0" smtClean="0"/>
            <a:t>Услуги</a:t>
          </a:r>
          <a:endParaRPr lang="ru-RU" dirty="0"/>
        </a:p>
      </dgm:t>
    </dgm:pt>
    <dgm:pt modelId="{5583C0AE-ADAA-4B3A-A0C7-EF632FAEE3A9}" type="parTrans" cxnId="{24941D71-AE30-49F0-AA77-0B6A77FDFAFF}">
      <dgm:prSet/>
      <dgm:spPr/>
      <dgm:t>
        <a:bodyPr/>
        <a:lstStyle/>
        <a:p>
          <a:endParaRPr lang="ru-RU"/>
        </a:p>
      </dgm:t>
    </dgm:pt>
    <dgm:pt modelId="{E99BD5D2-CC3A-4069-B0AF-110CC5B4E501}" type="sibTrans" cxnId="{24941D71-AE30-49F0-AA77-0B6A77FDFAFF}">
      <dgm:prSet/>
      <dgm:spPr/>
      <dgm:t>
        <a:bodyPr/>
        <a:lstStyle/>
        <a:p>
          <a:endParaRPr lang="ru-RU"/>
        </a:p>
      </dgm:t>
    </dgm:pt>
    <dgm:pt modelId="{4899C757-869B-4AD6-9700-4BF4DFDEC47B}" type="pres">
      <dgm:prSet presAssocID="{A1736EFC-931C-48E2-B77A-663243D378AB}" presName="Name0" presStyleCnt="0">
        <dgm:presLayoutVars>
          <dgm:dir/>
          <dgm:resizeHandles val="exact"/>
        </dgm:presLayoutVars>
      </dgm:prSet>
      <dgm:spPr/>
    </dgm:pt>
    <dgm:pt modelId="{FBA919DD-C260-492F-91AC-6D4A5F478604}" type="pres">
      <dgm:prSet presAssocID="{A1736EFC-931C-48E2-B77A-663243D378AB}" presName="bkgdShp" presStyleLbl="alignAccFollowNode1" presStyleIdx="0" presStyleCnt="1" custScaleY="123155"/>
      <dgm:spPr/>
    </dgm:pt>
    <dgm:pt modelId="{A320C9F1-E45D-4D58-8A65-ADCED713185F}" type="pres">
      <dgm:prSet presAssocID="{A1736EFC-931C-48E2-B77A-663243D378AB}" presName="linComp" presStyleCnt="0"/>
      <dgm:spPr/>
    </dgm:pt>
    <dgm:pt modelId="{77E96413-8BB3-428B-B884-3CBAFD1580B6}" type="pres">
      <dgm:prSet presAssocID="{AD74A858-0210-4EE4-8C26-BBCF062A496A}" presName="compNode" presStyleCnt="0"/>
      <dgm:spPr/>
    </dgm:pt>
    <dgm:pt modelId="{159E0B77-1459-47FC-90CD-38C19D14D44B}" type="pres">
      <dgm:prSet presAssocID="{AD74A858-0210-4EE4-8C26-BBCF062A496A}" presName="node" presStyleLbl="node1" presStyleIdx="0" presStyleCnt="3" custScaleY="90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6B791-7EEC-418F-8087-E3E35D3492B4}" type="pres">
      <dgm:prSet presAssocID="{AD74A858-0210-4EE4-8C26-BBCF062A496A}" presName="invisiNode" presStyleLbl="node1" presStyleIdx="0" presStyleCnt="3"/>
      <dgm:spPr/>
    </dgm:pt>
    <dgm:pt modelId="{7031FD88-6A14-4953-BD01-6381EF5C05DC}" type="pres">
      <dgm:prSet presAssocID="{AD74A858-0210-4EE4-8C26-BBCF062A496A}" presName="imagNode" presStyleLbl="fgImgPlace1" presStyleIdx="0" presStyleCnt="3" custScaleY="132677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8AEE517E-7265-4D9C-95D8-8E7F06CB3FFD}" type="pres">
      <dgm:prSet presAssocID="{AA0B32E2-7D7F-472C-BE35-8D07D5256D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550C391-E669-4206-B8EC-E8925857C990}" type="pres">
      <dgm:prSet presAssocID="{1DC3FD28-B9E8-448E-B30C-F9396AD29CAE}" presName="compNode" presStyleCnt="0"/>
      <dgm:spPr/>
    </dgm:pt>
    <dgm:pt modelId="{C62C5EE1-86AE-4AF4-88CD-8447E2360D3D}" type="pres">
      <dgm:prSet presAssocID="{1DC3FD28-B9E8-448E-B30C-F9396AD29CAE}" presName="node" presStyleLbl="node1" presStyleIdx="1" presStyleCnt="3" custScaleY="89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80318-6037-4313-85A9-A83A936B356C}" type="pres">
      <dgm:prSet presAssocID="{1DC3FD28-B9E8-448E-B30C-F9396AD29CAE}" presName="invisiNode" presStyleLbl="node1" presStyleIdx="1" presStyleCnt="3"/>
      <dgm:spPr/>
    </dgm:pt>
    <dgm:pt modelId="{31E2398F-4D87-402B-9E91-91E4706BB994}" type="pres">
      <dgm:prSet presAssocID="{1DC3FD28-B9E8-448E-B30C-F9396AD29CAE}" presName="imagNode" presStyleLbl="fgImgPlace1" presStyleIdx="1" presStyleCnt="3" custScaleX="93867" custScaleY="13253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6662ED9E-BC6D-4108-9BB3-949C51F0B721}" type="pres">
      <dgm:prSet presAssocID="{6D0637B4-AE1C-4360-9F9E-F2919B3FBC0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480BD7D-FEF7-46F4-9A5C-E3E91A9CAB0D}" type="pres">
      <dgm:prSet presAssocID="{C3A4DB98-A800-4B5B-AC21-EDEB545FCE54}" presName="compNode" presStyleCnt="0"/>
      <dgm:spPr/>
    </dgm:pt>
    <dgm:pt modelId="{57AB27B3-8C31-4984-B44A-D7B2263E6A66}" type="pres">
      <dgm:prSet presAssocID="{C3A4DB98-A800-4B5B-AC21-EDEB545FCE54}" presName="node" presStyleLbl="node1" presStyleIdx="2" presStyleCnt="3" custScaleY="89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FE54A-63B5-4D2F-98F0-E4E4622BECFE}" type="pres">
      <dgm:prSet presAssocID="{C3A4DB98-A800-4B5B-AC21-EDEB545FCE54}" presName="invisiNode" presStyleLbl="node1" presStyleIdx="2" presStyleCnt="3"/>
      <dgm:spPr/>
    </dgm:pt>
    <dgm:pt modelId="{DC331411-E355-4B9D-A60B-F7B37E4C9655}" type="pres">
      <dgm:prSet presAssocID="{C3A4DB98-A800-4B5B-AC21-EDEB545FCE54}" presName="imagNode" presStyleLbl="fgImgPlace1" presStyleIdx="2" presStyleCnt="3" custScaleY="13251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</dgm:ptLst>
  <dgm:cxnLst>
    <dgm:cxn modelId="{31260843-EEC5-4F19-A273-F2CB2D2C130F}" type="presOf" srcId="{6D0637B4-AE1C-4360-9F9E-F2919B3FBC0C}" destId="{6662ED9E-BC6D-4108-9BB3-949C51F0B721}" srcOrd="0" destOrd="0" presId="urn:microsoft.com/office/officeart/2005/8/layout/pList2"/>
    <dgm:cxn modelId="{028BD7F5-691C-4A62-AAFD-01003A18EDCA}" srcId="{A1736EFC-931C-48E2-B77A-663243D378AB}" destId="{AD74A858-0210-4EE4-8C26-BBCF062A496A}" srcOrd="0" destOrd="0" parTransId="{3D9769B5-D34F-4DB5-B261-C64127DE2881}" sibTransId="{AA0B32E2-7D7F-472C-BE35-8D07D5256DE6}"/>
    <dgm:cxn modelId="{24941D71-AE30-49F0-AA77-0B6A77FDFAFF}" srcId="{A1736EFC-931C-48E2-B77A-663243D378AB}" destId="{C3A4DB98-A800-4B5B-AC21-EDEB545FCE54}" srcOrd="2" destOrd="0" parTransId="{5583C0AE-ADAA-4B3A-A0C7-EF632FAEE3A9}" sibTransId="{E99BD5D2-CC3A-4069-B0AF-110CC5B4E501}"/>
    <dgm:cxn modelId="{2C96C4EE-DEC1-4AFF-8CD4-F0EB174408EE}" type="presOf" srcId="{C3A4DB98-A800-4B5B-AC21-EDEB545FCE54}" destId="{57AB27B3-8C31-4984-B44A-D7B2263E6A66}" srcOrd="0" destOrd="0" presId="urn:microsoft.com/office/officeart/2005/8/layout/pList2"/>
    <dgm:cxn modelId="{187CD4DE-CC53-4644-B5B6-7F572ED38E59}" srcId="{A1736EFC-931C-48E2-B77A-663243D378AB}" destId="{1DC3FD28-B9E8-448E-B30C-F9396AD29CAE}" srcOrd="1" destOrd="0" parTransId="{2226154B-C005-4920-82AF-8161E7F504FA}" sibTransId="{6D0637B4-AE1C-4360-9F9E-F2919B3FBC0C}"/>
    <dgm:cxn modelId="{3C507340-FFD0-4958-8ABE-2BA3593517D8}" type="presOf" srcId="{AA0B32E2-7D7F-472C-BE35-8D07D5256DE6}" destId="{8AEE517E-7265-4D9C-95D8-8E7F06CB3FFD}" srcOrd="0" destOrd="0" presId="urn:microsoft.com/office/officeart/2005/8/layout/pList2"/>
    <dgm:cxn modelId="{69948409-A41C-415E-9CBC-B4D2FA91C86C}" type="presOf" srcId="{AD74A858-0210-4EE4-8C26-BBCF062A496A}" destId="{159E0B77-1459-47FC-90CD-38C19D14D44B}" srcOrd="0" destOrd="0" presId="urn:microsoft.com/office/officeart/2005/8/layout/pList2"/>
    <dgm:cxn modelId="{5B5E2784-6556-466C-A59D-0A91259F0BE9}" type="presOf" srcId="{1DC3FD28-B9E8-448E-B30C-F9396AD29CAE}" destId="{C62C5EE1-86AE-4AF4-88CD-8447E2360D3D}" srcOrd="0" destOrd="0" presId="urn:microsoft.com/office/officeart/2005/8/layout/pList2"/>
    <dgm:cxn modelId="{9907AAF0-3B13-4668-BC08-7E1226F990C7}" type="presOf" srcId="{A1736EFC-931C-48E2-B77A-663243D378AB}" destId="{4899C757-869B-4AD6-9700-4BF4DFDEC47B}" srcOrd="0" destOrd="0" presId="urn:microsoft.com/office/officeart/2005/8/layout/pList2"/>
    <dgm:cxn modelId="{4F16F39E-96F8-4028-8E0B-CDB7F1134212}" type="presParOf" srcId="{4899C757-869B-4AD6-9700-4BF4DFDEC47B}" destId="{FBA919DD-C260-492F-91AC-6D4A5F478604}" srcOrd="0" destOrd="0" presId="urn:microsoft.com/office/officeart/2005/8/layout/pList2"/>
    <dgm:cxn modelId="{82435A3D-7CC7-48D7-A6BF-40998A8968E4}" type="presParOf" srcId="{4899C757-869B-4AD6-9700-4BF4DFDEC47B}" destId="{A320C9F1-E45D-4D58-8A65-ADCED713185F}" srcOrd="1" destOrd="0" presId="urn:microsoft.com/office/officeart/2005/8/layout/pList2"/>
    <dgm:cxn modelId="{A22C97DF-2606-42E9-A94E-3A50FA199927}" type="presParOf" srcId="{A320C9F1-E45D-4D58-8A65-ADCED713185F}" destId="{77E96413-8BB3-428B-B884-3CBAFD1580B6}" srcOrd="0" destOrd="0" presId="urn:microsoft.com/office/officeart/2005/8/layout/pList2"/>
    <dgm:cxn modelId="{53EF0B14-B050-47D9-85D8-4494E86EA89E}" type="presParOf" srcId="{77E96413-8BB3-428B-B884-3CBAFD1580B6}" destId="{159E0B77-1459-47FC-90CD-38C19D14D44B}" srcOrd="0" destOrd="0" presId="urn:microsoft.com/office/officeart/2005/8/layout/pList2"/>
    <dgm:cxn modelId="{85B27EBE-CBE0-4CBA-A1AA-7CA30EFC0638}" type="presParOf" srcId="{77E96413-8BB3-428B-B884-3CBAFD1580B6}" destId="{2F46B791-7EEC-418F-8087-E3E35D3492B4}" srcOrd="1" destOrd="0" presId="urn:microsoft.com/office/officeart/2005/8/layout/pList2"/>
    <dgm:cxn modelId="{C7CD9485-4344-47F7-978B-A6FE00EA705F}" type="presParOf" srcId="{77E96413-8BB3-428B-B884-3CBAFD1580B6}" destId="{7031FD88-6A14-4953-BD01-6381EF5C05DC}" srcOrd="2" destOrd="0" presId="urn:microsoft.com/office/officeart/2005/8/layout/pList2"/>
    <dgm:cxn modelId="{DFB8E361-B7EE-4B5C-9EE9-9CA878FA3F49}" type="presParOf" srcId="{A320C9F1-E45D-4D58-8A65-ADCED713185F}" destId="{8AEE517E-7265-4D9C-95D8-8E7F06CB3FFD}" srcOrd="1" destOrd="0" presId="urn:microsoft.com/office/officeart/2005/8/layout/pList2"/>
    <dgm:cxn modelId="{FF2CC5F5-FB50-4393-AB55-C82E518914C2}" type="presParOf" srcId="{A320C9F1-E45D-4D58-8A65-ADCED713185F}" destId="{9550C391-E669-4206-B8EC-E8925857C990}" srcOrd="2" destOrd="0" presId="urn:microsoft.com/office/officeart/2005/8/layout/pList2"/>
    <dgm:cxn modelId="{F2F7D0E0-F3B0-4EB6-9A2A-041F9F227E7F}" type="presParOf" srcId="{9550C391-E669-4206-B8EC-E8925857C990}" destId="{C62C5EE1-86AE-4AF4-88CD-8447E2360D3D}" srcOrd="0" destOrd="0" presId="urn:microsoft.com/office/officeart/2005/8/layout/pList2"/>
    <dgm:cxn modelId="{2A2674AA-D345-4638-B0DE-3857D3A19C54}" type="presParOf" srcId="{9550C391-E669-4206-B8EC-E8925857C990}" destId="{25380318-6037-4313-85A9-A83A936B356C}" srcOrd="1" destOrd="0" presId="urn:microsoft.com/office/officeart/2005/8/layout/pList2"/>
    <dgm:cxn modelId="{8B94CBB3-3D77-4CD8-A9A1-0EA52561EB02}" type="presParOf" srcId="{9550C391-E669-4206-B8EC-E8925857C990}" destId="{31E2398F-4D87-402B-9E91-91E4706BB994}" srcOrd="2" destOrd="0" presId="urn:microsoft.com/office/officeart/2005/8/layout/pList2"/>
    <dgm:cxn modelId="{C9AA65B3-A432-435A-8BD1-2D17FAD837F6}" type="presParOf" srcId="{A320C9F1-E45D-4D58-8A65-ADCED713185F}" destId="{6662ED9E-BC6D-4108-9BB3-949C51F0B721}" srcOrd="3" destOrd="0" presId="urn:microsoft.com/office/officeart/2005/8/layout/pList2"/>
    <dgm:cxn modelId="{DA689543-9FB7-42BC-A74D-2033084DA7C4}" type="presParOf" srcId="{A320C9F1-E45D-4D58-8A65-ADCED713185F}" destId="{F480BD7D-FEF7-46F4-9A5C-E3E91A9CAB0D}" srcOrd="4" destOrd="0" presId="urn:microsoft.com/office/officeart/2005/8/layout/pList2"/>
    <dgm:cxn modelId="{78179B0F-A1AC-4FA7-9BB1-24730DF6922E}" type="presParOf" srcId="{F480BD7D-FEF7-46F4-9A5C-E3E91A9CAB0D}" destId="{57AB27B3-8C31-4984-B44A-D7B2263E6A66}" srcOrd="0" destOrd="0" presId="urn:microsoft.com/office/officeart/2005/8/layout/pList2"/>
    <dgm:cxn modelId="{89231EA8-4A03-4B75-86CD-9A6000B5F650}" type="presParOf" srcId="{F480BD7D-FEF7-46F4-9A5C-E3E91A9CAB0D}" destId="{EAEFE54A-63B5-4D2F-98F0-E4E4622BECFE}" srcOrd="1" destOrd="0" presId="urn:microsoft.com/office/officeart/2005/8/layout/pList2"/>
    <dgm:cxn modelId="{8F1FDE28-E9B0-4D91-B21B-1037EC244EA0}" type="presParOf" srcId="{F480BD7D-FEF7-46F4-9A5C-E3E91A9CAB0D}" destId="{DC331411-E355-4B9D-A60B-F7B37E4C965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4818A-09B8-4CDB-A4A4-C54DF00253FE}">
      <dsp:nvSpPr>
        <dsp:cNvPr id="0" name=""/>
        <dsp:cNvSpPr/>
      </dsp:nvSpPr>
      <dsp:spPr>
        <a:xfrm>
          <a:off x="3456384" y="0"/>
          <a:ext cx="1728192" cy="998511"/>
        </a:xfrm>
        <a:prstGeom prst="trapezoid">
          <a:avLst>
            <a:gd name="adj" fmla="val 8653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 САМО-РЕАЛИЗАЦИИ</a:t>
          </a:r>
          <a:endParaRPr lang="ru-RU" sz="1600" b="1" kern="1200" dirty="0"/>
        </a:p>
      </dsp:txBody>
      <dsp:txXfrm>
        <a:off x="3456384" y="0"/>
        <a:ext cx="1728192" cy="998511"/>
      </dsp:txXfrm>
    </dsp:sp>
    <dsp:sp modelId="{15914A35-3C42-43CC-9288-CC5E0655EFF3}">
      <dsp:nvSpPr>
        <dsp:cNvPr id="0" name=""/>
        <dsp:cNvSpPr/>
      </dsp:nvSpPr>
      <dsp:spPr>
        <a:xfrm>
          <a:off x="2592288" y="998510"/>
          <a:ext cx="3456384" cy="998511"/>
        </a:xfrm>
        <a:prstGeom prst="trapezoid">
          <a:avLst>
            <a:gd name="adj" fmla="val 86538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 ПРИЗНАНИИ СО СТОРОНЫ ДРУГИХ</a:t>
          </a:r>
          <a:endParaRPr lang="ru-RU" sz="1800" b="1" kern="1200" dirty="0"/>
        </a:p>
      </dsp:txBody>
      <dsp:txXfrm>
        <a:off x="3197155" y="998510"/>
        <a:ext cx="2246649" cy="998511"/>
      </dsp:txXfrm>
    </dsp:sp>
    <dsp:sp modelId="{DD4158E9-7063-4E55-AA70-280481929A25}">
      <dsp:nvSpPr>
        <dsp:cNvPr id="0" name=""/>
        <dsp:cNvSpPr/>
      </dsp:nvSpPr>
      <dsp:spPr>
        <a:xfrm>
          <a:off x="1728192" y="1997022"/>
          <a:ext cx="5184576" cy="998511"/>
        </a:xfrm>
        <a:prstGeom prst="trapezoid">
          <a:avLst>
            <a:gd name="adj" fmla="val 86538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ОБЩЕНИИ, ЗАБОТЕ, ВНИМАНИИ</a:t>
          </a:r>
          <a:endParaRPr lang="ru-RU" sz="2000" b="1" kern="1200" dirty="0"/>
        </a:p>
      </dsp:txBody>
      <dsp:txXfrm>
        <a:off x="2635492" y="1997022"/>
        <a:ext cx="3369974" cy="998511"/>
      </dsp:txXfrm>
    </dsp:sp>
    <dsp:sp modelId="{C8638A98-FFE8-4AD5-862C-405DD7EDE525}">
      <dsp:nvSpPr>
        <dsp:cNvPr id="0" name=""/>
        <dsp:cNvSpPr/>
      </dsp:nvSpPr>
      <dsp:spPr>
        <a:xfrm>
          <a:off x="864096" y="2995533"/>
          <a:ext cx="6912768" cy="998511"/>
        </a:xfrm>
        <a:prstGeom prst="trapezoid">
          <a:avLst>
            <a:gd name="adj" fmla="val 86538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 БЕЗОПАСНОСТИ</a:t>
          </a:r>
          <a:endParaRPr lang="ru-RU" sz="2200" b="1" kern="1200" dirty="0"/>
        </a:p>
      </dsp:txBody>
      <dsp:txXfrm>
        <a:off x="2073830" y="2995533"/>
        <a:ext cx="4493299" cy="998511"/>
      </dsp:txXfrm>
    </dsp:sp>
    <dsp:sp modelId="{C917113C-BD43-46FB-9100-908BA2C18A4C}">
      <dsp:nvSpPr>
        <dsp:cNvPr id="0" name=""/>
        <dsp:cNvSpPr/>
      </dsp:nvSpPr>
      <dsp:spPr>
        <a:xfrm>
          <a:off x="0" y="3994044"/>
          <a:ext cx="8640960" cy="998511"/>
        </a:xfrm>
        <a:prstGeom prst="trapezoid">
          <a:avLst>
            <a:gd name="adj" fmla="val 86538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ФИЗИОЛОГИЧЕСКИЕ</a:t>
          </a:r>
          <a:endParaRPr lang="ru-RU" sz="2400" b="1" kern="1200" dirty="0"/>
        </a:p>
      </dsp:txBody>
      <dsp:txXfrm>
        <a:off x="1512167" y="3994044"/>
        <a:ext cx="5616624" cy="998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23F19-6955-4DEF-893D-6ADEBE100533}">
      <dsp:nvSpPr>
        <dsp:cNvPr id="0" name=""/>
        <dsp:cNvSpPr/>
      </dsp:nvSpPr>
      <dsp:spPr>
        <a:xfrm>
          <a:off x="2646348" y="0"/>
          <a:ext cx="3071282" cy="8765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производство</a:t>
          </a:r>
          <a:endParaRPr lang="ru-RU" sz="3500" b="1" kern="1200" dirty="0"/>
        </a:p>
      </dsp:txBody>
      <dsp:txXfrm>
        <a:off x="2672021" y="25673"/>
        <a:ext cx="3019936" cy="825196"/>
      </dsp:txXfrm>
    </dsp:sp>
    <dsp:sp modelId="{585DDFAC-D8F2-41ED-9C59-1C2CDE1C7D0B}">
      <dsp:nvSpPr>
        <dsp:cNvPr id="0" name=""/>
        <dsp:cNvSpPr/>
      </dsp:nvSpPr>
      <dsp:spPr>
        <a:xfrm rot="2295430">
          <a:off x="5582159" y="1127116"/>
          <a:ext cx="1023795" cy="30678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5674196" y="1188474"/>
        <a:ext cx="839721" cy="184073"/>
      </dsp:txXfrm>
    </dsp:sp>
    <dsp:sp modelId="{EDBDF88B-55FF-458C-9E8E-A5AD885EBC8E}">
      <dsp:nvSpPr>
        <dsp:cNvPr id="0" name=""/>
        <dsp:cNvSpPr/>
      </dsp:nvSpPr>
      <dsp:spPr>
        <a:xfrm>
          <a:off x="4641376" y="1684480"/>
          <a:ext cx="3353634" cy="8765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распределение</a:t>
          </a:r>
          <a:endParaRPr lang="ru-RU" sz="3500" b="1" kern="1200" dirty="0"/>
        </a:p>
      </dsp:txBody>
      <dsp:txXfrm>
        <a:off x="4667049" y="1710153"/>
        <a:ext cx="3302288" cy="825196"/>
      </dsp:txXfrm>
    </dsp:sp>
    <dsp:sp modelId="{60BB563F-F078-4BFB-9942-A91A8765687D}">
      <dsp:nvSpPr>
        <dsp:cNvPr id="0" name=""/>
        <dsp:cNvSpPr/>
      </dsp:nvSpPr>
      <dsp:spPr>
        <a:xfrm rot="8458198">
          <a:off x="5459112" y="2810573"/>
          <a:ext cx="1023795" cy="30678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5551149" y="2871931"/>
        <a:ext cx="839721" cy="184073"/>
      </dsp:txXfrm>
    </dsp:sp>
    <dsp:sp modelId="{24EB5007-B159-4715-BDF2-7FB384EFB0BB}">
      <dsp:nvSpPr>
        <dsp:cNvPr id="0" name=""/>
        <dsp:cNvSpPr/>
      </dsp:nvSpPr>
      <dsp:spPr>
        <a:xfrm>
          <a:off x="2696776" y="3366913"/>
          <a:ext cx="3092021" cy="8765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обмен</a:t>
          </a:r>
          <a:endParaRPr lang="ru-RU" sz="3500" b="1" kern="1200" dirty="0"/>
        </a:p>
      </dsp:txBody>
      <dsp:txXfrm>
        <a:off x="2722449" y="3392586"/>
        <a:ext cx="3040675" cy="825196"/>
      </dsp:txXfrm>
    </dsp:sp>
    <dsp:sp modelId="{C0B4B3CD-EF92-4870-B822-88DC33AA7367}">
      <dsp:nvSpPr>
        <dsp:cNvPr id="0" name=""/>
        <dsp:cNvSpPr/>
      </dsp:nvSpPr>
      <dsp:spPr>
        <a:xfrm rot="13002316">
          <a:off x="1856191" y="2810573"/>
          <a:ext cx="1023795" cy="30678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1948228" y="2871931"/>
        <a:ext cx="839721" cy="184073"/>
      </dsp:txXfrm>
    </dsp:sp>
    <dsp:sp modelId="{67A7C735-0154-41A0-A78C-4424DBB9785A}">
      <dsp:nvSpPr>
        <dsp:cNvPr id="0" name=""/>
        <dsp:cNvSpPr/>
      </dsp:nvSpPr>
      <dsp:spPr>
        <a:xfrm>
          <a:off x="355711" y="1684480"/>
          <a:ext cx="3260703" cy="8765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потребление</a:t>
          </a:r>
          <a:endParaRPr lang="ru-RU" sz="3500" b="1" kern="1200" dirty="0"/>
        </a:p>
      </dsp:txBody>
      <dsp:txXfrm>
        <a:off x="381384" y="1710153"/>
        <a:ext cx="3209357" cy="825196"/>
      </dsp:txXfrm>
    </dsp:sp>
    <dsp:sp modelId="{5F495CA3-55BB-4817-806A-46714A4C08AD}">
      <dsp:nvSpPr>
        <dsp:cNvPr id="0" name=""/>
        <dsp:cNvSpPr/>
      </dsp:nvSpPr>
      <dsp:spPr>
        <a:xfrm rot="19350506">
          <a:off x="1758252" y="1127116"/>
          <a:ext cx="1023795" cy="30678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850289" y="1188474"/>
        <a:ext cx="839721" cy="1840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919DD-C260-492F-91AC-6D4A5F478604}">
      <dsp:nvSpPr>
        <dsp:cNvPr id="0" name=""/>
        <dsp:cNvSpPr/>
      </dsp:nvSpPr>
      <dsp:spPr>
        <a:xfrm>
          <a:off x="0" y="-97612"/>
          <a:ext cx="5904656" cy="28200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1FD88-6A14-4953-BD01-6381EF5C05DC}">
      <dsp:nvSpPr>
        <dsp:cNvPr id="0" name=""/>
        <dsp:cNvSpPr/>
      </dsp:nvSpPr>
      <dsp:spPr>
        <a:xfrm>
          <a:off x="177139" y="268333"/>
          <a:ext cx="1734492" cy="22279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E0B77-1459-47FC-90CD-38C19D14D44B}">
      <dsp:nvSpPr>
        <dsp:cNvPr id="0" name=""/>
        <dsp:cNvSpPr/>
      </dsp:nvSpPr>
      <dsp:spPr>
        <a:xfrm rot="10800000">
          <a:off x="177139" y="2667001"/>
          <a:ext cx="1734492" cy="251917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Продукты питания 50%</a:t>
          </a:r>
          <a:endParaRPr lang="ru-RU" sz="2300" kern="1200" dirty="0"/>
        </a:p>
      </dsp:txBody>
      <dsp:txXfrm rot="10800000">
        <a:off x="230481" y="2667001"/>
        <a:ext cx="1627808" cy="2465833"/>
      </dsp:txXfrm>
    </dsp:sp>
    <dsp:sp modelId="{31E2398F-4D87-402B-9E91-91E4706BB994}">
      <dsp:nvSpPr>
        <dsp:cNvPr id="0" name=""/>
        <dsp:cNvSpPr/>
      </dsp:nvSpPr>
      <dsp:spPr>
        <a:xfrm>
          <a:off x="2138269" y="270752"/>
          <a:ext cx="1628116" cy="22255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C5EE1-86AE-4AF4-88CD-8447E2360D3D}">
      <dsp:nvSpPr>
        <dsp:cNvPr id="0" name=""/>
        <dsp:cNvSpPr/>
      </dsp:nvSpPr>
      <dsp:spPr>
        <a:xfrm rot="10800000">
          <a:off x="2085081" y="2670632"/>
          <a:ext cx="1734492" cy="25143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Одежда, обувь, бельё, лекарства</a:t>
          </a:r>
          <a:endParaRPr lang="ru-RU" sz="2300" kern="1200" dirty="0"/>
        </a:p>
      </dsp:txBody>
      <dsp:txXfrm rot="10800000">
        <a:off x="2138423" y="2670632"/>
        <a:ext cx="1627808" cy="2460991"/>
      </dsp:txXfrm>
    </dsp:sp>
    <dsp:sp modelId="{DC331411-E355-4B9D-A60B-F7B37E4C9655}">
      <dsp:nvSpPr>
        <dsp:cNvPr id="0" name=""/>
        <dsp:cNvSpPr/>
      </dsp:nvSpPr>
      <dsp:spPr>
        <a:xfrm>
          <a:off x="3993023" y="271050"/>
          <a:ext cx="1734492" cy="22252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B27B3-8C31-4984-B44A-D7B2263E6A66}">
      <dsp:nvSpPr>
        <dsp:cNvPr id="0" name=""/>
        <dsp:cNvSpPr/>
      </dsp:nvSpPr>
      <dsp:spPr>
        <a:xfrm rot="10800000">
          <a:off x="3993023" y="2671073"/>
          <a:ext cx="1734492" cy="25137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Услуги</a:t>
          </a:r>
          <a:endParaRPr lang="ru-RU" sz="2300" kern="1200" dirty="0"/>
        </a:p>
      </dsp:txBody>
      <dsp:txXfrm rot="10800000">
        <a:off x="4046365" y="2671073"/>
        <a:ext cx="1627808" cy="2460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A1CCF-FB94-4AD2-A6BC-544C9B0EFB6E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A6E79-A1A8-4DB5-9D57-B8E293C0D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83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19328-1CBB-446B-B710-5942F7A7933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23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73D5-E0AB-4BAA-88FE-F150140C64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6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73D5-E0AB-4BAA-88FE-F150140C648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61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73D5-E0AB-4BAA-88FE-F150140C648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61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992C5-A9CF-4EF5-AD65-4F1D17931CF9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9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992C5-A9CF-4EF5-AD65-4F1D17931CF9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9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4.wdp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gif"/><Relationship Id="rId5" Type="http://schemas.openxmlformats.org/officeDocument/2006/relationships/image" Target="../media/image58.jpg"/><Relationship Id="rId4" Type="http://schemas.openxmlformats.org/officeDocument/2006/relationships/image" Target="../media/image57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microsoft.com/office/2007/relationships/hdphoto" Target="../media/hdphoto12.wdp"/><Relationship Id="rId7" Type="http://schemas.openxmlformats.org/officeDocument/2006/relationships/image" Target="../media/image67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66.jpeg"/><Relationship Id="rId10" Type="http://schemas.openxmlformats.org/officeDocument/2006/relationships/image" Target="../media/image69.png"/><Relationship Id="rId4" Type="http://schemas.openxmlformats.org/officeDocument/2006/relationships/image" Target="../media/image65.png"/><Relationship Id="rId9" Type="http://schemas.microsoft.com/office/2007/relationships/hdphoto" Target="../media/hdphoto14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72.jpeg"/><Relationship Id="rId4" Type="http://schemas.microsoft.com/office/2007/relationships/hdphoto" Target="../media/hdphoto1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microsoft.com/office/2007/relationships/hdphoto" Target="../media/hdphoto17.wdp"/><Relationship Id="rId7" Type="http://schemas.microsoft.com/office/2007/relationships/hdphoto" Target="../media/hdphoto18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jpg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microsoft.com/office/2007/relationships/hdphoto" Target="../media/hdphoto21.wdp"/><Relationship Id="rId7" Type="http://schemas.openxmlformats.org/officeDocument/2006/relationships/image" Target="../media/image86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g"/><Relationship Id="rId5" Type="http://schemas.microsoft.com/office/2007/relationships/hdphoto" Target="../media/hdphoto22.wdp"/><Relationship Id="rId10" Type="http://schemas.microsoft.com/office/2007/relationships/hdphoto" Target="../media/hdphoto24.wdp"/><Relationship Id="rId4" Type="http://schemas.openxmlformats.org/officeDocument/2006/relationships/image" Target="../media/image84.jpeg"/><Relationship Id="rId9" Type="http://schemas.openxmlformats.org/officeDocument/2006/relationships/image" Target="../media/image8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6.wdp"/><Relationship Id="rId4" Type="http://schemas.openxmlformats.org/officeDocument/2006/relationships/image" Target="../media/image8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microsoft.com/office/2007/relationships/hdphoto" Target="../media/hdphoto28.wdp"/><Relationship Id="rId4" Type="http://schemas.openxmlformats.org/officeDocument/2006/relationships/image" Target="../media/image9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30.wdp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5.wdp"/><Relationship Id="rId4" Type="http://schemas.openxmlformats.org/officeDocument/2006/relationships/image" Target="../media/image103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jpeg"/><Relationship Id="rId4" Type="http://schemas.openxmlformats.org/officeDocument/2006/relationships/image" Target="../media/image10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jp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ЭКОНОМИЧЕСКАЯ СФЕРА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5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516" y="614467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Экономическая система </a:t>
            </a:r>
            <a:r>
              <a:rPr lang="ru-RU" sz="3200" dirty="0" smtClean="0"/>
              <a:t>– это совокупность принципов, правил и норм, определяющих экономические отношения.</a:t>
            </a:r>
          </a:p>
          <a:p>
            <a:pPr marL="538163" indent="-538163"/>
            <a:endParaRPr lang="ru-RU" sz="1600" dirty="0" smtClean="0"/>
          </a:p>
          <a:p>
            <a:pPr marL="358775" indent="-358775"/>
            <a:r>
              <a:rPr lang="ru-RU" sz="3200" dirty="0" smtClean="0"/>
              <a:t>Главные вопросы экономики: </a:t>
            </a:r>
          </a:p>
          <a:p>
            <a:pPr marL="538163"/>
            <a:r>
              <a:rPr lang="ru-RU" sz="3200" b="1" dirty="0" smtClean="0"/>
              <a:t>Что</a:t>
            </a:r>
            <a:r>
              <a:rPr lang="ru-RU" sz="3200" dirty="0" smtClean="0"/>
              <a:t> производить? </a:t>
            </a:r>
          </a:p>
          <a:p>
            <a:pPr marL="538163"/>
            <a:r>
              <a:rPr lang="ru-RU" sz="3200" b="1" dirty="0" smtClean="0"/>
              <a:t>Как</a:t>
            </a:r>
            <a:r>
              <a:rPr lang="ru-RU" sz="3200" dirty="0" smtClean="0"/>
              <a:t> производить? </a:t>
            </a:r>
          </a:p>
          <a:p>
            <a:pPr marL="538163"/>
            <a:r>
              <a:rPr lang="ru-RU" sz="3200" b="1" dirty="0" smtClean="0"/>
              <a:t>Для кого </a:t>
            </a:r>
            <a:r>
              <a:rPr lang="ru-RU" sz="3200" dirty="0" smtClean="0"/>
              <a:t>производить?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4771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5267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Традиционная экономическая система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61" y="1508787"/>
            <a:ext cx="2664296" cy="2406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909054"/>
            <a:ext cx="2664296" cy="23475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95936" y="1508787"/>
            <a:ext cx="48965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Господство натурального хозяйства, производитель – основной потребитель.</a:t>
            </a:r>
          </a:p>
          <a:p>
            <a:pPr marL="441325" indent="-441325"/>
            <a:endParaRPr lang="ru-RU" sz="800" dirty="0" smtClean="0"/>
          </a:p>
          <a:p>
            <a:r>
              <a:rPr lang="ru-RU" sz="2800" dirty="0" smtClean="0"/>
              <a:t>Примитивные техника и технологии.</a:t>
            </a:r>
          </a:p>
          <a:p>
            <a:pPr marL="441325" indent="-441325"/>
            <a:endParaRPr lang="ru-RU" sz="800" dirty="0" smtClean="0"/>
          </a:p>
          <a:p>
            <a:r>
              <a:rPr lang="ru-RU" sz="2800" dirty="0" smtClean="0"/>
              <a:t>Консерватизм, следование традициям.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CDA"/>
              </a:clrFrom>
              <a:clrTo>
                <a:srgbClr val="FFFCD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08787"/>
            <a:ext cx="432048" cy="488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CDA"/>
              </a:clrFrom>
              <a:clrTo>
                <a:srgbClr val="FFFCD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05191"/>
            <a:ext cx="432048" cy="4881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CDA"/>
              </a:clrFrom>
              <a:clrTo>
                <a:srgbClr val="FFFCD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677139"/>
            <a:ext cx="432048" cy="4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0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1836" y="452669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Рыночная экономическая система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6" y="1545773"/>
            <a:ext cx="3184535" cy="2843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179514" y="4864124"/>
            <a:ext cx="3456383" cy="1015662"/>
            <a:chOff x="146246" y="3648094"/>
            <a:chExt cx="3456383" cy="761747"/>
          </a:xfrm>
        </p:grpSpPr>
        <p:sp>
          <p:nvSpPr>
            <p:cNvPr id="4" name="TextBox 3"/>
            <p:cNvSpPr txBox="1"/>
            <p:nvPr/>
          </p:nvSpPr>
          <p:spPr>
            <a:xfrm>
              <a:off x="146246" y="3648094"/>
              <a:ext cx="3456383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b="1" dirty="0" smtClean="0">
                  <a:solidFill>
                    <a:srgbClr val="00153E"/>
                  </a:solidFill>
                </a:rPr>
                <a:t>Т</a:t>
              </a:r>
              <a:r>
                <a:rPr lang="en-US" sz="6000" b="1" dirty="0" smtClean="0">
                  <a:solidFill>
                    <a:srgbClr val="00153E"/>
                  </a:solidFill>
                </a:rPr>
                <a:t> </a:t>
              </a:r>
              <a:r>
                <a:rPr lang="ru-RU" sz="60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6000" b="1" dirty="0" smtClean="0">
                  <a:solidFill>
                    <a:srgbClr val="C00000"/>
                  </a:solidFill>
                </a:rPr>
                <a:t> </a:t>
              </a:r>
              <a:r>
                <a:rPr lang="ru-RU" sz="6000" b="1" dirty="0" smtClean="0">
                  <a:solidFill>
                    <a:srgbClr val="C00000"/>
                  </a:solidFill>
                </a:rPr>
                <a:t> </a:t>
              </a:r>
              <a:r>
                <a:rPr lang="ru-RU" sz="6000" b="1" dirty="0" smtClean="0">
                  <a:solidFill>
                    <a:srgbClr val="00153E"/>
                  </a:solidFill>
                </a:rPr>
                <a:t>Д</a:t>
              </a:r>
              <a:r>
                <a:rPr lang="ru-RU" sz="6000" b="1" dirty="0" smtClean="0">
                  <a:solidFill>
                    <a:srgbClr val="C00000"/>
                  </a:solidFill>
                </a:rPr>
                <a:t>  </a:t>
              </a:r>
              <a:r>
                <a:rPr lang="en-US" sz="6000" b="1" dirty="0" smtClean="0">
                  <a:solidFill>
                    <a:srgbClr val="C00000"/>
                  </a:solidFill>
                </a:rPr>
                <a:t>  </a:t>
              </a:r>
              <a:r>
                <a:rPr lang="ru-RU" sz="6000" b="1" dirty="0" smtClean="0">
                  <a:solidFill>
                    <a:srgbClr val="00153E"/>
                  </a:solidFill>
                </a:rPr>
                <a:t>Т</a:t>
              </a:r>
              <a:r>
                <a:rPr lang="en-US" sz="6000" b="1" dirty="0">
                  <a:solidFill>
                    <a:srgbClr val="00153E"/>
                  </a:solidFill>
                </a:rPr>
                <a:t>`</a:t>
              </a:r>
              <a:endParaRPr lang="ru-RU" sz="6000" b="1" dirty="0">
                <a:solidFill>
                  <a:srgbClr val="00153E"/>
                </a:solidFill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866325" y="4155926"/>
              <a:ext cx="648072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>
              <a:off x="2090461" y="4155926"/>
              <a:ext cx="648072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139952" y="1316766"/>
            <a:ext cx="489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Свобода производителя и потребителя.</a:t>
            </a:r>
          </a:p>
          <a:p>
            <a:endParaRPr lang="ru-RU" sz="800" dirty="0" smtClean="0"/>
          </a:p>
          <a:p>
            <a:r>
              <a:rPr lang="ru-RU" sz="2800" dirty="0" smtClean="0"/>
              <a:t>Преобладание частной собственности.</a:t>
            </a:r>
          </a:p>
          <a:p>
            <a:endParaRPr lang="ru-RU" sz="800" dirty="0" smtClean="0"/>
          </a:p>
          <a:p>
            <a:r>
              <a:rPr lang="ru-RU" sz="2800" dirty="0" smtClean="0"/>
              <a:t>Конкуренция производителей.</a:t>
            </a:r>
          </a:p>
          <a:p>
            <a:endParaRPr lang="ru-RU" sz="800" dirty="0" smtClean="0"/>
          </a:p>
          <a:p>
            <a:r>
              <a:rPr lang="ru-RU" sz="2800" dirty="0" smtClean="0"/>
              <a:t>Минимальное вмешательство государства.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DA"/>
              </a:clrFrom>
              <a:clrTo>
                <a:srgbClr val="FFFCD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04640"/>
            <a:ext cx="432048" cy="4881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DA"/>
              </a:clrFrom>
              <a:clrTo>
                <a:srgbClr val="FFFCD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60915"/>
            <a:ext cx="432048" cy="4881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DA"/>
              </a:clrFrom>
              <a:clrTo>
                <a:srgbClr val="FFFCD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996928"/>
            <a:ext cx="432048" cy="4881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DA"/>
              </a:clrFrom>
              <a:clrTo>
                <a:srgbClr val="FFFCD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669003"/>
            <a:ext cx="432048" cy="4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5267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Командная экономическая система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3"/>
          <a:stretch/>
        </p:blipFill>
        <p:spPr>
          <a:xfrm>
            <a:off x="467545" y="1359543"/>
            <a:ext cx="2680589" cy="44697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995936" y="1316765"/>
            <a:ext cx="489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Господство государственной собственности.</a:t>
            </a:r>
          </a:p>
          <a:p>
            <a:endParaRPr lang="ru-RU" sz="800" dirty="0" smtClean="0"/>
          </a:p>
          <a:p>
            <a:r>
              <a:rPr lang="ru-RU" sz="2800" dirty="0" smtClean="0"/>
              <a:t>Директивное планирование.</a:t>
            </a:r>
          </a:p>
          <a:p>
            <a:endParaRPr lang="ru-RU" sz="800" dirty="0" smtClean="0"/>
          </a:p>
          <a:p>
            <a:r>
              <a:rPr lang="ru-RU" sz="2800" dirty="0" smtClean="0"/>
              <a:t>Нет заинтересованности в конечных результатах.</a:t>
            </a:r>
          </a:p>
          <a:p>
            <a:endParaRPr lang="ru-RU" sz="800" dirty="0" smtClean="0"/>
          </a:p>
          <a:p>
            <a:r>
              <a:rPr lang="ru-RU" sz="2800" dirty="0" smtClean="0"/>
              <a:t>Государство регулирует потребление.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DA"/>
              </a:clrFrom>
              <a:clrTo>
                <a:srgbClr val="FFFCD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04640"/>
            <a:ext cx="432048" cy="4881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DA"/>
              </a:clrFrom>
              <a:clrTo>
                <a:srgbClr val="FFFCD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60915"/>
            <a:ext cx="432048" cy="4881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DA"/>
              </a:clrFrom>
              <a:clrTo>
                <a:srgbClr val="FFFCD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29000"/>
            <a:ext cx="432048" cy="4881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DA"/>
              </a:clrFrom>
              <a:clrTo>
                <a:srgbClr val="FFFCD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669003"/>
            <a:ext cx="432048" cy="488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829267"/>
            <a:ext cx="2574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53E"/>
                </a:solidFill>
              </a:rPr>
              <a:t>ГОСПЛАН СССР</a:t>
            </a:r>
            <a:endParaRPr lang="ru-RU" sz="2000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1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56659"/>
            <a:ext cx="84969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По способам координации хозяйственной деятельности выделяют </a:t>
            </a:r>
            <a:r>
              <a:rPr lang="ru-RU" sz="3000" b="1" dirty="0" smtClean="0"/>
              <a:t>традиционную</a:t>
            </a:r>
            <a:r>
              <a:rPr lang="ru-RU" sz="3000" dirty="0" smtClean="0"/>
              <a:t>, </a:t>
            </a:r>
            <a:r>
              <a:rPr lang="ru-RU" sz="3000" b="1" dirty="0" smtClean="0"/>
              <a:t>рыночную</a:t>
            </a:r>
            <a:r>
              <a:rPr lang="ru-RU" sz="3000" dirty="0" smtClean="0"/>
              <a:t> и </a:t>
            </a:r>
            <a:r>
              <a:rPr lang="ru-RU" sz="3000" b="1" dirty="0" smtClean="0"/>
              <a:t>командную</a:t>
            </a:r>
            <a:r>
              <a:rPr lang="ru-RU" sz="3000" dirty="0" smtClean="0"/>
              <a:t> экономические системы.</a:t>
            </a:r>
          </a:p>
          <a:p>
            <a:endParaRPr lang="ru-RU" sz="1600" dirty="0"/>
          </a:p>
          <a:p>
            <a:r>
              <a:rPr lang="ru-RU" sz="3000" dirty="0" smtClean="0"/>
              <a:t>В большинстве современных стран – </a:t>
            </a:r>
            <a:r>
              <a:rPr lang="ru-RU" sz="3000" b="1" dirty="0" smtClean="0"/>
              <a:t>смешанная</a:t>
            </a:r>
            <a:r>
              <a:rPr lang="ru-RU" sz="3000" dirty="0" smtClean="0"/>
              <a:t> экономическая система.</a:t>
            </a:r>
            <a:endParaRPr lang="ru-RU" sz="30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411760" y="4357722"/>
            <a:ext cx="3816424" cy="2210071"/>
            <a:chOff x="899592" y="3075806"/>
            <a:chExt cx="3816424" cy="1657553"/>
          </a:xfrm>
        </p:grpSpPr>
        <p:sp>
          <p:nvSpPr>
            <p:cNvPr id="3" name="Овал 2"/>
            <p:cNvSpPr/>
            <p:nvPr/>
          </p:nvSpPr>
          <p:spPr>
            <a:xfrm>
              <a:off x="899592" y="3075806"/>
              <a:ext cx="2736304" cy="1656184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2051720" y="3077175"/>
              <a:ext cx="2664296" cy="1656184"/>
            </a:xfrm>
            <a:prstGeom prst="ellipse">
              <a:avLst/>
            </a:prstGeom>
            <a:solidFill>
              <a:srgbClr val="FF006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1560" y="4693397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РЫНОЧНАЯ ЭКОНОМИКА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4693397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33"/>
                </a:solidFill>
              </a:rPr>
              <a:t>КОМАНДНАЯ</a:t>
            </a:r>
          </a:p>
          <a:p>
            <a:pPr algn="ctr"/>
            <a:r>
              <a:rPr lang="ru-RU" sz="2000" b="1" dirty="0" smtClean="0">
                <a:solidFill>
                  <a:srgbClr val="990033"/>
                </a:solidFill>
              </a:rPr>
              <a:t>ЭКОНОМИКА</a:t>
            </a:r>
            <a:endParaRPr lang="ru-RU" sz="2000" b="1" dirty="0">
              <a:solidFill>
                <a:srgbClr val="990033"/>
              </a:solidFill>
            </a:endParaRPr>
          </a:p>
        </p:txBody>
      </p:sp>
      <p:sp>
        <p:nvSpPr>
          <p:cNvPr id="9" name="Выноска 2 8"/>
          <p:cNvSpPr/>
          <p:nvPr/>
        </p:nvSpPr>
        <p:spPr>
          <a:xfrm>
            <a:off x="5740761" y="3445259"/>
            <a:ext cx="2736304" cy="943848"/>
          </a:xfrm>
          <a:prstGeom prst="borderCallout2">
            <a:avLst>
              <a:gd name="adj1" fmla="val 48737"/>
              <a:gd name="adj2" fmla="val -2366"/>
              <a:gd name="adj3" fmla="val 18750"/>
              <a:gd name="adj4" fmla="val -16667"/>
              <a:gd name="adj5" fmla="val 188620"/>
              <a:gd name="adj6" fmla="val -48159"/>
            </a:avLst>
          </a:prstGeom>
          <a:ln w="31750">
            <a:solidFill>
              <a:srgbClr val="00153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153E"/>
                </a:solidFill>
              </a:rPr>
              <a:t>ГОСУДАРСТВЕННОЕ РЕГУЛИРОВАНИЕ</a:t>
            </a:r>
            <a:endParaRPr lang="ru-RU" sz="2000" b="1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6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072" y="452669"/>
            <a:ext cx="84604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Собственность</a:t>
            </a:r>
            <a:r>
              <a:rPr lang="ru-RU" sz="2500" dirty="0" smtClean="0"/>
              <a:t> – это отношения между людьми по поводу присвоения определённого имущества.</a:t>
            </a:r>
          </a:p>
          <a:p>
            <a:endParaRPr lang="ru-RU" sz="1200" dirty="0" smtClean="0"/>
          </a:p>
          <a:p>
            <a:r>
              <a:rPr lang="ru-RU" sz="2500" dirty="0" smtClean="0"/>
              <a:t>Быть собственником – значит иметь право </a:t>
            </a:r>
            <a:r>
              <a:rPr lang="ru-RU" sz="2500" b="1" dirty="0" smtClean="0"/>
              <a:t>владеть</a:t>
            </a:r>
            <a:r>
              <a:rPr lang="ru-RU" sz="2500" dirty="0" smtClean="0"/>
              <a:t>, </a:t>
            </a:r>
            <a:r>
              <a:rPr lang="ru-RU" sz="2500" b="1" dirty="0" smtClean="0"/>
              <a:t>пользоваться</a:t>
            </a:r>
            <a:r>
              <a:rPr lang="ru-RU" sz="2500" dirty="0" smtClean="0"/>
              <a:t> и </a:t>
            </a:r>
            <a:r>
              <a:rPr lang="ru-RU" sz="2500" b="1" dirty="0" smtClean="0"/>
              <a:t>распоряжаться</a:t>
            </a:r>
            <a:r>
              <a:rPr lang="ru-RU" sz="2500" dirty="0" smtClean="0"/>
              <a:t> теми или иными вещами.</a:t>
            </a:r>
          </a:p>
          <a:p>
            <a:endParaRPr lang="ru-RU" sz="1200" dirty="0" smtClean="0"/>
          </a:p>
          <a:p>
            <a:r>
              <a:rPr lang="ru-RU" sz="2500" dirty="0" smtClean="0"/>
              <a:t>Право собственности – одно из основных прав человека и охраняется законом.</a:t>
            </a:r>
          </a:p>
          <a:p>
            <a:endParaRPr lang="ru-RU" sz="1200" dirty="0" smtClean="0"/>
          </a:p>
          <a:p>
            <a:r>
              <a:rPr lang="ru-RU" sz="2500" dirty="0" smtClean="0"/>
              <a:t>Основные </a:t>
            </a:r>
            <a:r>
              <a:rPr lang="ru-RU" sz="2500" b="1" dirty="0" smtClean="0"/>
              <a:t>формы собственности</a:t>
            </a:r>
            <a:r>
              <a:rPr lang="ru-RU" sz="2500" dirty="0" smtClean="0"/>
              <a:t>: частная, коллективная, государственная, муниципальная, интернациональная. </a:t>
            </a:r>
            <a:endParaRPr lang="ru-RU" sz="2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6" y="536259"/>
            <a:ext cx="400033" cy="4520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6" y="1796819"/>
            <a:ext cx="400033" cy="452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6" y="3017474"/>
            <a:ext cx="400033" cy="452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6" y="4293097"/>
            <a:ext cx="400033" cy="45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740701"/>
            <a:ext cx="2760178" cy="26882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56" y="720624"/>
            <a:ext cx="3046924" cy="2708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1006277"/>
            <a:ext cx="2641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Рынок</a:t>
            </a:r>
            <a:r>
              <a:rPr lang="ru-RU" sz="2800" dirty="0" smtClean="0">
                <a:solidFill>
                  <a:srgbClr val="00153E"/>
                </a:solidFill>
              </a:rPr>
              <a:t> </a:t>
            </a:r>
            <a:r>
              <a:rPr lang="ru-RU" sz="2800" dirty="0" smtClean="0"/>
              <a:t>– конкретное  место торговли.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2" y="3789039"/>
            <a:ext cx="8640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Рынок</a:t>
            </a:r>
            <a:r>
              <a:rPr lang="ru-RU" sz="2800" dirty="0" smtClean="0">
                <a:solidFill>
                  <a:srgbClr val="00153E"/>
                </a:solidFill>
              </a:rPr>
              <a:t> </a:t>
            </a:r>
            <a:r>
              <a:rPr lang="ru-RU" sz="2800" dirty="0" smtClean="0"/>
              <a:t>– сфера экономики, в которой совершается процесс товарного обращения.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2" y="5227651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Рынок</a:t>
            </a:r>
            <a:r>
              <a:rPr lang="ru-RU" sz="2800" dirty="0" smtClean="0">
                <a:solidFill>
                  <a:srgbClr val="00153E"/>
                </a:solidFill>
              </a:rPr>
              <a:t> </a:t>
            </a:r>
            <a:r>
              <a:rPr lang="ru-RU" sz="2800" dirty="0" smtClean="0"/>
              <a:t>– механизм сведения продавцов и покупателей.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108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329" y="35665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Характерные черты рыночной экономики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0" y="1338371"/>
            <a:ext cx="436978" cy="493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1316765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Свобода хозяйственной деятельности.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27687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Личная материальная заинтересованность.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4" y="3236979"/>
            <a:ext cx="1497766" cy="24962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3" y="2276872"/>
            <a:ext cx="436978" cy="493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578" y="5829267"/>
            <a:ext cx="146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53E"/>
                </a:solidFill>
              </a:rPr>
              <a:t>Ф. ХАЙЕК</a:t>
            </a:r>
            <a:endParaRPr lang="ru-RU" sz="2000" dirty="0">
              <a:solidFill>
                <a:srgbClr val="00153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7064" y="3312080"/>
            <a:ext cx="65020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«Экономическая свобода — это свобода любой деятельности, </a:t>
            </a:r>
            <a:r>
              <a:rPr lang="ru-RU" sz="2800" dirty="0" smtClean="0"/>
              <a:t>включающая </a:t>
            </a:r>
            <a:r>
              <a:rPr lang="ru-RU" sz="2800" dirty="0"/>
              <a:t>право выбора и сопряженные с этим риск и ответственность</a:t>
            </a:r>
            <a:r>
              <a:rPr lang="ru-RU" sz="2800" dirty="0" smtClean="0"/>
              <a:t>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410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56659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Характерные черты рыночной экономики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4" y="1399069"/>
            <a:ext cx="436978" cy="493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1316766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Равноправие любых форм собственности при наибольшем распространении частной.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636911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Производители действуют в условиях конкуренции.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98818" y="4077071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Цены на рынке формируются свободно с учётом соотношения спроса и предложения.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4" y="2742624"/>
            <a:ext cx="436978" cy="4937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4" y="4197085"/>
            <a:ext cx="436978" cy="4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5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56659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Конкуренция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1254147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Конкуренция</a:t>
            </a:r>
            <a:r>
              <a:rPr lang="ru-RU" sz="2400" dirty="0" smtClean="0"/>
              <a:t> (от лат. </a:t>
            </a:r>
            <a:r>
              <a:rPr lang="en-US" sz="2400" i="1" dirty="0" smtClean="0"/>
              <a:t>“</a:t>
            </a:r>
            <a:r>
              <a:rPr lang="en-US" sz="2400" i="1" dirty="0" err="1" smtClean="0"/>
              <a:t>concurrentia</a:t>
            </a:r>
            <a:r>
              <a:rPr lang="en-US" sz="2400" i="1" dirty="0" smtClean="0"/>
              <a:t>”</a:t>
            </a:r>
            <a:r>
              <a:rPr lang="ru-RU" sz="2400" i="1" dirty="0" smtClean="0"/>
              <a:t> </a:t>
            </a:r>
            <a:r>
              <a:rPr lang="ru-RU" sz="2400" dirty="0" smtClean="0"/>
              <a:t>– сталкиваться, состязаться</a:t>
            </a:r>
            <a:r>
              <a:rPr lang="en-US" sz="2400" dirty="0" smtClean="0"/>
              <a:t>)</a:t>
            </a:r>
            <a:r>
              <a:rPr lang="ru-RU" sz="2400" dirty="0" smtClean="0"/>
              <a:t> – </a:t>
            </a:r>
          </a:p>
          <a:p>
            <a:r>
              <a:rPr lang="ru-RU" sz="2400" dirty="0" smtClean="0"/>
              <a:t>экономическое соперничество между производителями товаров за более выгодные условия производства и сбыта с целью получения более высокой прибыли.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4" y="1570899"/>
            <a:ext cx="2527646" cy="2530176"/>
          </a:xfrm>
          <a:prstGeom prst="rect">
            <a:avLst/>
          </a:prstGeom>
        </p:spPr>
      </p:pic>
      <p:sp>
        <p:nvSpPr>
          <p:cNvPr id="5" name="Стрелка вправо с вырезом 4"/>
          <p:cNvSpPr/>
          <p:nvPr/>
        </p:nvSpPr>
        <p:spPr>
          <a:xfrm rot="5400000">
            <a:off x="3551887" y="4199814"/>
            <a:ext cx="384043" cy="716012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7728351" y="4223122"/>
            <a:ext cx="384043" cy="716012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5400000">
            <a:off x="5640119" y="4223122"/>
            <a:ext cx="384043" cy="716012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27784" y="486916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53E"/>
                </a:solidFill>
              </a:rPr>
              <a:t>конкуренция цены</a:t>
            </a:r>
            <a:endParaRPr lang="ru-RU" sz="2400" b="1" dirty="0">
              <a:solidFill>
                <a:srgbClr val="00153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486916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53E"/>
                </a:solidFill>
              </a:rPr>
              <a:t>конкуренция качества</a:t>
            </a:r>
            <a:endParaRPr lang="ru-RU" sz="2400" b="1" dirty="0">
              <a:solidFill>
                <a:srgbClr val="00153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486916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53E"/>
                </a:solidFill>
              </a:rPr>
              <a:t>конкуренция сервиса</a:t>
            </a:r>
            <a:endParaRPr lang="ru-RU" sz="2400" b="1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3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6523" y="356659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Что такое экономика?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20755"/>
            <a:ext cx="640871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/>
            <a:r>
              <a:rPr lang="ru-RU" sz="2400" dirty="0" smtClean="0"/>
              <a:t>Это сфера общественной жизни, которая связана с производством, обменом и потреблением жизненных благ.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044958"/>
            <a:ext cx="640871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/>
            <a:r>
              <a:rPr lang="ru-RU" sz="2400" dirty="0" smtClean="0"/>
              <a:t>Это народное хозяйство той или иной страны.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909053"/>
            <a:ext cx="640871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/>
            <a:r>
              <a:rPr lang="ru-RU" sz="2400" dirty="0" smtClean="0"/>
              <a:t>Это наука, которая изучает способы эффективного использования ограниченных ресурсов для удовлетворения растущих потребностей людей.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316766"/>
            <a:ext cx="1918607" cy="209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66" y="3813043"/>
            <a:ext cx="929232" cy="1935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54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5897" y="4578507"/>
            <a:ext cx="1433707" cy="20745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1760" y="345045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4619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3E"/>
                </a:solidFill>
              </a:rPr>
              <a:t>Спрос</a:t>
            </a:r>
            <a:r>
              <a:rPr lang="ru-RU" sz="2800" dirty="0" smtClean="0">
                <a:solidFill>
                  <a:srgbClr val="00153E"/>
                </a:solidFill>
              </a:rPr>
              <a:t> </a:t>
            </a:r>
            <a:r>
              <a:rPr lang="ru-RU" sz="2800" dirty="0" smtClean="0"/>
              <a:t>– это желание и возможность покупателя приобрести конкретную вещь.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2485227"/>
            <a:ext cx="2635076" cy="4343492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3275856" y="2518340"/>
            <a:ext cx="4896544" cy="2112235"/>
          </a:xfrm>
          <a:prstGeom prst="wedgeEllipseCallout">
            <a:avLst>
              <a:gd name="adj1" fmla="val -73713"/>
              <a:gd name="adj2" fmla="val 2509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Наши потребности определяются не величиной нашего желудка, а толщиной нашего кошелька.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658412"/>
            <a:ext cx="1409896" cy="18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4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45045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20755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153E"/>
                </a:solidFill>
              </a:rPr>
              <a:t>Предложение </a:t>
            </a:r>
            <a:r>
              <a:rPr lang="ru-RU" sz="2800" dirty="0"/>
              <a:t>- желание и возможность продавцов произвести и продать товар.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30" y="2492897"/>
            <a:ext cx="3288799" cy="36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6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45045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Спрос и предложение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90621"/>
            <a:ext cx="38884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0153E"/>
                </a:solidFill>
              </a:rPr>
              <a:t>Рыночная конъюнктура </a:t>
            </a:r>
            <a:r>
              <a:rPr lang="ru-RU" sz="2600" dirty="0"/>
              <a:t>– сложившееся в данный момент соотношение спроса и предложения на рынке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4" name="Пятиугольник 3"/>
          <p:cNvSpPr/>
          <p:nvPr/>
        </p:nvSpPr>
        <p:spPr>
          <a:xfrm rot="5400000">
            <a:off x="6342002" y="-441624"/>
            <a:ext cx="564453" cy="4104456"/>
          </a:xfrm>
          <a:prstGeom prst="homePlate">
            <a:avLst>
              <a:gd name="adj" fmla="val 511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/>
              <a:t>Спрос на товар растёт</a:t>
            </a:r>
            <a:endParaRPr lang="ru-RU" sz="2200" dirty="0"/>
          </a:p>
        </p:txBody>
      </p:sp>
      <p:sp>
        <p:nvSpPr>
          <p:cNvPr id="10" name="Пятиугольник 9"/>
          <p:cNvSpPr/>
          <p:nvPr/>
        </p:nvSpPr>
        <p:spPr>
          <a:xfrm rot="5400000">
            <a:off x="6376433" y="3590329"/>
            <a:ext cx="495591" cy="4104456"/>
          </a:xfrm>
          <a:prstGeom prst="homePlate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/>
              <a:t>Спрос на товар растёт</a:t>
            </a:r>
            <a:endParaRPr lang="ru-RU" sz="2200" dirty="0"/>
          </a:p>
        </p:txBody>
      </p:sp>
      <p:sp>
        <p:nvSpPr>
          <p:cNvPr id="11" name="Пятиугольник 10"/>
          <p:cNvSpPr/>
          <p:nvPr/>
        </p:nvSpPr>
        <p:spPr>
          <a:xfrm rot="5400000">
            <a:off x="6342001" y="230448"/>
            <a:ext cx="564455" cy="4104456"/>
          </a:xfrm>
          <a:prstGeom prst="homePlate">
            <a:avLst>
              <a:gd name="adj" fmla="val 506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/>
              <a:t>Дефицит товара</a:t>
            </a:r>
            <a:endParaRPr lang="ru-RU" sz="2200" dirty="0"/>
          </a:p>
        </p:txBody>
      </p:sp>
      <p:sp>
        <p:nvSpPr>
          <p:cNvPr id="12" name="Пятиугольник 11"/>
          <p:cNvSpPr/>
          <p:nvPr/>
        </p:nvSpPr>
        <p:spPr>
          <a:xfrm rot="5400000">
            <a:off x="6338138" y="898665"/>
            <a:ext cx="564457" cy="4112180"/>
          </a:xfrm>
          <a:prstGeom prst="homePlate">
            <a:avLst>
              <a:gd name="adj" fmla="val 4746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/>
              <a:t>Цена растёт</a:t>
            </a:r>
            <a:endParaRPr lang="ru-RU" sz="2200" dirty="0"/>
          </a:p>
        </p:txBody>
      </p:sp>
      <p:sp>
        <p:nvSpPr>
          <p:cNvPr id="13" name="Пятиугольник 12"/>
          <p:cNvSpPr/>
          <p:nvPr/>
        </p:nvSpPr>
        <p:spPr>
          <a:xfrm rot="5400000">
            <a:off x="6338139" y="1570735"/>
            <a:ext cx="564457" cy="4112179"/>
          </a:xfrm>
          <a:prstGeom prst="homePlate">
            <a:avLst>
              <a:gd name="adj" fmla="val 489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/>
              <a:t>Предложение растёт</a:t>
            </a:r>
            <a:endParaRPr lang="ru-RU" sz="2200" dirty="0"/>
          </a:p>
        </p:txBody>
      </p:sp>
      <p:sp>
        <p:nvSpPr>
          <p:cNvPr id="14" name="Пятиугольник 13"/>
          <p:cNvSpPr/>
          <p:nvPr/>
        </p:nvSpPr>
        <p:spPr>
          <a:xfrm rot="5400000">
            <a:off x="6338137" y="2242812"/>
            <a:ext cx="564460" cy="4112179"/>
          </a:xfrm>
          <a:prstGeom prst="homePlate">
            <a:avLst>
              <a:gd name="adj" fmla="val 540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/>
              <a:t>Избыток товара</a:t>
            </a:r>
            <a:endParaRPr lang="ru-RU" sz="2200" dirty="0"/>
          </a:p>
        </p:txBody>
      </p:sp>
      <p:sp>
        <p:nvSpPr>
          <p:cNvPr id="15" name="Пятиугольник 14"/>
          <p:cNvSpPr/>
          <p:nvPr/>
        </p:nvSpPr>
        <p:spPr>
          <a:xfrm rot="5400000">
            <a:off x="6338137" y="2903278"/>
            <a:ext cx="564457" cy="4112182"/>
          </a:xfrm>
          <a:prstGeom prst="homePlate">
            <a:avLst>
              <a:gd name="adj" fmla="val 4839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dirty="0" smtClean="0"/>
              <a:t>Цена снижается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0273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45045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Достоинства рынка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336120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Рынок помогает эффективно удовлетворить потребности людей, согласовывает интересы производителей и потребителей.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132818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Рынок является саморегулирующейся системой, быстро реагирует на изменение условий производства.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8" y="1412776"/>
            <a:ext cx="339462" cy="3835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4" y="4197086"/>
            <a:ext cx="339462" cy="3835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63" y="1604563"/>
            <a:ext cx="2359186" cy="1824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82" y="3924924"/>
            <a:ext cx="1013215" cy="2016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08304" y="4775471"/>
            <a:ext cx="144016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«невидимая рука» рынка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74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45045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Достоинства рынка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299745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Рынок способствует эффективному распределению ресурсов, направляя их на производство товаров, пользующихся спросом.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42267" y="4005065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Рынок способствует внедрению новейших достижений научно-технического прогресса.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3716866"/>
            <a:ext cx="1038978" cy="21505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40" y="4869160"/>
            <a:ext cx="835196" cy="99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321" y="1193317"/>
            <a:ext cx="1333100" cy="13841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39" y="1276273"/>
            <a:ext cx="1064431" cy="1218232"/>
          </a:xfrm>
          <a:prstGeom prst="rect">
            <a:avLst/>
          </a:prstGeom>
        </p:spPr>
      </p:pic>
      <p:sp>
        <p:nvSpPr>
          <p:cNvPr id="9" name="Пятиугольник 8"/>
          <p:cNvSpPr/>
          <p:nvPr/>
        </p:nvSpPr>
        <p:spPr>
          <a:xfrm rot="16200000">
            <a:off x="7226609" y="1921355"/>
            <a:ext cx="782860" cy="2116834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000" b="1" dirty="0" smtClean="0"/>
              <a:t>РЕСУРСЫ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8" y="1412776"/>
            <a:ext cx="339462" cy="3835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4" y="4101075"/>
            <a:ext cx="339462" cy="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52839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Недостатки рынка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220755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Рынок развивается циклично: периоды подъёма производства сменяются периодами спада.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089090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Рынок делает невыгодным производство общественных благ.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625261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Рынок способствует неравномерному распределению доходов.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4" y="1316766"/>
            <a:ext cx="339462" cy="3835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4" y="4677139"/>
            <a:ext cx="339462" cy="3835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4" y="3141719"/>
            <a:ext cx="339462" cy="38357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228184" y="1316767"/>
            <a:ext cx="2452154" cy="1248139"/>
            <a:chOff x="971600" y="1131590"/>
            <a:chExt cx="2808312" cy="2880320"/>
          </a:xfrm>
        </p:grpSpPr>
        <p:cxnSp>
          <p:nvCxnSpPr>
            <p:cNvPr id="14" name="Прямая со стрелкой 13"/>
            <p:cNvCxnSpPr/>
            <p:nvPr/>
          </p:nvCxnSpPr>
          <p:spPr>
            <a:xfrm flipV="1">
              <a:off x="971600" y="1131590"/>
              <a:ext cx="0" cy="288032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971600" y="4011910"/>
              <a:ext cx="2808312" cy="0"/>
            </a:xfrm>
            <a:prstGeom prst="straightConnector1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олилиния 15"/>
          <p:cNvSpPr/>
          <p:nvPr/>
        </p:nvSpPr>
        <p:spPr>
          <a:xfrm>
            <a:off x="6366618" y="1700810"/>
            <a:ext cx="2093815" cy="768085"/>
          </a:xfrm>
          <a:custGeom>
            <a:avLst/>
            <a:gdLst>
              <a:gd name="connsiteX0" fmla="*/ 0 w 1613053"/>
              <a:gd name="connsiteY0" fmla="*/ 254576 h 578862"/>
              <a:gd name="connsiteX1" fmla="*/ 367469 w 1613053"/>
              <a:gd name="connsiteY1" fmla="*/ 6748 h 578862"/>
              <a:gd name="connsiteX2" fmla="*/ 726392 w 1613053"/>
              <a:gd name="connsiteY2" fmla="*/ 493858 h 578862"/>
              <a:gd name="connsiteX3" fmla="*/ 1213503 w 1613053"/>
              <a:gd name="connsiteY3" fmla="*/ 545133 h 578862"/>
              <a:gd name="connsiteX4" fmla="*/ 1572426 w 1613053"/>
              <a:gd name="connsiteY4" fmla="*/ 134935 h 578862"/>
              <a:gd name="connsiteX5" fmla="*/ 1589518 w 1613053"/>
              <a:gd name="connsiteY5" fmla="*/ 126389 h 5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3053" h="578862">
                <a:moveTo>
                  <a:pt x="0" y="254576"/>
                </a:moveTo>
                <a:cubicBezTo>
                  <a:pt x="123202" y="110722"/>
                  <a:pt x="246404" y="-33132"/>
                  <a:pt x="367469" y="6748"/>
                </a:cubicBezTo>
                <a:cubicBezTo>
                  <a:pt x="488534" y="46628"/>
                  <a:pt x="585386" y="404127"/>
                  <a:pt x="726392" y="493858"/>
                </a:cubicBezTo>
                <a:cubicBezTo>
                  <a:pt x="867398" y="583589"/>
                  <a:pt x="1072497" y="604953"/>
                  <a:pt x="1213503" y="545133"/>
                </a:cubicBezTo>
                <a:cubicBezTo>
                  <a:pt x="1354509" y="485313"/>
                  <a:pt x="1509757" y="204726"/>
                  <a:pt x="1572426" y="134935"/>
                </a:cubicBezTo>
                <a:cubicBezTo>
                  <a:pt x="1635095" y="65144"/>
                  <a:pt x="1612306" y="95766"/>
                  <a:pt x="1589518" y="126389"/>
                </a:cubicBezTo>
              </a:path>
            </a:pathLst>
          </a:custGeom>
          <a:ln w="31750">
            <a:solidFill>
              <a:srgbClr val="001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516216" y="102873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подъём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12360" y="1028733"/>
            <a:ext cx="86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спад</a:t>
            </a:r>
            <a:endParaRPr lang="ru-RU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2697" y="4485118"/>
            <a:ext cx="1044413" cy="13062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36" y="4677139"/>
            <a:ext cx="824253" cy="12363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5" y="2821194"/>
            <a:ext cx="1103137" cy="1457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0352" y="2821192"/>
            <a:ext cx="591889" cy="1457355"/>
          </a:xfrm>
          <a:prstGeom prst="rect">
            <a:avLst/>
          </a:prstGeom>
        </p:spPr>
      </p:pic>
      <p:pic>
        <p:nvPicPr>
          <p:cNvPr id="1026" name="Picture 2" descr="\\User-pc-11\d\Руслан\рисунки\рисунки Png\0414 bycgtrn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12" y="2821194"/>
            <a:ext cx="984724" cy="150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53323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01543"/>
                </a:solidFill>
              </a:rPr>
              <a:t>Труд</a:t>
            </a:r>
            <a:r>
              <a:rPr lang="ru-RU" sz="2600" dirty="0">
                <a:solidFill>
                  <a:srgbClr val="001543"/>
                </a:solidFill>
              </a:rPr>
              <a:t> </a:t>
            </a:r>
            <a:r>
              <a:rPr lang="ru-RU" sz="2600" dirty="0"/>
              <a:t>– это осознанная целенаправленная деятельность человека по производству материальных и духовных ценностей.</a:t>
            </a:r>
          </a:p>
        </p:txBody>
      </p:sp>
      <p:sp>
        <p:nvSpPr>
          <p:cNvPr id="3" name="Стрелка вправо с вырезом 2"/>
          <p:cNvSpPr/>
          <p:nvPr/>
        </p:nvSpPr>
        <p:spPr>
          <a:xfrm rot="5400000">
            <a:off x="1439652" y="2144857"/>
            <a:ext cx="576064" cy="936104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 вправо с вырезом 3"/>
          <p:cNvSpPr/>
          <p:nvPr/>
        </p:nvSpPr>
        <p:spPr>
          <a:xfrm rot="5400000">
            <a:off x="4283968" y="2144857"/>
            <a:ext cx="576064" cy="936104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право с вырезом 4"/>
          <p:cNvSpPr/>
          <p:nvPr/>
        </p:nvSpPr>
        <p:spPr>
          <a:xfrm rot="5400000">
            <a:off x="7056276" y="2144857"/>
            <a:ext cx="576064" cy="936104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4799" y="3140969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преобразование среды обитания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2160" y="2948947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изменение человека и общества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39852" y="2948947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удовлетворение потребностей человека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34799" y="4831219"/>
            <a:ext cx="8136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1543"/>
                </a:solidFill>
              </a:rPr>
              <a:t>Производство </a:t>
            </a:r>
            <a:r>
              <a:rPr lang="ru-RU" sz="2600" dirty="0" smtClean="0"/>
              <a:t>– процесс создания жизненных благ для удовлетворения потребностей людей 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3320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532930"/>
            <a:ext cx="4389721" cy="4392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4701" y="2468893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543"/>
                </a:solidFill>
              </a:rPr>
              <a:t>Производство </a:t>
            </a:r>
            <a:r>
              <a:rPr lang="ru-RU" sz="3200" dirty="0" smtClean="0"/>
              <a:t>– процесс создания полезного продукта.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53323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43"/>
                </a:solidFill>
              </a:rPr>
              <a:t>Экономический (производственный) цикл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5079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0884" y="1988841"/>
            <a:ext cx="4032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543"/>
                </a:solidFill>
              </a:rPr>
              <a:t>Распределение </a:t>
            </a:r>
            <a:r>
              <a:rPr lang="ru-RU" sz="3200" dirty="0" smtClean="0"/>
              <a:t>– установление доли каждого работника в созданном богатстве.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53323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43"/>
                </a:solidFill>
              </a:rPr>
              <a:t>Экономический (производственный) цикл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4797"/>
            <a:ext cx="396044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7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6016" y="1943154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543"/>
                </a:solidFill>
              </a:rPr>
              <a:t>Обмен </a:t>
            </a:r>
            <a:r>
              <a:rPr lang="ru-RU" sz="3200" dirty="0" smtClean="0"/>
              <a:t>– движение полученных при распределении продуктов от одного владельца к другому.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53323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43"/>
                </a:solidFill>
              </a:rPr>
              <a:t>Экономический (производственный) цикл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08787"/>
            <a:ext cx="4248472" cy="4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7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41055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Потребности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7084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Потребность</a:t>
            </a:r>
            <a:r>
              <a:rPr lang="ru-RU" sz="2800" dirty="0" smtClean="0"/>
              <a:t> – это нужда человека в чём-либо, необходимом для поддержания жизни.</a:t>
            </a:r>
            <a:endParaRPr lang="ru-RU" sz="2800" dirty="0"/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395536" y="3236979"/>
            <a:ext cx="2520280" cy="1632181"/>
          </a:xfrm>
          <a:prstGeom prst="upArrowCallout">
            <a:avLst>
              <a:gd name="adj1" fmla="val 106646"/>
              <a:gd name="adj2" fmla="val 82326"/>
              <a:gd name="adj3" fmla="val 25000"/>
              <a:gd name="adj4" fmla="val 684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МАТЕРИАЛЬНЫЕ</a:t>
            </a:r>
            <a:endParaRPr lang="ru-RU" sz="2400" b="1" dirty="0"/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3311860" y="3236979"/>
            <a:ext cx="2556284" cy="1632181"/>
          </a:xfrm>
          <a:prstGeom prst="upArrowCallout">
            <a:avLst>
              <a:gd name="adj1" fmla="val 106646"/>
              <a:gd name="adj2" fmla="val 82326"/>
              <a:gd name="adj3" fmla="val 25000"/>
              <a:gd name="adj4" fmla="val 684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ДУХОВНЫЕ</a:t>
            </a:r>
            <a:endParaRPr lang="ru-RU" sz="2400" b="1" dirty="0"/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6228184" y="3236979"/>
            <a:ext cx="2520280" cy="1632181"/>
          </a:xfrm>
          <a:prstGeom prst="upArrowCallout">
            <a:avLst>
              <a:gd name="adj1" fmla="val 106646"/>
              <a:gd name="adj2" fmla="val 82326"/>
              <a:gd name="adj3" fmla="val 25000"/>
              <a:gd name="adj4" fmla="val 6845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СОЦИАЛЬНЫЕ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8382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6016" y="1927669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543"/>
                </a:solidFill>
              </a:rPr>
              <a:t>Потребление </a:t>
            </a:r>
            <a:r>
              <a:rPr lang="ru-RU" sz="3200" dirty="0" smtClean="0"/>
              <a:t>– использование полученных благ для удовлетворения потребностей.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53323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43"/>
                </a:solidFill>
              </a:rPr>
              <a:t>Экономический (производственный) цикл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257" y="1270687"/>
            <a:ext cx="3952727" cy="472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3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86176866"/>
              </p:ext>
            </p:extLst>
          </p:nvPr>
        </p:nvGraphicFramePr>
        <p:xfrm>
          <a:off x="323528" y="1796819"/>
          <a:ext cx="8640960" cy="424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553323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43"/>
                </a:solidFill>
              </a:rPr>
              <a:t>Общественное воспроизводство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2349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623F19-6955-4DEF-893D-6ADEBE100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3623F19-6955-4DEF-893D-6ADEBE100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DDFAC-D8F2-41ED-9C59-1C2CDE1C7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585DDFAC-D8F2-41ED-9C59-1C2CDE1C7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BDF88B-55FF-458C-9E8E-A5AD885EB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EDBDF88B-55FF-458C-9E8E-A5AD885EB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BB563F-F078-4BFB-9942-A91A87656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60BB563F-F078-4BFB-9942-A91A87656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EB5007-B159-4715-BDF2-7FB384EFB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24EB5007-B159-4715-BDF2-7FB384EFB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B4B3CD-EF92-4870-B822-88DC33AA7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C0B4B3CD-EF92-4870-B822-88DC33AA7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7C735-0154-41A0-A78C-4424DBB97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67A7C735-0154-41A0-A78C-4424DBB97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495CA3-55BB-4817-806A-46714A4C0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5F495CA3-55BB-4817-806A-46714A4C08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52670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43"/>
                </a:solidFill>
              </a:rPr>
              <a:t>Отрасль экономики </a:t>
            </a:r>
            <a:r>
              <a:rPr lang="ru-RU" sz="2800" dirty="0" smtClean="0"/>
              <a:t>– совокупность предприятий и организаций, производящих однородную продукцию или услуги.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5"/>
            <a:ext cx="1980863" cy="2917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5679829"/>
            <a:ext cx="1883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543"/>
                </a:solidFill>
              </a:rPr>
              <a:t>КАРЛ ЛИННЕЙ</a:t>
            </a:r>
            <a:endParaRPr lang="ru-RU" sz="2000" dirty="0">
              <a:solidFill>
                <a:srgbClr val="00154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237288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Классификация живых организмов</a:t>
            </a:r>
            <a:endParaRPr lang="ru-RU" sz="2400" b="1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3059832" y="3044958"/>
            <a:ext cx="576064" cy="3168945"/>
          </a:xfrm>
          <a:prstGeom prst="homePlate">
            <a:avLst>
              <a:gd name="adj" fmla="val 714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ВИД</a:t>
            </a:r>
            <a:endParaRPr lang="ru-RU" sz="1600" b="1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6948264" y="3044958"/>
            <a:ext cx="576064" cy="3168945"/>
          </a:xfrm>
          <a:prstGeom prst="homePlate">
            <a:avLst>
              <a:gd name="adj" fmla="val 714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ЦАРСТВО</a:t>
            </a:r>
            <a:endParaRPr lang="ru-RU" sz="1600" b="1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4355976" y="3044958"/>
            <a:ext cx="576064" cy="3168945"/>
          </a:xfrm>
          <a:prstGeom prst="homePlate">
            <a:avLst>
              <a:gd name="adj" fmla="val 6930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 ЕМЕЙС Т ВО</a:t>
            </a:r>
            <a:endParaRPr lang="ru-RU" sz="1400" b="1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5004048" y="3044365"/>
            <a:ext cx="576064" cy="3168945"/>
          </a:xfrm>
          <a:prstGeom prst="homePlate">
            <a:avLst>
              <a:gd name="adj" fmla="val 714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ОТРЯД</a:t>
            </a:r>
            <a:endParaRPr lang="ru-RU" sz="1600" b="1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5652120" y="3044958"/>
            <a:ext cx="576064" cy="3168945"/>
          </a:xfrm>
          <a:prstGeom prst="homePlate">
            <a:avLst>
              <a:gd name="adj" fmla="val 714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КЛАСС</a:t>
            </a:r>
            <a:endParaRPr lang="ru-RU" sz="1600" b="1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6300192" y="3044958"/>
            <a:ext cx="576064" cy="3168945"/>
          </a:xfrm>
          <a:prstGeom prst="homePlate">
            <a:avLst>
              <a:gd name="adj" fmla="val 714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ТИП</a:t>
            </a:r>
            <a:endParaRPr lang="ru-RU" sz="1600" b="1" dirty="0"/>
          </a:p>
        </p:txBody>
      </p:sp>
      <p:sp>
        <p:nvSpPr>
          <p:cNvPr id="18" name="Пятиугольник 17"/>
          <p:cNvSpPr/>
          <p:nvPr/>
        </p:nvSpPr>
        <p:spPr>
          <a:xfrm>
            <a:off x="3707904" y="3044958"/>
            <a:ext cx="576064" cy="3168945"/>
          </a:xfrm>
          <a:prstGeom prst="homePlate">
            <a:avLst>
              <a:gd name="adj" fmla="val 714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РОД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76814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5267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43"/>
                </a:solidFill>
              </a:rPr>
              <a:t>Группы отраслей экономики</a:t>
            </a:r>
            <a:endParaRPr lang="ru-RU" sz="3200" b="1" dirty="0">
              <a:solidFill>
                <a:srgbClr val="00154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838033"/>
              </p:ext>
            </p:extLst>
          </p:nvPr>
        </p:nvGraphicFramePr>
        <p:xfrm>
          <a:off x="467544" y="1621512"/>
          <a:ext cx="8280920" cy="406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0460"/>
                <a:gridCol w="4140460"/>
              </a:tblGrid>
              <a:tr h="3535680">
                <a:tc>
                  <a:txBody>
                    <a:bodyPr/>
                    <a:lstStyle/>
                    <a:p>
                      <a:pPr marL="342900" indent="-342900">
                        <a:buFontTx/>
                        <a:buBlip>
                          <a:blip r:embed="rId2"/>
                        </a:buBlip>
                      </a:pPr>
                      <a:r>
                        <a:rPr lang="ru-RU" sz="3700" dirty="0" smtClean="0"/>
                        <a:t>Сельское хозяйство</a:t>
                      </a:r>
                    </a:p>
                    <a:p>
                      <a:pPr marL="342900" indent="-342900">
                        <a:buFontTx/>
                        <a:buBlip>
                          <a:blip r:embed="rId2"/>
                        </a:buBlip>
                      </a:pPr>
                      <a:r>
                        <a:rPr lang="ru-RU" sz="3700" dirty="0" smtClean="0"/>
                        <a:t>Лесное хозяйство</a:t>
                      </a:r>
                    </a:p>
                    <a:p>
                      <a:pPr marL="342900" indent="-342900">
                        <a:buFontTx/>
                        <a:buBlip>
                          <a:blip r:embed="rId2"/>
                        </a:buBlip>
                      </a:pPr>
                      <a:r>
                        <a:rPr lang="ru-RU" sz="3700" dirty="0" smtClean="0"/>
                        <a:t>Добывающая промышленность</a:t>
                      </a:r>
                    </a:p>
                    <a:p>
                      <a:pPr marL="342900" indent="-342900">
                        <a:buFontTx/>
                        <a:buBlip>
                          <a:blip r:embed="rId2"/>
                        </a:buBlip>
                      </a:pPr>
                      <a:r>
                        <a:rPr lang="ru-RU" sz="3700" dirty="0" smtClean="0"/>
                        <a:t>Обрабатывающая промышленность</a:t>
                      </a:r>
                      <a:endParaRPr lang="ru-RU" sz="3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Blip>
                          <a:blip r:embed="rId2"/>
                        </a:buBlip>
                      </a:pPr>
                      <a:r>
                        <a:rPr lang="ru-RU" sz="3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</a:t>
                      </a:r>
                    </a:p>
                    <a:p>
                      <a:pPr marL="342900" indent="-342900">
                        <a:buFontTx/>
                        <a:buBlip>
                          <a:blip r:embed="rId2"/>
                        </a:buBlip>
                      </a:pPr>
                      <a:r>
                        <a:rPr lang="ru-RU" sz="3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Торговля</a:t>
                      </a:r>
                    </a:p>
                    <a:p>
                      <a:pPr marL="342900" indent="-342900">
                        <a:buFontTx/>
                        <a:buBlip>
                          <a:blip r:embed="rId2"/>
                        </a:buBlip>
                      </a:pPr>
                      <a:r>
                        <a:rPr lang="ru-RU" sz="3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Электроснабжение</a:t>
                      </a:r>
                    </a:p>
                    <a:p>
                      <a:pPr marL="342900" indent="-342900">
                        <a:buFontTx/>
                        <a:buBlip>
                          <a:blip r:embed="rId2"/>
                        </a:buBlip>
                      </a:pPr>
                      <a:r>
                        <a:rPr lang="ru-RU" sz="3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Водоснабжение</a:t>
                      </a:r>
                    </a:p>
                    <a:p>
                      <a:pPr marL="342900" indent="-342900">
                        <a:buFontTx/>
                        <a:buBlip>
                          <a:blip r:embed="rId2"/>
                        </a:buBlip>
                      </a:pPr>
                      <a:r>
                        <a:rPr lang="ru-RU" sz="3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Туризм</a:t>
                      </a:r>
                    </a:p>
                    <a:p>
                      <a:pPr marL="342900" indent="-342900">
                        <a:buFontTx/>
                        <a:buBlip>
                          <a:blip r:embed="rId2"/>
                        </a:buBlip>
                      </a:pPr>
                      <a:r>
                        <a:rPr lang="ru-RU" sz="3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3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86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стрелка влево/вправо 1"/>
          <p:cNvSpPr/>
          <p:nvPr/>
        </p:nvSpPr>
        <p:spPr>
          <a:xfrm>
            <a:off x="3095836" y="644691"/>
            <a:ext cx="2952328" cy="1824203"/>
          </a:xfrm>
          <a:prstGeom prst="leftRightArrow">
            <a:avLst>
              <a:gd name="adj1" fmla="val 72523"/>
              <a:gd name="adj2" fmla="val 410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СФЕРЫ ЭКОНОМИКИ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028734"/>
            <a:ext cx="234026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производство товаров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91682" y="1028734"/>
            <a:ext cx="234026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сфера </a:t>
            </a:r>
          </a:p>
          <a:p>
            <a:pPr algn="ctr"/>
            <a:r>
              <a:rPr lang="ru-RU" sz="2400" b="1" dirty="0" smtClean="0"/>
              <a:t>услуг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9056" y="2948946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43"/>
                </a:solidFill>
              </a:rPr>
              <a:t>Услуга </a:t>
            </a:r>
            <a:r>
              <a:rPr lang="ru-RU" sz="2800" dirty="0" smtClean="0"/>
              <a:t>– экономическая </a:t>
            </a:r>
            <a:r>
              <a:rPr lang="ru-RU" sz="2800" dirty="0"/>
              <a:t>деятельность, </a:t>
            </a:r>
            <a:r>
              <a:rPr lang="ru-RU" sz="2800" dirty="0" smtClean="0"/>
              <a:t>приносящая </a:t>
            </a:r>
            <a:r>
              <a:rPr lang="ru-RU" sz="2800" dirty="0"/>
              <a:t>удовлетворение личных потребностей населения и общества в целом.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869161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 smtClean="0"/>
              <a:t>Услуга не имеет вещественной формы.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 smtClean="0"/>
              <a:t>Услуга неотделима от процесса производства.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878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08" y="748214"/>
            <a:ext cx="2963058" cy="33255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48214"/>
            <a:ext cx="2232249" cy="3325541"/>
          </a:xfrm>
          <a:prstGeom prst="rect">
            <a:avLst/>
          </a:prstGeom>
        </p:spPr>
      </p:pic>
      <p:sp>
        <p:nvSpPr>
          <p:cNvPr id="4" name="Стрелка вправо с вырезом 3"/>
          <p:cNvSpPr/>
          <p:nvPr/>
        </p:nvSpPr>
        <p:spPr>
          <a:xfrm rot="5400000">
            <a:off x="2015716" y="4013764"/>
            <a:ext cx="576064" cy="936104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14329" y="488159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ТОВАР</a:t>
            </a:r>
            <a:endParaRPr lang="ru-RU" sz="2400" b="1" dirty="0"/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6408204" y="4032153"/>
            <a:ext cx="576064" cy="936104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86916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УСЛУГА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6712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1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600" b="1" dirty="0"/>
              <a:t>Производство</a:t>
            </a:r>
            <a:r>
              <a:rPr lang="ru-RU" sz="2600" dirty="0"/>
              <a:t> – процесс создания жизненных благ для удовлетворения потребностей людей</a:t>
            </a:r>
            <a:r>
              <a:rPr lang="ru-RU" sz="2600" dirty="0" smtClean="0"/>
              <a:t>.</a:t>
            </a:r>
          </a:p>
          <a:p>
            <a:pPr lvl="0"/>
            <a:endParaRPr lang="ru-RU" sz="1200" dirty="0"/>
          </a:p>
          <a:p>
            <a:pPr lvl="0"/>
            <a:r>
              <a:rPr lang="ru-RU" sz="2600" b="1" dirty="0" smtClean="0"/>
              <a:t>Производительность </a:t>
            </a:r>
            <a:r>
              <a:rPr lang="ru-RU" sz="2600" b="1" dirty="0"/>
              <a:t>труда </a:t>
            </a:r>
            <a:r>
              <a:rPr lang="ru-RU" sz="2600" dirty="0"/>
              <a:t>– </a:t>
            </a:r>
            <a:r>
              <a:rPr lang="ru-RU" sz="2600" dirty="0" smtClean="0"/>
              <a:t>количество </a:t>
            </a:r>
            <a:r>
              <a:rPr lang="ru-RU" sz="2600" dirty="0"/>
              <a:t>товаров и услуг, произведённых на единицу израсходованных производственных ресурсов</a:t>
            </a:r>
            <a:r>
              <a:rPr lang="ru-RU" sz="2600" dirty="0" smtClean="0"/>
              <a:t>.</a:t>
            </a:r>
          </a:p>
          <a:p>
            <a:pPr lvl="0"/>
            <a:endParaRPr lang="ru-RU" sz="1200" dirty="0"/>
          </a:p>
          <a:p>
            <a:pPr lvl="0"/>
            <a:r>
              <a:rPr lang="ru-RU" sz="2600" dirty="0"/>
              <a:t>Для современного производства характерно углубление </a:t>
            </a:r>
            <a:r>
              <a:rPr lang="ru-RU" sz="2600" b="1" dirty="0"/>
              <a:t>разделения труда </a:t>
            </a:r>
            <a:r>
              <a:rPr lang="ru-RU" sz="2600" dirty="0"/>
              <a:t>и специализации</a:t>
            </a:r>
            <a:r>
              <a:rPr lang="ru-RU" sz="2600" dirty="0" smtClean="0"/>
              <a:t>.</a:t>
            </a:r>
          </a:p>
          <a:p>
            <a:pPr lvl="0"/>
            <a:endParaRPr lang="ru-RU" sz="1200" dirty="0"/>
          </a:p>
          <a:p>
            <a:pPr lvl="0"/>
            <a:r>
              <a:rPr lang="ru-RU" sz="2600" dirty="0"/>
              <a:t>В современной экономике наиболее быстрыми темпами развивается </a:t>
            </a:r>
            <a:r>
              <a:rPr lang="ru-RU" sz="2600" b="1" dirty="0"/>
              <a:t>сфера услуг</a:t>
            </a:r>
            <a:r>
              <a:rPr lang="ru-RU" sz="26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557343"/>
            <a:ext cx="424847" cy="4800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892830"/>
            <a:ext cx="424847" cy="4800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717032"/>
            <a:ext cx="424847" cy="480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5061182"/>
            <a:ext cx="424847" cy="4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48681"/>
            <a:ext cx="81369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Предпринимательство</a:t>
            </a:r>
            <a:r>
              <a:rPr lang="ru-RU" sz="2400" dirty="0" smtClean="0"/>
              <a:t> – самостоятельные, осуществляемые на свой риск действия, которые направлены на получение прибыли.</a:t>
            </a:r>
          </a:p>
          <a:p>
            <a:endParaRPr lang="ru-RU" sz="1000" dirty="0" smtClean="0"/>
          </a:p>
          <a:p>
            <a:r>
              <a:rPr lang="ru-RU" sz="2400" dirty="0" smtClean="0"/>
              <a:t>Основная форма деятельности предпринимателей – </a:t>
            </a:r>
            <a:r>
              <a:rPr lang="ru-RU" sz="2400" b="1" dirty="0" smtClean="0"/>
              <a:t>фирма</a:t>
            </a:r>
            <a:r>
              <a:rPr lang="ru-RU" sz="2400" b="1" dirty="0" smtClean="0">
                <a:solidFill>
                  <a:srgbClr val="00153E"/>
                </a:solidFill>
              </a:rPr>
              <a:t>.</a:t>
            </a:r>
          </a:p>
          <a:p>
            <a:endParaRPr lang="ru-RU" sz="1000" dirty="0" smtClean="0"/>
          </a:p>
          <a:p>
            <a:r>
              <a:rPr lang="ru-RU" sz="2400" dirty="0" smtClean="0"/>
              <a:t>Основные организационные </a:t>
            </a:r>
            <a:r>
              <a:rPr lang="ru-RU" sz="2400" b="1" dirty="0" smtClean="0"/>
              <a:t>формы предпринимательства</a:t>
            </a:r>
            <a:r>
              <a:rPr lang="ru-RU" sz="2400" dirty="0" smtClean="0"/>
              <a:t>: индивидуальное, партнёрство, акционерное общество.</a:t>
            </a:r>
          </a:p>
          <a:p>
            <a:endParaRPr lang="ru-RU" sz="1000" dirty="0" smtClean="0"/>
          </a:p>
          <a:p>
            <a:r>
              <a:rPr lang="ru-RU" sz="2400" dirty="0" smtClean="0"/>
              <a:t>Государство заинтересовано создавать благоприятные условия для деятельности фирм любого типа, особая поддержка оказывается малым предприятиям.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0705"/>
            <a:ext cx="364970" cy="4123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3"/>
            <a:ext cx="364970" cy="412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06182"/>
            <a:ext cx="364970" cy="412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7086"/>
            <a:ext cx="364970" cy="4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3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4868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Формы предпринимательства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3FFFF"/>
              </a:clrFrom>
              <a:clrTo>
                <a:srgbClr val="F3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49163"/>
            <a:ext cx="3096344" cy="4128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9744" y="1412775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Индивидуальное предпринимательство </a:t>
            </a:r>
            <a:r>
              <a:rPr lang="ru-RU" sz="2400" dirty="0" smtClean="0"/>
              <a:t>– фирма одного владельца.</a:t>
            </a:r>
            <a:endParaRPr lang="ru-RU" sz="24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609764" y="2660915"/>
            <a:ext cx="5472608" cy="1344149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Blip>
                <a:blip r:embed="rId4"/>
              </a:buBlip>
            </a:pPr>
            <a:r>
              <a:rPr lang="ru-RU" sz="2000" dirty="0" smtClean="0"/>
              <a:t>Предприятие достаточно просто учредить.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dirty="0" smtClean="0"/>
              <a:t>Решения не надо согласовывать.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dirty="0" smtClean="0"/>
              <a:t>Единоличное распоряжение прибылью.</a:t>
            </a:r>
            <a:endParaRPr lang="ru-RU" sz="20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609764" y="4414162"/>
            <a:ext cx="5472608" cy="1344149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Blip>
                <a:blip r:embed="rId4"/>
              </a:buBlip>
            </a:pPr>
            <a:r>
              <a:rPr lang="ru-RU" sz="2000" dirty="0" smtClean="0"/>
              <a:t>Ресурсы ограничены.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dirty="0" smtClean="0"/>
              <a:t>Труднее получить кредит.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dirty="0" smtClean="0"/>
              <a:t>Ответственность не ограничена.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0818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4868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Формы предпринимательства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60" y="1527257"/>
            <a:ext cx="2780604" cy="3707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1316766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Товарищество</a:t>
            </a:r>
            <a:r>
              <a:rPr lang="ru-RU" sz="2400" dirty="0" smtClean="0"/>
              <a:t> – объединение двух и более партнёров для осуществления предпринимательской деятельности. </a:t>
            </a:r>
            <a:endParaRPr lang="ru-RU" sz="24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609764" y="3013215"/>
            <a:ext cx="5472608" cy="108786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Blip>
                <a:blip r:embed="rId4"/>
              </a:buBlip>
            </a:pPr>
            <a:r>
              <a:rPr lang="ru-RU" sz="2000" dirty="0" smtClean="0"/>
              <a:t>Привлечение дополнительного капитала.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dirty="0" smtClean="0"/>
              <a:t>Возможность разделить функции.</a:t>
            </a:r>
            <a:endParaRPr lang="ru-RU" sz="20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609764" y="4414162"/>
            <a:ext cx="5472608" cy="1127073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Blip>
                <a:blip r:embed="rId4"/>
              </a:buBlip>
            </a:pPr>
            <a:r>
              <a:rPr lang="ru-RU" sz="2000" dirty="0" smtClean="0"/>
              <a:t>Возможность разногласий.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dirty="0" smtClean="0"/>
              <a:t>Действия одного обязывают остальных.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4668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78840752"/>
              </p:ext>
            </p:extLst>
          </p:nvPr>
        </p:nvGraphicFramePr>
        <p:xfrm>
          <a:off x="251520" y="740701"/>
          <a:ext cx="8640960" cy="4992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424" y="596777"/>
            <a:ext cx="1492812" cy="25106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343424" y="3236979"/>
            <a:ext cx="1492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53E"/>
                </a:solidFill>
              </a:rPr>
              <a:t>А. МАСЛОУ</a:t>
            </a:r>
            <a:endParaRPr lang="ru-RU" sz="2000" dirty="0">
              <a:solidFill>
                <a:srgbClr val="00153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96777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153E"/>
                </a:solidFill>
              </a:rPr>
              <a:t>ПИРАМИДА ПОТРЕБНОСТЕЙ</a:t>
            </a:r>
            <a:endParaRPr lang="ru-RU" sz="2400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7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17113C-BD43-46FB-9100-908BA2C18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C917113C-BD43-46FB-9100-908BA2C18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638A98-FFE8-4AD5-862C-405DD7EDE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C8638A98-FFE8-4AD5-862C-405DD7EDE5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4158E9-7063-4E55-AA70-280481929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DD4158E9-7063-4E55-AA70-280481929A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914A35-3C42-43CC-9288-CC5E0655E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15914A35-3C42-43CC-9288-CC5E0655E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04818A-09B8-4CDB-A4A4-C54DF0025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8C04818A-09B8-4CDB-A4A4-C54DF00253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 rev="1"/>
        </p:bldSub>
      </p:bldGraphic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4868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Формы предпринимательства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316766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Акционерное общество </a:t>
            </a:r>
            <a:r>
              <a:rPr lang="ru-RU" sz="2400" dirty="0" smtClean="0"/>
              <a:t>– предприятие, формирующее капитал за счёт продажи акций.</a:t>
            </a:r>
            <a:endParaRPr lang="ru-RU" sz="24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395536" y="3013215"/>
            <a:ext cx="5614828" cy="1279881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Крупный капитал.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Большая стабильность и эффективность.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Профессиональные менеджеры.</a:t>
            </a:r>
            <a:endParaRPr lang="ru-RU" sz="20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395536" y="4510173"/>
            <a:ext cx="5614828" cy="1415105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Более сложный порядок принятия решений.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Различия интересов акционеров и менеджеров.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156177" y="2127473"/>
            <a:ext cx="2664296" cy="3095465"/>
            <a:chOff x="6156176" y="1595604"/>
            <a:chExt cx="2842775" cy="232159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1595604"/>
              <a:ext cx="2842775" cy="2321599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8604448" y="3651870"/>
              <a:ext cx="394503" cy="265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1635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5689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Основные </a:t>
            </a:r>
            <a:r>
              <a:rPr lang="ru-RU" sz="2200" b="1" dirty="0" smtClean="0"/>
              <a:t>цели</a:t>
            </a:r>
            <a:r>
              <a:rPr lang="ru-RU" sz="2200" dirty="0" smtClean="0"/>
              <a:t> экономической политики государства:</a:t>
            </a:r>
          </a:p>
          <a:p>
            <a:pPr marL="704850" indent="-342900">
              <a:buBlip>
                <a:blip r:embed="rId2"/>
              </a:buBlip>
            </a:pPr>
            <a:r>
              <a:rPr lang="ru-RU" sz="2200" dirty="0" smtClean="0"/>
              <a:t>обеспечение экономического роста и стабильности экономики, </a:t>
            </a:r>
          </a:p>
          <a:p>
            <a:pPr marL="704850" indent="-342900">
              <a:buBlip>
                <a:blip r:embed="rId2"/>
              </a:buBlip>
            </a:pPr>
            <a:r>
              <a:rPr lang="ru-RU" sz="2200" dirty="0" smtClean="0"/>
              <a:t>социальная поддержка нуждающихся, </a:t>
            </a:r>
          </a:p>
          <a:p>
            <a:pPr marL="704850" indent="-342900">
              <a:buBlip>
                <a:blip r:embed="rId2"/>
              </a:buBlip>
            </a:pPr>
            <a:r>
              <a:rPr lang="ru-RU" sz="2200" dirty="0" smtClean="0"/>
              <a:t>обеспечение производства общественных благ.</a:t>
            </a:r>
          </a:p>
          <a:p>
            <a:endParaRPr lang="ru-RU" sz="1000" dirty="0"/>
          </a:p>
          <a:p>
            <a:r>
              <a:rPr lang="ru-RU" sz="2200" dirty="0" smtClean="0"/>
              <a:t>Государство использует прямые и косвенные </a:t>
            </a:r>
            <a:r>
              <a:rPr lang="ru-RU" sz="2200" b="1" dirty="0" smtClean="0"/>
              <a:t>методы</a:t>
            </a:r>
            <a:r>
              <a:rPr lang="ru-RU" sz="2200" dirty="0" smtClean="0"/>
              <a:t> регулирования экономики.</a:t>
            </a:r>
          </a:p>
          <a:p>
            <a:endParaRPr lang="ru-RU" sz="1000" dirty="0"/>
          </a:p>
          <a:p>
            <a:r>
              <a:rPr lang="ru-RU" sz="2200" b="1" dirty="0" smtClean="0"/>
              <a:t>Налоги</a:t>
            </a:r>
            <a:r>
              <a:rPr lang="ru-RU" sz="2200" dirty="0" smtClean="0"/>
              <a:t> – обязательные платежи отдельных граждан и предприятий, которые взимает государство для выполнения своих функций.</a:t>
            </a:r>
          </a:p>
          <a:p>
            <a:endParaRPr lang="ru-RU" sz="1000" dirty="0"/>
          </a:p>
          <a:p>
            <a:r>
              <a:rPr lang="ru-RU" sz="2200" dirty="0" smtClean="0"/>
              <a:t>Налоги бывают прямыми и косвенными, налогообложение – пропорциональным и прогрессивным.</a:t>
            </a:r>
          </a:p>
        </p:txBody>
      </p:sp>
    </p:spTree>
    <p:extLst>
      <p:ext uri="{BB962C8B-B14F-4D97-AF65-F5344CB8AC3E}">
        <p14:creationId xmlns:p14="http://schemas.microsoft.com/office/powerpoint/2010/main" val="325380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5665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Цели экономической политики государства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220754"/>
            <a:ext cx="554461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2400" dirty="0" smtClean="0"/>
              <a:t>Обеспечение экономического роста.</a:t>
            </a:r>
          </a:p>
          <a:p>
            <a:endParaRPr lang="ru-RU" sz="8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/>
              <a:t>Поощрение конкуренции.</a:t>
            </a:r>
          </a:p>
          <a:p>
            <a:endParaRPr lang="ru-RU" sz="8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/>
              <a:t>Социальная защита нуждающихся:</a:t>
            </a:r>
          </a:p>
          <a:p>
            <a:pPr marL="628650" lvl="2" indent="-285750" defTabSz="714375">
              <a:buBlip>
                <a:blip r:embed="rId2"/>
              </a:buBlip>
            </a:pPr>
            <a:r>
              <a:rPr lang="ru-RU" sz="2400" dirty="0" smtClean="0"/>
              <a:t>программы, повышающие доходы малообеспеченных;</a:t>
            </a:r>
          </a:p>
          <a:p>
            <a:pPr marL="628650" lvl="2" indent="-285750" defTabSz="714375">
              <a:buBlip>
                <a:blip r:embed="rId2"/>
              </a:buBlip>
            </a:pPr>
            <a:r>
              <a:rPr lang="ru-RU" sz="2400" dirty="0" smtClean="0"/>
              <a:t>программы, ликвидирующие причины нищеты.	</a:t>
            </a:r>
          </a:p>
          <a:p>
            <a:pPr marL="0" lvl="2"/>
            <a:endParaRPr lang="ru-RU" sz="8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/>
              <a:t>Перераспределение доходов.</a:t>
            </a:r>
          </a:p>
          <a:p>
            <a:endParaRPr lang="ru-RU" sz="8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/>
              <a:t>Принятие экономических законов.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1134231"/>
            <a:ext cx="2376263" cy="1238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32" y="2660915"/>
            <a:ext cx="1012932" cy="1507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597887"/>
            <a:ext cx="1128589" cy="15220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26348" y="4372619"/>
            <a:ext cx="1664308" cy="16215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93096"/>
            <a:ext cx="1647962" cy="171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8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56659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Государственный бюджет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2873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 </a:t>
            </a:r>
            <a:r>
              <a:rPr lang="ru-RU" sz="2400" dirty="0" err="1" smtClean="0"/>
              <a:t>старонормандского</a:t>
            </a:r>
            <a:r>
              <a:rPr lang="ru-RU" sz="2400" dirty="0" smtClean="0"/>
              <a:t> «</a:t>
            </a:r>
            <a:r>
              <a:rPr lang="de-DE" sz="2400" i="1" dirty="0" err="1" smtClean="0"/>
              <a:t>bougette</a:t>
            </a:r>
            <a:r>
              <a:rPr lang="ru-RU" sz="2400" i="1" dirty="0" smtClean="0"/>
              <a:t>» - </a:t>
            </a:r>
            <a:r>
              <a:rPr lang="ru-RU" sz="2400" dirty="0" smtClean="0"/>
              <a:t>кошелёк</a:t>
            </a:r>
            <a:r>
              <a:rPr lang="ru-RU" sz="2400" smtClean="0"/>
              <a:t>, мешок с </a:t>
            </a:r>
            <a:r>
              <a:rPr lang="ru-RU" sz="2400" dirty="0" smtClean="0"/>
              <a:t>деньгами.</a:t>
            </a:r>
            <a:endParaRPr lang="ru-RU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72766" y="160479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Государственный бюджет </a:t>
            </a:r>
            <a:r>
              <a:rPr lang="ru-RU" sz="2400" dirty="0" smtClean="0"/>
              <a:t>– сводный финансовый план государства. </a:t>
            </a:r>
          </a:p>
          <a:p>
            <a:r>
              <a:rPr lang="ru-RU" sz="2400" dirty="0" smtClean="0"/>
              <a:t>Состоит из доходной и расходной частей.</a:t>
            </a:r>
            <a:endParaRPr lang="ru-RU" sz="24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32246754"/>
              </p:ext>
            </p:extLst>
          </p:nvPr>
        </p:nvGraphicFramePr>
        <p:xfrm>
          <a:off x="179512" y="2844152"/>
          <a:ext cx="3696072" cy="361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342900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Федеральный бюджет РФ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67944" y="3717032"/>
            <a:ext cx="117489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доходы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4773149"/>
            <a:ext cx="115212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расходы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4773149"/>
            <a:ext cx="117489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доходы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08304" y="4773149"/>
            <a:ext cx="131891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профицит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08304" y="3717032"/>
            <a:ext cx="131891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дефицит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0" y="3717032"/>
            <a:ext cx="115212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расходы</a:t>
            </a:r>
            <a:endParaRPr lang="ru-RU" sz="2000" b="1" dirty="0"/>
          </a:p>
        </p:txBody>
      </p:sp>
      <p:sp>
        <p:nvSpPr>
          <p:cNvPr id="13" name="Нашивка 12"/>
          <p:cNvSpPr/>
          <p:nvPr/>
        </p:nvSpPr>
        <p:spPr>
          <a:xfrm>
            <a:off x="5364088" y="4870840"/>
            <a:ext cx="216024" cy="338099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6864982" y="4822835"/>
            <a:ext cx="360040" cy="434108"/>
          </a:xfrm>
          <a:prstGeom prst="mathEqual">
            <a:avLst>
              <a:gd name="adj1" fmla="val 20479"/>
              <a:gd name="adj2" fmla="val 1785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6876256" y="3780897"/>
            <a:ext cx="360040" cy="434108"/>
          </a:xfrm>
          <a:prstGeom prst="mathEqual">
            <a:avLst>
              <a:gd name="adj1" fmla="val 17554"/>
              <a:gd name="adj2" fmla="val 1200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flipH="1">
            <a:off x="5364088" y="3828900"/>
            <a:ext cx="216024" cy="338099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9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7" grpId="0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54868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Налоги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8622020">
            <a:off x="2987823" y="1232161"/>
            <a:ext cx="936104" cy="358491"/>
          </a:xfrm>
          <a:prstGeom prst="stripedRightArrow">
            <a:avLst>
              <a:gd name="adj1" fmla="val 50000"/>
              <a:gd name="adj2" fmla="val 14210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 rot="12977980" flipH="1">
            <a:off x="5231319" y="1267392"/>
            <a:ext cx="936104" cy="358491"/>
          </a:xfrm>
          <a:prstGeom prst="stripedRightArrow">
            <a:avLst>
              <a:gd name="adj1" fmla="val 50000"/>
              <a:gd name="adj2" fmla="val 14210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51720" y="179682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Прямые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75733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Косвенные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3" y="2412372"/>
            <a:ext cx="3846537" cy="3366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9665" y="2423817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Уплачиваются в государственный бюджет со всех видов доходов, </a:t>
            </a:r>
          </a:p>
          <a:p>
            <a:r>
              <a:rPr lang="ru-RU" sz="2000" dirty="0" smtClean="0"/>
              <a:t>кроме: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пособий,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пенсий,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стипендий,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призов спортсменов,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доходов от вкладов в банке.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20965" y="2412372"/>
            <a:ext cx="3822551" cy="33665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827091" y="2423817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Взимаются автоматически при покупке товара, поскольку включены в его стоимость: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акцизы,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таможенные пошлины,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/>
              <a:t>налог на добавленную стоимость (НДС).</a:t>
            </a:r>
          </a:p>
        </p:txBody>
      </p:sp>
    </p:spTree>
    <p:extLst>
      <p:ext uri="{BB962C8B-B14F-4D97-AF65-F5344CB8AC3E}">
        <p14:creationId xmlns:p14="http://schemas.microsoft.com/office/powerpoint/2010/main" val="398404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83532" y="305819"/>
            <a:ext cx="4536504" cy="5952661"/>
            <a:chOff x="1956470" y="123478"/>
            <a:chExt cx="4740692" cy="474069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470" y="123478"/>
              <a:ext cx="4740692" cy="4740692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 rot="20849017">
              <a:off x="3640449" y="2490374"/>
              <a:ext cx="1656184" cy="121701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БЮДЖЕТ</a:t>
              </a:r>
              <a:endParaRPr lang="ru-RU" sz="2800" b="1" dirty="0"/>
            </a:p>
          </p:txBody>
        </p:sp>
      </p:grpSp>
      <p:sp>
        <p:nvSpPr>
          <p:cNvPr id="5" name="Пятиугольник 4"/>
          <p:cNvSpPr/>
          <p:nvPr/>
        </p:nvSpPr>
        <p:spPr>
          <a:xfrm>
            <a:off x="611560" y="2965989"/>
            <a:ext cx="2016224" cy="1536171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НАЛОГИ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7224" y="740701"/>
            <a:ext cx="273521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Госаппарат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97224" y="1508787"/>
            <a:ext cx="273521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Армия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797224" y="2276872"/>
            <a:ext cx="273521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Правоохранительные органы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797224" y="3525011"/>
            <a:ext cx="273521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Образование, наука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97224" y="4389107"/>
            <a:ext cx="273521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Культура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7224" y="5163191"/>
            <a:ext cx="273521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Здравоохранение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3786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5665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Цели экономической политики государства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22075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sz="2400" dirty="0" smtClean="0"/>
              <a:t>Обеспечение экономического роста.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47" y="1220755"/>
            <a:ext cx="2673377" cy="2376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892829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Валовой внутренний продукт (ВВП) </a:t>
            </a:r>
            <a:r>
              <a:rPr lang="ru-RU" sz="2400" dirty="0" smtClean="0"/>
              <a:t>– стоимость всех конечных товаров и услуг, произведённых на территории страны в течение года, выраженная в рыночных ценах.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2267744" y="4197085"/>
            <a:ext cx="1512168" cy="20162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4048" y="4197085"/>
            <a:ext cx="1512168" cy="20162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апля 40"/>
          <p:cNvSpPr/>
          <p:nvPr/>
        </p:nvSpPr>
        <p:spPr bwMode="auto">
          <a:xfrm rot="10502899">
            <a:off x="2497762" y="5481824"/>
            <a:ext cx="475456" cy="478632"/>
          </a:xfrm>
          <a:prstGeom prst="teardrop">
            <a:avLst>
              <a:gd name="adj" fmla="val 18088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42" name="Капля 41"/>
          <p:cNvSpPr/>
          <p:nvPr/>
        </p:nvSpPr>
        <p:spPr bwMode="auto">
          <a:xfrm rot="11097101" flipH="1">
            <a:off x="5883965" y="5357836"/>
            <a:ext cx="475456" cy="478632"/>
          </a:xfrm>
          <a:prstGeom prst="teardrop">
            <a:avLst>
              <a:gd name="adj" fmla="val 18088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547664" y="4103888"/>
            <a:ext cx="864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мы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2200" y="4104865"/>
            <a:ext cx="864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C0000"/>
                </a:solidFill>
                <a:latin typeface="Arial Black" pitchFamily="34" charset="0"/>
              </a:rPr>
              <a:t>они</a:t>
            </a:r>
            <a:endParaRPr lang="ru-RU" sz="2400" b="1" dirty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5576" y="554123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C00000"/>
                </a:solidFill>
              </a:rPr>
              <a:t>ИХ СОБСТВЕННОСТЬ У НАС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44209" y="5445225"/>
            <a:ext cx="184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НАША СОБСТВЕННОСТЬ У НИХ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67744" y="4197085"/>
            <a:ext cx="1512168" cy="2016224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01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5665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Цели экономической политики государства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22075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sz="2400" dirty="0" smtClean="0"/>
              <a:t>Обеспечение экономического роста.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47" y="1220755"/>
            <a:ext cx="2673377" cy="2376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892829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Валовой национальный продукт (ВНП) </a:t>
            </a:r>
            <a:r>
              <a:rPr lang="ru-RU" sz="2400" dirty="0" smtClean="0"/>
              <a:t>– стоимость всех конечных товаров и услуг, произведённых с помощью факторов производства, принадлежащих гражданам страны.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2267744" y="4197085"/>
            <a:ext cx="1512168" cy="20162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4048" y="4197085"/>
            <a:ext cx="1512168" cy="20162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Капля 41"/>
          <p:cNvSpPr/>
          <p:nvPr/>
        </p:nvSpPr>
        <p:spPr bwMode="auto">
          <a:xfrm rot="11097101" flipH="1">
            <a:off x="5883965" y="5357836"/>
            <a:ext cx="475456" cy="478632"/>
          </a:xfrm>
          <a:prstGeom prst="teardrop">
            <a:avLst>
              <a:gd name="adj" fmla="val 18088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547664" y="4103888"/>
            <a:ext cx="864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мы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2200" y="4104865"/>
            <a:ext cx="864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C0000"/>
                </a:solidFill>
                <a:latin typeface="Arial Black" pitchFamily="34" charset="0"/>
              </a:rPr>
              <a:t>они</a:t>
            </a:r>
            <a:endParaRPr lang="ru-RU" sz="2400" b="1" dirty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5576" y="554123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C00000"/>
                </a:solidFill>
              </a:rPr>
              <a:t>ИХ СОБСТВЕННОСТЬ У НАС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44209" y="5445225"/>
            <a:ext cx="184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НАША СОБСТВЕННОСТЬ У НИХ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65950" y="4197085"/>
            <a:ext cx="1512168" cy="2016224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апля 24"/>
          <p:cNvSpPr/>
          <p:nvPr/>
        </p:nvSpPr>
        <p:spPr bwMode="auto">
          <a:xfrm rot="11097101" flipH="1">
            <a:off x="5883965" y="5357835"/>
            <a:ext cx="475456" cy="478632"/>
          </a:xfrm>
          <a:prstGeom prst="teardrop">
            <a:avLst>
              <a:gd name="adj" fmla="val 18088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28" name="Капля 27"/>
          <p:cNvSpPr/>
          <p:nvPr/>
        </p:nvSpPr>
        <p:spPr bwMode="auto">
          <a:xfrm rot="11097101" flipH="1">
            <a:off x="5882139" y="5370521"/>
            <a:ext cx="475456" cy="478632"/>
          </a:xfrm>
          <a:prstGeom prst="teardrop">
            <a:avLst>
              <a:gd name="adj" fmla="val 180886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41" name="Капля 40"/>
          <p:cNvSpPr/>
          <p:nvPr/>
        </p:nvSpPr>
        <p:spPr bwMode="auto">
          <a:xfrm rot="10502899">
            <a:off x="2497238" y="5513683"/>
            <a:ext cx="475456" cy="478632"/>
          </a:xfrm>
          <a:prstGeom prst="teardrop">
            <a:avLst>
              <a:gd name="adj" fmla="val 18088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4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42" grpId="0" animBg="1"/>
      <p:bldP spid="43" grpId="0"/>
      <p:bldP spid="44" grpId="0"/>
      <p:bldP spid="45" grpId="0"/>
      <p:bldP spid="46" grpId="0"/>
      <p:bldP spid="8" grpId="0" animBg="1"/>
      <p:bldP spid="25" grpId="0" animBg="1"/>
      <p:bldP spid="28" grpId="0" animBg="1"/>
      <p:bldP spid="4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Доход</a:t>
            </a:r>
            <a:r>
              <a:rPr lang="ru-RU" sz="2400" dirty="0" smtClean="0">
                <a:solidFill>
                  <a:srgbClr val="00153E"/>
                </a:solidFill>
              </a:rPr>
              <a:t> </a:t>
            </a:r>
            <a:r>
              <a:rPr lang="ru-RU" sz="2400" dirty="0" smtClean="0"/>
              <a:t>– любой приток денежных средств или получение каких-либо материальных благ.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6" y="2168387"/>
            <a:ext cx="1540772" cy="2054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r="19061"/>
          <a:stretch/>
        </p:blipFill>
        <p:spPr>
          <a:xfrm>
            <a:off x="4047602" y="4869160"/>
            <a:ext cx="1048797" cy="1615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47" y="4581128"/>
            <a:ext cx="1524000" cy="1349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23" y="3819491"/>
            <a:ext cx="1644924" cy="22768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58635"/>
            <a:ext cx="1936264" cy="2173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75" y="1843527"/>
            <a:ext cx="1044284" cy="1877815"/>
          </a:xfrm>
          <a:prstGeom prst="rect">
            <a:avLst/>
          </a:prstGeom>
        </p:spPr>
      </p:pic>
      <p:sp>
        <p:nvSpPr>
          <p:cNvPr id="12" name="Штриховая стрелка вправо 11"/>
          <p:cNvSpPr/>
          <p:nvPr/>
        </p:nvSpPr>
        <p:spPr>
          <a:xfrm rot="9172591">
            <a:off x="2745337" y="2767600"/>
            <a:ext cx="864096" cy="492528"/>
          </a:xfrm>
          <a:prstGeom prst="stripedRightArrow">
            <a:avLst>
              <a:gd name="adj1" fmla="val 50000"/>
              <a:gd name="adj2" fmla="val 11246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 rot="5400000">
            <a:off x="4119915" y="4055746"/>
            <a:ext cx="894605" cy="369396"/>
          </a:xfrm>
          <a:prstGeom prst="stripedRightArrow">
            <a:avLst>
              <a:gd name="adj1" fmla="val 50000"/>
              <a:gd name="adj2" fmla="val 11246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 rot="12427409" flipH="1">
            <a:off x="5328772" y="2767600"/>
            <a:ext cx="864096" cy="492528"/>
          </a:xfrm>
          <a:prstGeom prst="stripedRightArrow">
            <a:avLst>
              <a:gd name="adj1" fmla="val 50000"/>
              <a:gd name="adj2" fmla="val 11246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6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56659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Доходы – плата владельцу тех или иных ресурсов за их использование.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6" y="1604797"/>
            <a:ext cx="1002866" cy="13371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2" y="3140968"/>
            <a:ext cx="1377777" cy="1500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8" y="4950576"/>
            <a:ext cx="1185862" cy="1263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1508787"/>
            <a:ext cx="640871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Зарплата</a:t>
            </a:r>
            <a:r>
              <a:rPr lang="ru-RU" sz="2000" dirty="0" smtClean="0"/>
              <a:t> – цена рабочей силы.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2180862"/>
            <a:ext cx="309634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Повременная – за отработанное время.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180862"/>
            <a:ext cx="309634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Сдельная – за количество изготовленной продукции.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3332989"/>
            <a:ext cx="640871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Прибыль </a:t>
            </a:r>
            <a:r>
              <a:rPr lang="ru-RU" sz="2000" dirty="0" smtClean="0"/>
              <a:t>– доход владельцев средства производства.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4005064"/>
            <a:ext cx="640871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Прибыль = выручка - затраты.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65657" y="4773149"/>
            <a:ext cx="640871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Рента </a:t>
            </a:r>
            <a:r>
              <a:rPr lang="ru-RU" sz="2000" dirty="0" smtClean="0"/>
              <a:t>– доход владельцев ресурсов.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67744" y="5445224"/>
            <a:ext cx="640871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Процент дохода от использования ресурсов.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8896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823" y="356659"/>
            <a:ext cx="8352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Ресурсы</a:t>
            </a:r>
            <a:r>
              <a:rPr lang="ru-RU" sz="2800" dirty="0" smtClean="0"/>
              <a:t> – всё то, что необходимо для производства жизненных благ.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189283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53E"/>
                </a:solidFill>
              </a:rPr>
              <a:t>ВИДЫ РЕСУРСОВ</a:t>
            </a:r>
            <a:endParaRPr lang="ru-RU" sz="2400" b="1" dirty="0">
              <a:solidFill>
                <a:srgbClr val="00153E"/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9113127">
            <a:off x="2517463" y="2030920"/>
            <a:ext cx="648072" cy="1248139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4109397" y="2480895"/>
            <a:ext cx="864096" cy="936104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12809897" flipH="1">
            <a:off x="6000638" y="2055353"/>
            <a:ext cx="648072" cy="1248139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7544" y="2909458"/>
            <a:ext cx="194421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ТРУД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32240" y="2909458"/>
            <a:ext cx="194421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КАПИТАЛ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99892" y="3584194"/>
            <a:ext cx="194421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ЗЕМЛЯ</a:t>
            </a:r>
            <a:endParaRPr lang="ru-RU" sz="2400" b="1" dirty="0"/>
          </a:p>
        </p:txBody>
      </p:sp>
      <p:pic>
        <p:nvPicPr>
          <p:cNvPr id="12" name="Рисунок 11" descr="Труд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56"/>
          <a:stretch/>
        </p:blipFill>
        <p:spPr bwMode="auto">
          <a:xfrm>
            <a:off x="653840" y="3973157"/>
            <a:ext cx="1571625" cy="18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земля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8146" r="5274" b="6244"/>
          <a:stretch/>
        </p:blipFill>
        <p:spPr bwMode="auto">
          <a:xfrm>
            <a:off x="3748067" y="4530898"/>
            <a:ext cx="1647867" cy="176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капитал.jp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24267"/>
            <a:ext cx="17859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12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7" y="674083"/>
            <a:ext cx="135870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ДОХОДЫ</a:t>
            </a:r>
            <a:endParaRPr lang="ru-RU" sz="2400" dirty="0"/>
          </a:p>
        </p:txBody>
      </p:sp>
      <p:sp>
        <p:nvSpPr>
          <p:cNvPr id="3" name="Штриховая стрелка вправо 2"/>
          <p:cNvSpPr/>
          <p:nvPr/>
        </p:nvSpPr>
        <p:spPr>
          <a:xfrm rot="8291732">
            <a:off x="2692000" y="1598231"/>
            <a:ext cx="1028463" cy="492528"/>
          </a:xfrm>
          <a:prstGeom prst="stripedRightArrow">
            <a:avLst>
              <a:gd name="adj1" fmla="val 50000"/>
              <a:gd name="adj2" fmla="val 112463"/>
            </a:avLst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 rot="13308268" flipH="1">
            <a:off x="4880119" y="1593500"/>
            <a:ext cx="991057" cy="492528"/>
          </a:xfrm>
          <a:prstGeom prst="stripedRightArrow">
            <a:avLst>
              <a:gd name="adj1" fmla="val 50000"/>
              <a:gd name="adj2" fmla="val 112463"/>
            </a:avLst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978523"/>
            <a:ext cx="230425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Результат прямого или косвенного участия в какой-либо деятельности в сфере производства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2485109"/>
            <a:ext cx="23042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ПЕРВИЧНЫЕ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2499191"/>
            <a:ext cx="237626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ВТОРИЧНЫЕ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001824"/>
            <a:ext cx="237626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0" dirty="0" smtClean="0"/>
          </a:p>
          <a:p>
            <a:pPr algn="ctr"/>
            <a:r>
              <a:rPr lang="ru-RU" sz="2000" dirty="0" smtClean="0"/>
              <a:t>Результат перераспределения первичных доходов (через систему налогообложения)</a:t>
            </a:r>
          </a:p>
          <a:p>
            <a:pPr algn="ctr"/>
            <a:endParaRPr lang="ru-RU" sz="1000" dirty="0" smtClean="0"/>
          </a:p>
        </p:txBody>
      </p:sp>
      <p:sp>
        <p:nvSpPr>
          <p:cNvPr id="10" name="Пятиугольник 9"/>
          <p:cNvSpPr/>
          <p:nvPr/>
        </p:nvSpPr>
        <p:spPr>
          <a:xfrm>
            <a:off x="395536" y="2731331"/>
            <a:ext cx="1296144" cy="601659"/>
          </a:xfrm>
          <a:prstGeom prst="homePlat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ЗАРПЛАТА</a:t>
            </a:r>
            <a:endParaRPr lang="ru-RU" sz="1600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395536" y="3787448"/>
            <a:ext cx="1296144" cy="601659"/>
          </a:xfrm>
          <a:prstGeom prst="homePlat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ПРИБЫЛЬ</a:t>
            </a:r>
            <a:endParaRPr lang="ru-RU" sz="1600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395536" y="4843565"/>
            <a:ext cx="1296144" cy="601659"/>
          </a:xfrm>
          <a:prstGeom prst="homePlat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РЕНТА</a:t>
            </a:r>
            <a:endParaRPr lang="ru-RU" sz="1600" dirty="0"/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7020272" y="2505017"/>
            <a:ext cx="1728190" cy="601659"/>
          </a:xfrm>
          <a:prstGeom prst="homePlat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ПЕНСИЯ</a:t>
            </a:r>
            <a:endParaRPr lang="ru-RU" sz="1600" dirty="0"/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7020273" y="3332989"/>
            <a:ext cx="1728191" cy="601659"/>
          </a:xfrm>
          <a:prstGeom prst="homePlat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ПОСОБИЕ</a:t>
            </a:r>
            <a:endParaRPr lang="ru-RU" sz="1600" dirty="0"/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7020272" y="4197085"/>
            <a:ext cx="1728192" cy="601659"/>
          </a:xfrm>
          <a:prstGeom prst="homePlat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СТИПЕНДИЯ</a:t>
            </a:r>
            <a:endParaRPr lang="ru-RU" sz="1600" dirty="0"/>
          </a:p>
        </p:txBody>
      </p:sp>
      <p:sp>
        <p:nvSpPr>
          <p:cNvPr id="16" name="Пятиугольник 15"/>
          <p:cNvSpPr/>
          <p:nvPr/>
        </p:nvSpPr>
        <p:spPr>
          <a:xfrm flipH="1">
            <a:off x="7020272" y="4985488"/>
            <a:ext cx="1728192" cy="601659"/>
          </a:xfrm>
          <a:prstGeom prst="homePlat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КОМПЕНСАЦИЯ</a:t>
            </a:r>
            <a:endParaRPr lang="ru-RU" sz="1600" dirty="0"/>
          </a:p>
        </p:txBody>
      </p:sp>
      <p:sp>
        <p:nvSpPr>
          <p:cNvPr id="17" name="Выноска-облако 16"/>
          <p:cNvSpPr/>
          <p:nvPr/>
        </p:nvSpPr>
        <p:spPr>
          <a:xfrm rot="21253306">
            <a:off x="5748376" y="539337"/>
            <a:ext cx="2208001" cy="1449504"/>
          </a:xfrm>
          <a:prstGeom prst="cloudCallout">
            <a:avLst>
              <a:gd name="adj1" fmla="val -76267"/>
              <a:gd name="adj2" fmla="val -35727"/>
            </a:avLst>
          </a:prstGeom>
          <a:gradFill flip="none" rotWithShape="1">
            <a:gsLst>
              <a:gs pos="0">
                <a:srgbClr val="E6DCAC">
                  <a:lumMod val="100000"/>
                  <a:alpha val="28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ВЫИГРЫШИ</a:t>
            </a:r>
          </a:p>
          <a:p>
            <a:pPr algn="ctr"/>
            <a:r>
              <a:rPr lang="ru-RU" b="1" dirty="0" smtClean="0"/>
              <a:t>ПОДАРКИ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8023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13181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Доходы  отличаются не только по их видам, но и по размерам.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491880" y="2092490"/>
            <a:ext cx="216024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ИМУЩЕСТВЕННАЯ ДИФФЕРЕНЦИАЦИЯ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91" b="100000" l="5000" r="5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632340" y="2180862"/>
            <a:ext cx="828092" cy="2208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3" b="98182" l="55455" r="1000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27"/>
          <a:stretch/>
        </p:blipFill>
        <p:spPr>
          <a:xfrm flipH="1">
            <a:off x="2195737" y="1028734"/>
            <a:ext cx="782761" cy="23362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68" y="1220756"/>
            <a:ext cx="1086129" cy="2016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2084851"/>
            <a:ext cx="1512168" cy="22856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6" y="4063720"/>
            <a:ext cx="503464" cy="306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051720" y="3332990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Причины:</a:t>
            </a:r>
          </a:p>
          <a:p>
            <a:pPr marL="447675" indent="-285750">
              <a:buBlip>
                <a:blip r:embed="rId8"/>
              </a:buBlip>
            </a:pPr>
            <a:r>
              <a:rPr lang="ru-RU" dirty="0"/>
              <a:t>л</a:t>
            </a:r>
            <a:r>
              <a:rPr lang="ru-RU" dirty="0" smtClean="0"/>
              <a:t>юди рождаются с неравными способностями и возможностями;</a:t>
            </a:r>
          </a:p>
          <a:p>
            <a:pPr marL="447675" indent="-285750">
              <a:buBlip>
                <a:blip r:embed="rId8"/>
              </a:buBlip>
            </a:pPr>
            <a:r>
              <a:rPr lang="ru-RU" dirty="0"/>
              <a:t>у</a:t>
            </a:r>
            <a:r>
              <a:rPr lang="ru-RU" dirty="0" smtClean="0"/>
              <a:t> людей разные стартовые возможности;</a:t>
            </a:r>
          </a:p>
          <a:p>
            <a:pPr marL="447675" indent="-285750">
              <a:buBlip>
                <a:blip r:embed="rId8"/>
              </a:buBlip>
            </a:pPr>
            <a:r>
              <a:rPr lang="ru-RU" dirty="0"/>
              <a:t>л</a:t>
            </a:r>
            <a:r>
              <a:rPr lang="ru-RU" dirty="0" smtClean="0"/>
              <a:t>юди работоспособны и настойчивы в разной степени;</a:t>
            </a:r>
          </a:p>
          <a:p>
            <a:pPr marL="447675" indent="-285750">
              <a:buBlip>
                <a:blip r:embed="rId8"/>
              </a:buBlip>
            </a:pPr>
            <a:r>
              <a:rPr lang="ru-RU" dirty="0"/>
              <a:t>н</a:t>
            </a:r>
            <a:r>
              <a:rPr lang="ru-RU" dirty="0" smtClean="0"/>
              <a:t>а имущественное положение влияют случайные факторы.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03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32308366"/>
              </p:ext>
            </p:extLst>
          </p:nvPr>
        </p:nvGraphicFramePr>
        <p:xfrm>
          <a:off x="467544" y="740702"/>
          <a:ext cx="5904656" cy="5088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2151016"/>
            <a:ext cx="1149409" cy="1185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92" y="627987"/>
            <a:ext cx="762570" cy="10518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627987"/>
            <a:ext cx="525303" cy="1094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88224" y="1028733"/>
            <a:ext cx="2232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153E"/>
                </a:solidFill>
              </a:rPr>
              <a:t>Потребительская корзина</a:t>
            </a:r>
            <a:r>
              <a:rPr lang="ru-RU" sz="2000" dirty="0" smtClean="0"/>
              <a:t> – </a:t>
            </a:r>
            <a:r>
              <a:rPr lang="ru-RU" sz="1900" dirty="0" smtClean="0"/>
              <a:t>сбалансированный набор товаров и услуг, с помощью которого можно удовлетворить важнейшие потребности человека.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20046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A919DD-C260-492F-91AC-6D4A5F478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FBA919DD-C260-492F-91AC-6D4A5F478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31FD88-6A14-4953-BD01-6381EF5C0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7031FD88-6A14-4953-BD01-6381EF5C0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9E0B77-1459-47FC-90CD-38C19D14D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159E0B77-1459-47FC-90CD-38C19D14D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E2398F-4D87-402B-9E91-91E4706BB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31E2398F-4D87-402B-9E91-91E4706BB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2C5EE1-86AE-4AF4-88CD-8447E2360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C62C5EE1-86AE-4AF4-88CD-8447E2360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331411-E355-4B9D-A60B-F7B37E4C9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DC331411-E355-4B9D-A60B-F7B37E4C9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AB27B3-8C31-4984-B44A-D7B2263E6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57AB27B3-8C31-4984-B44A-D7B2263E6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44031"/>
            <a:ext cx="3129801" cy="3586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4007" y="1220755"/>
            <a:ext cx="4392488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153E"/>
                </a:solidFill>
              </a:rPr>
              <a:t>Прожиточный минимум </a:t>
            </a:r>
            <a:r>
              <a:rPr lang="ru-RU" sz="2000" dirty="0" smtClean="0"/>
              <a:t>- минимальный </a:t>
            </a:r>
            <a:r>
              <a:rPr lang="ru-RU" sz="2000" dirty="0"/>
              <a:t>уровень дохода, который считается необходимым для обеспечения определённого уровня жизни в определённой </a:t>
            </a:r>
            <a:r>
              <a:rPr lang="ru-RU" sz="2000" dirty="0" smtClean="0"/>
              <a:t>стране.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66049" y="3994997"/>
            <a:ext cx="439248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Если доходы человека ниже прожиточного минимума, его относят к бедным.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823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62" y="1614773"/>
            <a:ext cx="2073019" cy="16584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19461" y="2948947"/>
            <a:ext cx="936104" cy="324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6659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Социальная политика государства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 rot="5400000">
            <a:off x="1883702" y="1032991"/>
            <a:ext cx="480053" cy="720080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60037"/>
            <a:ext cx="2410046" cy="2602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693397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Повышение доходов малообеспеченных.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86" y="1633524"/>
            <a:ext cx="997166" cy="13428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48" y="3095954"/>
            <a:ext cx="1278276" cy="1504604"/>
          </a:xfrm>
          <a:prstGeom prst="rect">
            <a:avLst/>
          </a:prstGeom>
        </p:spPr>
      </p:pic>
      <p:sp>
        <p:nvSpPr>
          <p:cNvPr id="6" name="Стрелка вправо с вырезом 5"/>
          <p:cNvSpPr/>
          <p:nvPr/>
        </p:nvSpPr>
        <p:spPr>
          <a:xfrm rot="5400000">
            <a:off x="6276190" y="1032991"/>
            <a:ext cx="480053" cy="720080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83" r="12850" b="11907"/>
          <a:stretch/>
        </p:blipFill>
        <p:spPr>
          <a:xfrm>
            <a:off x="6696237" y="2852936"/>
            <a:ext cx="1440069" cy="17444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04048" y="4693397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Ликвидация причин бедности.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4485118"/>
            <a:ext cx="180020" cy="138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15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5" grpId="0"/>
      <p:bldP spid="6" grpId="0" animBg="1"/>
      <p:bldP spid="13" grpId="0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1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Структура потребления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8058593">
            <a:off x="1259913" y="1660987"/>
            <a:ext cx="1248139" cy="360040"/>
          </a:xfrm>
          <a:prstGeom prst="stripedRightArrow">
            <a:avLst>
              <a:gd name="adj1" fmla="val 50000"/>
              <a:gd name="adj2" fmla="val 1097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 rot="13541407" flipH="1">
            <a:off x="6588505" y="1655808"/>
            <a:ext cx="1248139" cy="360040"/>
          </a:xfrm>
          <a:prstGeom prst="stripedRightArrow">
            <a:avLst>
              <a:gd name="adj1" fmla="val 50000"/>
              <a:gd name="adj2" fmla="val 1097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2474775"/>
            <a:ext cx="237626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материальное потребление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2455389"/>
            <a:ext cx="230425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духовное </a:t>
            </a:r>
          </a:p>
          <a:p>
            <a:pPr algn="ctr"/>
            <a:r>
              <a:rPr lang="ru-RU" sz="2400" b="1" dirty="0" smtClean="0"/>
              <a:t>потребление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563384"/>
            <a:ext cx="237626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3563384"/>
            <a:ext cx="2376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обеспечивает существование человека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3563384"/>
            <a:ext cx="230425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372200" y="3563384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обеспечивает развитие</a:t>
            </a:r>
          </a:p>
          <a:p>
            <a:pPr algn="ctr"/>
            <a:r>
              <a:rPr lang="ru-RU" sz="2200" dirty="0" smtClean="0"/>
              <a:t> человека</a:t>
            </a:r>
            <a:endParaRPr lang="ru-RU" sz="2200" dirty="0"/>
          </a:p>
        </p:txBody>
      </p:sp>
      <p:sp>
        <p:nvSpPr>
          <p:cNvPr id="11" name="Штриховая стрелка вправо 10"/>
          <p:cNvSpPr/>
          <p:nvPr/>
        </p:nvSpPr>
        <p:spPr>
          <a:xfrm rot="7419179">
            <a:off x="2743949" y="3026937"/>
            <a:ext cx="1840388" cy="360040"/>
          </a:xfrm>
          <a:prstGeom prst="stripedRightArrow">
            <a:avLst>
              <a:gd name="adj1" fmla="val 50000"/>
              <a:gd name="adj2" fmla="val 1097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883982" y="4105950"/>
            <a:ext cx="237626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полезное потребление</a:t>
            </a:r>
            <a:endParaRPr lang="ru-RU" sz="2400" b="1" dirty="0"/>
          </a:p>
        </p:txBody>
      </p:sp>
      <p:sp>
        <p:nvSpPr>
          <p:cNvPr id="13" name="Штриховая стрелка вправо 12"/>
          <p:cNvSpPr/>
          <p:nvPr/>
        </p:nvSpPr>
        <p:spPr>
          <a:xfrm rot="14180821" flipH="1">
            <a:off x="4544149" y="3026937"/>
            <a:ext cx="1840388" cy="360040"/>
          </a:xfrm>
          <a:prstGeom prst="stripedRightArrow">
            <a:avLst>
              <a:gd name="adj1" fmla="val 50000"/>
              <a:gd name="adj2" fmla="val 1097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808513" y="4105949"/>
            <a:ext cx="237626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вредное </a:t>
            </a:r>
          </a:p>
          <a:p>
            <a:pPr algn="ctr"/>
            <a:r>
              <a:rPr lang="ru-RU" sz="2400" b="1" dirty="0" smtClean="0"/>
              <a:t>потребление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169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 animBg="1"/>
      <p:bldP spid="12" grpId="0" animBg="1"/>
      <p:bldP spid="13" grpId="0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548681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Права потребителей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74" y="1328381"/>
            <a:ext cx="2449579" cy="4786964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539552" y="1988840"/>
            <a:ext cx="3096344" cy="864096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Имеет право на качественный товар</a:t>
            </a:r>
            <a:endParaRPr lang="ru-RU" b="1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539750" y="3316551"/>
            <a:ext cx="3096344" cy="864096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Имеет право на информацию о товаре</a:t>
            </a:r>
            <a:endParaRPr lang="ru-RU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539750" y="4581128"/>
            <a:ext cx="3096344" cy="864096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Имеет право поменять товар в течение 2 недель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88839"/>
            <a:ext cx="1949668" cy="35566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26890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Что такое инфляция?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50878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inflatio</a:t>
            </a:r>
            <a:r>
              <a:rPr lang="ru-RU" sz="2400" i="1" dirty="0" smtClean="0"/>
              <a:t> </a:t>
            </a:r>
            <a:r>
              <a:rPr lang="ru-RU" sz="2400" dirty="0" smtClean="0"/>
              <a:t>(итал.) – «вздутие»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468894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Инфляция</a:t>
            </a:r>
            <a:r>
              <a:rPr lang="ru-RU" sz="2400" dirty="0" smtClean="0"/>
              <a:t>: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 smtClean="0"/>
              <a:t> повышение общего уровня цен в стране;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/>
              <a:t> </a:t>
            </a:r>
            <a:r>
              <a:rPr lang="ru-RU" sz="2400" dirty="0" smtClean="0"/>
              <a:t>снижение покупательной способности денег;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 smtClean="0"/>
              <a:t> обесценивание денег.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t="4796" r="3871" b="4639"/>
          <a:stretch/>
        </p:blipFill>
        <p:spPr>
          <a:xfrm>
            <a:off x="5508105" y="1158638"/>
            <a:ext cx="3271871" cy="454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3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48681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Виды инфляции</a:t>
            </a:r>
          </a:p>
          <a:p>
            <a:pPr algn="ctr"/>
            <a:r>
              <a:rPr lang="ru-RU" sz="2800" dirty="0" smtClean="0">
                <a:solidFill>
                  <a:srgbClr val="00153E"/>
                </a:solidFill>
              </a:rPr>
              <a:t>(по происхождению)</a:t>
            </a:r>
            <a:endParaRPr lang="ru-RU" sz="2800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9055428">
            <a:off x="1454450" y="1748948"/>
            <a:ext cx="1510435" cy="405897"/>
          </a:xfrm>
          <a:prstGeom prst="stripedRightArrow">
            <a:avLst>
              <a:gd name="adj1" fmla="val 50000"/>
              <a:gd name="adj2" fmla="val 1520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43838" y="2609037"/>
            <a:ext cx="1739931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Инфляция спроса</a:t>
            </a:r>
            <a:endParaRPr lang="ru-RU" sz="2400" dirty="0"/>
          </a:p>
        </p:txBody>
      </p:sp>
      <p:sp>
        <p:nvSpPr>
          <p:cNvPr id="5" name="Штриховая стрелка вправо 4"/>
          <p:cNvSpPr/>
          <p:nvPr/>
        </p:nvSpPr>
        <p:spPr>
          <a:xfrm rot="6030002">
            <a:off x="2685782" y="3092894"/>
            <a:ext cx="1954888" cy="304423"/>
          </a:xfrm>
          <a:prstGeom prst="stripedRightArrow">
            <a:avLst>
              <a:gd name="adj1" fmla="val 50000"/>
              <a:gd name="adj2" fmla="val 1520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48356" y="4485117"/>
            <a:ext cx="1657603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Инфляция издержек</a:t>
            </a:r>
            <a:endParaRPr lang="ru-RU" sz="2400" dirty="0"/>
          </a:p>
        </p:txBody>
      </p:sp>
      <p:sp>
        <p:nvSpPr>
          <p:cNvPr id="7" name="Штриховая стрелка вправо 6"/>
          <p:cNvSpPr/>
          <p:nvPr/>
        </p:nvSpPr>
        <p:spPr>
          <a:xfrm rot="4841745">
            <a:off x="4596833" y="3095974"/>
            <a:ext cx="1924244" cy="304423"/>
          </a:xfrm>
          <a:prstGeom prst="stripedRightArrow">
            <a:avLst>
              <a:gd name="adj1" fmla="val 50000"/>
              <a:gd name="adj2" fmla="val 1520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88025" y="4485118"/>
            <a:ext cx="1748127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Инфляция ожидания</a:t>
            </a:r>
            <a:endParaRPr lang="ru-RU" sz="2400" dirty="0"/>
          </a:p>
        </p:txBody>
      </p:sp>
      <p:sp>
        <p:nvSpPr>
          <p:cNvPr id="9" name="Штриховая стрелка вправо 8"/>
          <p:cNvSpPr/>
          <p:nvPr/>
        </p:nvSpPr>
        <p:spPr>
          <a:xfrm rot="12544572" flipH="1">
            <a:off x="6134970" y="1748948"/>
            <a:ext cx="1510435" cy="405897"/>
          </a:xfrm>
          <a:prstGeom prst="stripedRightArrow">
            <a:avLst>
              <a:gd name="adj1" fmla="val 50000"/>
              <a:gd name="adj2" fmla="val 1520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48494" y="2596647"/>
            <a:ext cx="1739931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Инфляция монополи-</a:t>
            </a:r>
            <a:r>
              <a:rPr lang="ru-RU" sz="2400" dirty="0" err="1" smtClean="0"/>
              <a:t>стическая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0516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48681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Виды инфляции</a:t>
            </a:r>
          </a:p>
          <a:p>
            <a:pPr algn="ctr"/>
            <a:r>
              <a:rPr lang="ru-RU" sz="2800" dirty="0" smtClean="0">
                <a:solidFill>
                  <a:srgbClr val="00153E"/>
                </a:solidFill>
              </a:rPr>
              <a:t>(по темпам)</a:t>
            </a:r>
            <a:endParaRPr lang="ru-RU" sz="2800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5400000">
            <a:off x="4118065" y="2258367"/>
            <a:ext cx="1035497" cy="304423"/>
          </a:xfrm>
          <a:prstGeom prst="stripedRightArrow">
            <a:avLst>
              <a:gd name="adj1" fmla="val 50000"/>
              <a:gd name="adj2" fmla="val 1520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19872" y="3044958"/>
            <a:ext cx="237626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Галопирующая (20 – 200%)</a:t>
            </a:r>
            <a:endParaRPr lang="ru-RU" sz="2400" dirty="0"/>
          </a:p>
        </p:txBody>
      </p:sp>
      <p:sp>
        <p:nvSpPr>
          <p:cNvPr id="5" name="Штриховая стрелка вправо 4"/>
          <p:cNvSpPr/>
          <p:nvPr/>
        </p:nvSpPr>
        <p:spPr>
          <a:xfrm rot="8670110">
            <a:off x="1888778" y="1592046"/>
            <a:ext cx="1280685" cy="405897"/>
          </a:xfrm>
          <a:prstGeom prst="stripedRightArrow">
            <a:avLst>
              <a:gd name="adj1" fmla="val 50000"/>
              <a:gd name="adj2" fmla="val 1520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2417015"/>
            <a:ext cx="237626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Гиперинфляция (свыше 200%)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2417015"/>
            <a:ext cx="237626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Умеренная </a:t>
            </a:r>
          </a:p>
          <a:p>
            <a:pPr algn="ctr"/>
            <a:r>
              <a:rPr lang="ru-RU" sz="2400" dirty="0" smtClean="0"/>
              <a:t>(до 10%)</a:t>
            </a:r>
            <a:endParaRPr lang="ru-RU" sz="2400" dirty="0"/>
          </a:p>
        </p:txBody>
      </p:sp>
      <p:sp>
        <p:nvSpPr>
          <p:cNvPr id="8" name="Штриховая стрелка вправо 7"/>
          <p:cNvSpPr/>
          <p:nvPr/>
        </p:nvSpPr>
        <p:spPr>
          <a:xfrm rot="12929890" flipH="1">
            <a:off x="6034363" y="1609341"/>
            <a:ext cx="1267327" cy="405897"/>
          </a:xfrm>
          <a:prstGeom prst="stripedRightArrow">
            <a:avLst>
              <a:gd name="adj1" fmla="val 50000"/>
              <a:gd name="adj2" fmla="val 1520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3742" y="4293096"/>
            <a:ext cx="1956510" cy="1739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3635792"/>
            <a:ext cx="2304255" cy="23964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23" y="3932188"/>
            <a:ext cx="1624895" cy="180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1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6" y="452670"/>
            <a:ext cx="3520581" cy="33921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7544" y="4101076"/>
            <a:ext cx="194421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ТРУД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4975784"/>
            <a:ext cx="194421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ЗЕМЛЯ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5829268"/>
            <a:ext cx="194421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КАПИТАЛ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624364"/>
            <a:ext cx="392903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ПРЕДПРИНИМАТЕЛЬСТВО</a:t>
            </a:r>
            <a:endParaRPr lang="ru-RU" sz="2400" b="1" dirty="0"/>
          </a:p>
        </p:txBody>
      </p:sp>
      <p:pic>
        <p:nvPicPr>
          <p:cNvPr id="2050" name="Picture 2" descr="\\User-pc-11\d\Руслан\рисунки\рисунки Png\0184 бизнесмэ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06" y="1387023"/>
            <a:ext cx="1708919" cy="2137988"/>
          </a:xfrm>
          <a:prstGeom prst="rect">
            <a:avLst/>
          </a:prstGeom>
          <a:solidFill>
            <a:schemeClr val="accent1">
              <a:lumMod val="40000"/>
              <a:lumOff val="60000"/>
              <a:alpha val="53000"/>
            </a:schemeClr>
          </a:solidFill>
          <a:extLst/>
        </p:spPr>
      </p:pic>
      <p:pic>
        <p:nvPicPr>
          <p:cNvPr id="2051" name="Picture 3" descr="\\User-pc-11\d\Руслан\рисунки\рисунки Png\0183 знан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32989"/>
            <a:ext cx="1695196" cy="1789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xtLst/>
        </p:spPr>
      </p:pic>
      <p:sp>
        <p:nvSpPr>
          <p:cNvPr id="10" name="TextBox 9"/>
          <p:cNvSpPr txBox="1"/>
          <p:nvPr/>
        </p:nvSpPr>
        <p:spPr>
          <a:xfrm>
            <a:off x="4572000" y="5285576"/>
            <a:ext cx="25922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ИНФОРМАЦИЯ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807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4868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Последствия инфляции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1" y="1602483"/>
            <a:ext cx="1904999" cy="21145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3967896"/>
            <a:ext cx="1904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Сокращаются реальные доходы.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1412776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153E"/>
                </a:solidFill>
              </a:rPr>
              <a:t>Номинальный доход </a:t>
            </a:r>
            <a:r>
              <a:rPr lang="ru-RU" sz="2200" dirty="0" smtClean="0"/>
              <a:t>– сумма денег, полученная гражданином или семьёй за определённый период времени.</a:t>
            </a:r>
            <a:endParaRPr lang="ru-RU" sz="22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75856" y="3621021"/>
            <a:ext cx="26282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86927" y="3044957"/>
            <a:ext cx="262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53E"/>
                </a:solidFill>
              </a:rPr>
              <a:t>Номинальный доход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3621021"/>
            <a:ext cx="262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153E"/>
                </a:solidFill>
              </a:rPr>
              <a:t>Цены на товары</a:t>
            </a:r>
            <a:endParaRPr lang="ru-RU" sz="2000" dirty="0"/>
          </a:p>
        </p:txBody>
      </p:sp>
      <p:sp>
        <p:nvSpPr>
          <p:cNvPr id="10" name="Равно 9"/>
          <p:cNvSpPr/>
          <p:nvPr/>
        </p:nvSpPr>
        <p:spPr>
          <a:xfrm>
            <a:off x="5940152" y="3429000"/>
            <a:ext cx="576064" cy="376296"/>
          </a:xfrm>
          <a:prstGeom prst="mathEqual">
            <a:avLst>
              <a:gd name="adj1" fmla="val 23520"/>
              <a:gd name="adj2" fmla="val 231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1266" y="3332989"/>
            <a:ext cx="2155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153E"/>
                </a:solidFill>
              </a:rPr>
              <a:t>Реальный доход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4293096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153E"/>
                </a:solidFill>
              </a:rPr>
              <a:t>Реальный доход </a:t>
            </a:r>
            <a:r>
              <a:rPr lang="ru-RU" sz="2200" dirty="0" smtClean="0"/>
              <a:t>– количество товаров и услуг, которые можно приобрести за номинальный доход.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12657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  <p:bldP spid="10" grpId="0" animBg="1"/>
      <p:bldP spid="11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4868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Последствия инфляции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08787"/>
            <a:ext cx="208823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потребителей: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180862"/>
            <a:ext cx="2304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Blip>
                <a:blip r:embed="rId2"/>
              </a:buBlip>
            </a:pPr>
            <a:r>
              <a:rPr lang="ru-RU" dirty="0" smtClean="0"/>
              <a:t>обесценивает сбережения;</a:t>
            </a:r>
          </a:p>
          <a:p>
            <a:pPr marL="265113" indent="-265113">
              <a:buBlip>
                <a:blip r:embed="rId2"/>
              </a:buBlip>
            </a:pPr>
            <a:r>
              <a:rPr lang="ru-RU" dirty="0" smtClean="0"/>
              <a:t>уменьшает возможности удовлетворения потребностей;</a:t>
            </a:r>
          </a:p>
          <a:p>
            <a:pPr marL="265113" indent="-265113">
              <a:buBlip>
                <a:blip r:embed="rId2"/>
              </a:buBlip>
            </a:pPr>
            <a:r>
              <a:rPr lang="ru-RU" dirty="0" smtClean="0"/>
              <a:t>особенно влияет на людей с фиксированными доходами.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27884" y="1508787"/>
            <a:ext cx="208823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государства: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1508787"/>
            <a:ext cx="23042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производителей: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2180862"/>
            <a:ext cx="22558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Blip>
                <a:blip r:embed="rId2"/>
              </a:buBlip>
            </a:pPr>
            <a:r>
              <a:rPr lang="ru-RU" dirty="0" smtClean="0"/>
              <a:t>обесцениваются налоговые поступления;</a:t>
            </a:r>
          </a:p>
          <a:p>
            <a:pPr marL="265113" indent="-265113">
              <a:buBlip>
                <a:blip r:embed="rId2"/>
              </a:buBlip>
            </a:pPr>
            <a:r>
              <a:rPr lang="ru-RU" dirty="0" smtClean="0"/>
              <a:t>приходится сокращать социальные программы;</a:t>
            </a:r>
          </a:p>
          <a:p>
            <a:pPr marL="265113" indent="-265113">
              <a:buBlip>
                <a:blip r:embed="rId2"/>
              </a:buBlip>
            </a:pPr>
            <a:r>
              <a:rPr lang="ru-RU" dirty="0" smtClean="0"/>
              <a:t>растёт социальная напряжённость.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2180862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Blip>
                <a:blip r:embed="rId2"/>
              </a:buBlip>
            </a:pPr>
            <a:r>
              <a:rPr lang="ru-RU" dirty="0" smtClean="0"/>
              <a:t>падают объёмы производства;</a:t>
            </a:r>
          </a:p>
          <a:p>
            <a:pPr marL="265113" indent="-265113">
              <a:buBlip>
                <a:blip r:embed="rId2"/>
              </a:buBlip>
            </a:pPr>
            <a:r>
              <a:rPr lang="ru-RU" dirty="0" smtClean="0"/>
              <a:t>уменьшаются капиталовложения;</a:t>
            </a:r>
          </a:p>
          <a:p>
            <a:pPr marL="265113" indent="-265113">
              <a:buBlip>
                <a:blip r:embed="rId2"/>
              </a:buBlip>
            </a:pPr>
            <a:r>
              <a:rPr lang="ru-RU" dirty="0" smtClean="0"/>
              <a:t>трудно планировать деятельность.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3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3529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Современные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153E"/>
                </a:solidFill>
              </a:rPr>
              <a:t>банки</a:t>
            </a:r>
            <a:r>
              <a:rPr lang="ru-RU" sz="2000" b="1" dirty="0" smtClean="0"/>
              <a:t> </a:t>
            </a:r>
            <a:r>
              <a:rPr lang="ru-RU" sz="2000" dirty="0" smtClean="0"/>
              <a:t>– это специализированные финансовые учреждения, которые накапливают денежные средства и предоставляют их во временное пользование в форме кредитов.</a:t>
            </a:r>
          </a:p>
          <a:p>
            <a:endParaRPr lang="ru-RU" sz="1000" dirty="0" smtClean="0"/>
          </a:p>
          <a:p>
            <a:r>
              <a:rPr lang="ru-RU" sz="2000" dirty="0" smtClean="0"/>
              <a:t>Банки также являются посредниками во взаимных платежах и расчетах между предприятиями, учреждениями и частными лицами.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3108960" cy="3108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1920" y="3339955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Центральный банк</a:t>
            </a:r>
            <a:r>
              <a:rPr lang="ru-RU" sz="2000" dirty="0" smtClean="0"/>
              <a:t>: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000" dirty="0" smtClean="0"/>
              <a:t>эмиссия денег;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000" dirty="0" smtClean="0"/>
              <a:t>обеспечение устойчивости национальной валюты;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000" dirty="0" smtClean="0"/>
              <a:t>разработка кредитной политики;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000" dirty="0" smtClean="0"/>
              <a:t>развитие банковской системы.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0177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53827"/>
            <a:ext cx="78488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153E"/>
                </a:solidFill>
              </a:rPr>
              <a:t>Б</a:t>
            </a:r>
            <a:r>
              <a:rPr lang="ru-RU" sz="2200" b="1" dirty="0" smtClean="0">
                <a:solidFill>
                  <a:srgbClr val="00153E"/>
                </a:solidFill>
              </a:rPr>
              <a:t>анк</a:t>
            </a:r>
            <a:r>
              <a:rPr lang="ru-RU" sz="2200" b="1" dirty="0" smtClean="0"/>
              <a:t> </a:t>
            </a:r>
            <a:r>
              <a:rPr lang="ru-RU" sz="2200" dirty="0"/>
              <a:t>– это </a:t>
            </a:r>
            <a:r>
              <a:rPr lang="ru-RU" sz="2200" dirty="0" smtClean="0"/>
              <a:t>специализированное финансовое учреждение, которое накапливает </a:t>
            </a:r>
            <a:r>
              <a:rPr lang="ru-RU" sz="2200" dirty="0"/>
              <a:t>денежные средства и </a:t>
            </a:r>
            <a:r>
              <a:rPr lang="ru-RU" sz="2200" dirty="0" smtClean="0"/>
              <a:t>предоставляет </a:t>
            </a:r>
            <a:r>
              <a:rPr lang="ru-RU" sz="2200" dirty="0"/>
              <a:t>их во временное пользование в форме кредитов</a:t>
            </a:r>
            <a:r>
              <a:rPr lang="ru-RU" sz="2200" dirty="0" smtClean="0"/>
              <a:t>.</a:t>
            </a:r>
          </a:p>
          <a:p>
            <a:endParaRPr lang="ru-RU" sz="1000" dirty="0" smtClean="0"/>
          </a:p>
          <a:p>
            <a:r>
              <a:rPr lang="ru-RU" sz="2200" dirty="0" smtClean="0"/>
              <a:t>Открыв </a:t>
            </a:r>
            <a:r>
              <a:rPr lang="ru-RU" sz="2200" b="1" dirty="0" smtClean="0">
                <a:solidFill>
                  <a:srgbClr val="00153E"/>
                </a:solidFill>
              </a:rPr>
              <a:t>банковский счёт</a:t>
            </a:r>
            <a:r>
              <a:rPr lang="ru-RU" sz="2200" dirty="0" smtClean="0"/>
              <a:t>, можно осуществлять безналичные расчёты и сберегать деньги на срочных вкладах.</a:t>
            </a:r>
          </a:p>
          <a:p>
            <a:endParaRPr lang="ru-RU" sz="1000" dirty="0" smtClean="0"/>
          </a:p>
          <a:p>
            <a:r>
              <a:rPr lang="ru-RU" sz="2200" dirty="0" smtClean="0"/>
              <a:t>Банк предоставляет кредиты предприятиям и гражданам на принципах </a:t>
            </a:r>
            <a:r>
              <a:rPr lang="ru-RU" sz="2200" b="1" dirty="0" smtClean="0">
                <a:solidFill>
                  <a:srgbClr val="00153E"/>
                </a:solidFill>
              </a:rPr>
              <a:t>возвратности</a:t>
            </a:r>
            <a:r>
              <a:rPr lang="ru-RU" sz="2200" dirty="0" smtClean="0"/>
              <a:t>, </a:t>
            </a:r>
            <a:r>
              <a:rPr lang="ru-RU" sz="2200" b="1" dirty="0" smtClean="0">
                <a:solidFill>
                  <a:srgbClr val="00153E"/>
                </a:solidFill>
              </a:rPr>
              <a:t>срочности</a:t>
            </a:r>
            <a:r>
              <a:rPr lang="ru-RU" sz="2200" dirty="0" smtClean="0"/>
              <a:t>, </a:t>
            </a:r>
            <a:r>
              <a:rPr lang="ru-RU" sz="2200" b="1" dirty="0" smtClean="0">
                <a:solidFill>
                  <a:srgbClr val="00153E"/>
                </a:solidFill>
              </a:rPr>
              <a:t>платности</a:t>
            </a:r>
            <a:r>
              <a:rPr lang="ru-RU" sz="2200" dirty="0" smtClean="0">
                <a:solidFill>
                  <a:srgbClr val="00153E"/>
                </a:solidFill>
              </a:rPr>
              <a:t> </a:t>
            </a:r>
            <a:r>
              <a:rPr lang="ru-RU" sz="2200" dirty="0" smtClean="0"/>
              <a:t>и </a:t>
            </a:r>
            <a:r>
              <a:rPr lang="ru-RU" sz="2200" b="1" dirty="0" smtClean="0">
                <a:solidFill>
                  <a:srgbClr val="00153E"/>
                </a:solidFill>
              </a:rPr>
              <a:t>гарантированности</a:t>
            </a:r>
            <a:r>
              <a:rPr lang="ru-RU" sz="2200" dirty="0" smtClean="0"/>
              <a:t>.</a:t>
            </a:r>
          </a:p>
          <a:p>
            <a:endParaRPr lang="ru-RU" sz="1000" dirty="0" smtClean="0"/>
          </a:p>
          <a:p>
            <a:r>
              <a:rPr lang="ru-RU" sz="2200" dirty="0" smtClean="0"/>
              <a:t>Свой доход банки получают за счёт того, что процент, который они получают от заёмщиков, </a:t>
            </a:r>
            <a:r>
              <a:rPr lang="ru-RU" sz="2200" b="1" dirty="0" smtClean="0"/>
              <a:t>всегда больше </a:t>
            </a:r>
            <a:r>
              <a:rPr lang="ru-RU" sz="2200" dirty="0" smtClean="0"/>
              <a:t>того процента, который они выплачивают вкладчикам.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8" y="548681"/>
            <a:ext cx="292962" cy="3310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7" y="3193981"/>
            <a:ext cx="292962" cy="331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8" y="4730151"/>
            <a:ext cx="292962" cy="331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8" y="2084851"/>
            <a:ext cx="292962" cy="33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2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56659"/>
            <a:ext cx="84249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153E"/>
                </a:solidFill>
              </a:rPr>
              <a:t>Безработица</a:t>
            </a:r>
            <a:r>
              <a:rPr lang="ru-RU" sz="2200" dirty="0" smtClean="0">
                <a:solidFill>
                  <a:srgbClr val="00153E"/>
                </a:solidFill>
              </a:rPr>
              <a:t> </a:t>
            </a:r>
            <a:r>
              <a:rPr lang="ru-RU" sz="2200" dirty="0" smtClean="0"/>
              <a:t>– такое положение в экономике, когда часть трудоспособного населения, желающая трудиться, не может найти себе работу.</a:t>
            </a:r>
          </a:p>
          <a:p>
            <a:endParaRPr lang="ru-RU" sz="800" dirty="0" smtClean="0"/>
          </a:p>
          <a:p>
            <a:r>
              <a:rPr lang="ru-RU" sz="2200" b="1" dirty="0" smtClean="0">
                <a:solidFill>
                  <a:srgbClr val="00153E"/>
                </a:solidFill>
              </a:rPr>
              <a:t>Уровень безработицы </a:t>
            </a:r>
            <a:r>
              <a:rPr lang="ru-RU" sz="2200" dirty="0" smtClean="0"/>
              <a:t>определяется отношением количества безработных в стране к экономически активному населению.</a:t>
            </a:r>
          </a:p>
          <a:p>
            <a:endParaRPr lang="ru-RU" sz="800" dirty="0" smtClean="0"/>
          </a:p>
          <a:p>
            <a:r>
              <a:rPr lang="ru-RU" sz="2200" dirty="0" smtClean="0"/>
              <a:t>Безработица бывает добровольной и вынужденной, структурной и фрикционной, зарегистрированной и скрытой.</a:t>
            </a:r>
          </a:p>
          <a:p>
            <a:endParaRPr lang="ru-RU" sz="800" dirty="0" smtClean="0"/>
          </a:p>
          <a:p>
            <a:r>
              <a:rPr lang="ru-RU" sz="2200" dirty="0" smtClean="0"/>
              <a:t>Высокий уровень безработицы </a:t>
            </a:r>
            <a:r>
              <a:rPr lang="ru-RU" sz="2200" b="1" dirty="0" smtClean="0"/>
              <a:t>негативно</a:t>
            </a:r>
            <a:r>
              <a:rPr lang="ru-RU" sz="2200" dirty="0" smtClean="0"/>
              <a:t> сказывается на развитии экономики, состоянии государственного бюджета, положении безработных.</a:t>
            </a:r>
          </a:p>
          <a:p>
            <a:endParaRPr lang="ru-RU" sz="800" dirty="0" smtClean="0"/>
          </a:p>
          <a:p>
            <a:r>
              <a:rPr lang="ru-RU" sz="2200" dirty="0" smtClean="0"/>
              <a:t>Государства используют различные </a:t>
            </a:r>
            <a:r>
              <a:rPr lang="ru-RU" sz="2200" b="1" dirty="0" smtClean="0"/>
              <a:t>способы борьбы </a:t>
            </a:r>
            <a:r>
              <a:rPr lang="ru-RU" sz="2200" dirty="0" smtClean="0"/>
              <a:t>с безработицей.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0" y="452669"/>
            <a:ext cx="254493" cy="2875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0" y="1988840"/>
            <a:ext cx="254493" cy="287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0" y="3044957"/>
            <a:ext cx="254493" cy="2875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3" y="5596085"/>
            <a:ext cx="254493" cy="287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0" y="4101075"/>
            <a:ext cx="254493" cy="28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4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508" y="524033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Способы борьбы с безработицей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508787"/>
            <a:ext cx="8064896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1991 г. – Закон о занятости населения в Российской Федерации:</a:t>
            </a: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276371"/>
            <a:ext cx="51125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выплата пособий по безработице;</a:t>
            </a:r>
          </a:p>
          <a:p>
            <a:endParaRPr lang="ru-RU" sz="4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организация общественных работ;</a:t>
            </a:r>
          </a:p>
          <a:p>
            <a:endParaRPr lang="ru-RU" sz="400" dirty="0"/>
          </a:p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помощь в организации малого и среднего бизнеса;</a:t>
            </a:r>
          </a:p>
          <a:p>
            <a:endParaRPr lang="ru-RU" sz="4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переобучение безработных; </a:t>
            </a:r>
          </a:p>
          <a:p>
            <a:endParaRPr lang="ru-RU" sz="4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стажировки для выпускников вузов;</a:t>
            </a:r>
          </a:p>
          <a:p>
            <a:endParaRPr lang="ru-RU" sz="400" dirty="0" smtClean="0"/>
          </a:p>
          <a:p>
            <a:pPr marL="285750" indent="-285750">
              <a:buBlip>
                <a:blip r:embed="rId2"/>
              </a:buBlip>
            </a:pPr>
            <a:r>
              <a:rPr lang="ru-RU" sz="2200" dirty="0" smtClean="0"/>
              <a:t>субсидии предприятиям, создающим рабочие места для инвалидов.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35" r="7003"/>
          <a:stretch/>
        </p:blipFill>
        <p:spPr>
          <a:xfrm>
            <a:off x="5580112" y="2564904"/>
            <a:ext cx="3242078" cy="32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0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1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Между государствами возникают политические, экономические, культурные связи.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02" r="23668"/>
          <a:stretch/>
        </p:blipFill>
        <p:spPr>
          <a:xfrm>
            <a:off x="6456456" y="1321439"/>
            <a:ext cx="2508032" cy="4720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796820"/>
            <a:ext cx="619268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Международные экономические отношения: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559480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ru-RU" sz="2400" dirty="0" smtClean="0"/>
              <a:t>международное движение капитала;</a:t>
            </a:r>
          </a:p>
          <a:p>
            <a:endParaRPr lang="ru-RU" sz="800" dirty="0" smtClean="0"/>
          </a:p>
          <a:p>
            <a:pPr marL="342900" indent="-342900">
              <a:buBlip>
                <a:blip r:embed="rId4"/>
              </a:buBlip>
            </a:pPr>
            <a:r>
              <a:rPr lang="ru-RU" sz="2400" dirty="0" smtClean="0"/>
              <a:t>международный обмен в области науки и техники;</a:t>
            </a:r>
          </a:p>
          <a:p>
            <a:endParaRPr lang="ru-RU" sz="800" dirty="0" smtClean="0"/>
          </a:p>
          <a:p>
            <a:pPr marL="342900" indent="-342900">
              <a:buBlip>
                <a:blip r:embed="rId4"/>
              </a:buBlip>
            </a:pPr>
            <a:r>
              <a:rPr lang="ru-RU" sz="2400" dirty="0" smtClean="0"/>
              <a:t>миграция рабочей силы;</a:t>
            </a:r>
          </a:p>
          <a:p>
            <a:endParaRPr lang="ru-RU" sz="800" dirty="0" smtClean="0"/>
          </a:p>
          <a:p>
            <a:pPr marL="342900" indent="-342900">
              <a:buBlip>
                <a:blip r:embed="rId4"/>
              </a:buBlip>
            </a:pPr>
            <a:r>
              <a:rPr lang="ru-RU" sz="2400" dirty="0" smtClean="0"/>
              <a:t>международная торговля.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555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Причины возникновения международной торговли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16765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 smtClean="0"/>
              <a:t>Неравномерное распределение природных ресурсов: </a:t>
            </a:r>
          </a:p>
          <a:p>
            <a:pPr marL="358775"/>
            <a:r>
              <a:rPr lang="ru-RU" sz="2400" dirty="0" smtClean="0"/>
              <a:t>две любые страны заинтересованы в обмене, если в одной из них может быть произведено то благо, произвести которое в другой невозможно.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 smtClean="0"/>
              <a:t>Одна страна может выпускать товары более эффективно, чем другая:</a:t>
            </a:r>
          </a:p>
          <a:p>
            <a:pPr marL="358775"/>
            <a:r>
              <a:rPr lang="ru-RU" sz="2400" dirty="0" smtClean="0"/>
              <a:t>странам выгоднее обмениваться этими товарами друг с другом, чем производить их самостоятельно.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703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1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Экспорт</a:t>
            </a:r>
            <a:r>
              <a:rPr lang="ru-RU" sz="2400" dirty="0" smtClean="0">
                <a:solidFill>
                  <a:srgbClr val="00153E"/>
                </a:solidFill>
              </a:rPr>
              <a:t> </a:t>
            </a:r>
            <a:r>
              <a:rPr lang="ru-RU" sz="2400" dirty="0" smtClean="0"/>
              <a:t>(от лат.</a:t>
            </a:r>
            <a:r>
              <a:rPr lang="de-DE" sz="2400" dirty="0" smtClean="0"/>
              <a:t> </a:t>
            </a:r>
            <a:r>
              <a:rPr lang="de-DE" sz="2400" i="1" dirty="0" smtClean="0"/>
              <a:t>«</a:t>
            </a:r>
            <a:r>
              <a:rPr lang="de-DE" sz="2400" i="1" dirty="0" err="1" smtClean="0"/>
              <a:t>exportare</a:t>
            </a:r>
            <a:r>
              <a:rPr lang="de-DE" sz="2400" i="1" dirty="0" smtClean="0"/>
              <a:t>»</a:t>
            </a:r>
            <a:r>
              <a:rPr lang="ru-RU" sz="2400" dirty="0" smtClean="0"/>
              <a:t>) – продажа благ, произведённых фирмами одной страны, в другие страны.</a:t>
            </a:r>
            <a:r>
              <a:rPr lang="de-DE" sz="2400" i="1" dirty="0" smtClean="0"/>
              <a:t> </a:t>
            </a:r>
            <a:r>
              <a:rPr lang="ru-RU" sz="2400" i="1" dirty="0" smtClean="0"/>
              <a:t>  </a:t>
            </a:r>
            <a:endParaRPr lang="ru-RU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988839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Импорт </a:t>
            </a:r>
            <a:r>
              <a:rPr lang="ru-RU" sz="2400" dirty="0" smtClean="0"/>
              <a:t>(от лат.</a:t>
            </a:r>
            <a:r>
              <a:rPr lang="de-DE" sz="2400" dirty="0" smtClean="0"/>
              <a:t> </a:t>
            </a:r>
            <a:r>
              <a:rPr lang="de-DE" sz="2400" i="1" dirty="0" smtClean="0"/>
              <a:t>«</a:t>
            </a:r>
            <a:r>
              <a:rPr lang="en-US" sz="2400" i="1" dirty="0" err="1"/>
              <a:t>importare</a:t>
            </a:r>
            <a:r>
              <a:rPr lang="de-DE" sz="2400" i="1" dirty="0" smtClean="0"/>
              <a:t>»</a:t>
            </a:r>
            <a:r>
              <a:rPr lang="ru-RU" sz="2400" dirty="0" smtClean="0"/>
              <a:t>) – покупка государством, фирмами или населением благ, произведённых в других странах .</a:t>
            </a:r>
            <a:r>
              <a:rPr lang="de-DE" sz="2400" i="1" dirty="0" smtClean="0"/>
              <a:t> </a:t>
            </a:r>
            <a:r>
              <a:rPr lang="ru-RU" sz="2400" i="1" dirty="0" smtClean="0"/>
              <a:t>  </a:t>
            </a:r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813043"/>
            <a:ext cx="2088232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Экспорт</a:t>
            </a:r>
            <a:r>
              <a:rPr lang="ru-RU" sz="2400" dirty="0" smtClean="0"/>
              <a:t> – вывоз товаров в другие страны.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3843011"/>
            <a:ext cx="2376264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Импорт </a:t>
            </a:r>
            <a:r>
              <a:rPr lang="ru-RU" sz="2400" dirty="0" smtClean="0"/>
              <a:t>– ввоз в страну иностранных товаров.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4305485"/>
            <a:ext cx="208823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Торговый баланс</a:t>
            </a:r>
            <a:endParaRPr lang="ru-RU" sz="2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771800" y="4889451"/>
            <a:ext cx="432048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Равно 9"/>
          <p:cNvSpPr/>
          <p:nvPr/>
        </p:nvSpPr>
        <p:spPr>
          <a:xfrm>
            <a:off x="5868144" y="4677139"/>
            <a:ext cx="576064" cy="480053"/>
          </a:xfrm>
          <a:prstGeom prst="mathEqual">
            <a:avLst>
              <a:gd name="adj1" fmla="val 17456"/>
              <a:gd name="adj2" fmla="val 2651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3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1"/>
            <a:ext cx="8784976" cy="8002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300" dirty="0" smtClean="0"/>
              <a:t>Государство должно больше продавать за границу отечественных товаров, чем покупать иностранных – </a:t>
            </a:r>
            <a:r>
              <a:rPr lang="ru-RU" sz="2300" b="1" dirty="0" smtClean="0">
                <a:solidFill>
                  <a:srgbClr val="00153E"/>
                </a:solidFill>
              </a:rPr>
              <a:t>меркантилизм.</a:t>
            </a:r>
            <a:endParaRPr lang="ru-RU" sz="2300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37" t="1309" r="20227" b="491"/>
          <a:stretch/>
        </p:blipFill>
        <p:spPr>
          <a:xfrm>
            <a:off x="686354" y="1796819"/>
            <a:ext cx="2604304" cy="4564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2094911"/>
            <a:ext cx="51125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1440 г. – «Положение об </a:t>
            </a:r>
            <a:r>
              <a:rPr lang="ru-RU" sz="2200" dirty="0" err="1" smtClean="0"/>
              <a:t>истрачении</a:t>
            </a:r>
            <a:r>
              <a:rPr lang="ru-RU" sz="2200" dirty="0" smtClean="0"/>
              <a:t>»: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200" dirty="0" smtClean="0"/>
              <a:t>любой иностранный купец, который продал в </a:t>
            </a:r>
            <a:r>
              <a:rPr lang="ru-RU" sz="2200" dirty="0"/>
              <a:t>А</a:t>
            </a:r>
            <a:r>
              <a:rPr lang="ru-RU" sz="2200" dirty="0" smtClean="0"/>
              <a:t>нглии свой товар, не мог вывезти деньги, а должен был купить и вывезти английские товары;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200" dirty="0" smtClean="0"/>
              <a:t>английские купцы должны привезти из иностранного плавания хотя бы часть выручки в валюте.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9506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56659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Свободные и экономические блага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347" y="1124744"/>
            <a:ext cx="8215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Жизненные блага </a:t>
            </a:r>
            <a:r>
              <a:rPr lang="ru-RU" sz="2800" dirty="0" smtClean="0"/>
              <a:t>– средства, с помощью которых человек удовлетворяет свои потребности.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318" y="3213869"/>
            <a:ext cx="2221498" cy="2039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22" y="3780389"/>
            <a:ext cx="1068707" cy="12073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3140969"/>
            <a:ext cx="1549913" cy="1549913"/>
          </a:xfrm>
          <a:prstGeom prst="rect">
            <a:avLst/>
          </a:prstGeom>
        </p:spPr>
      </p:pic>
      <p:pic>
        <p:nvPicPr>
          <p:cNvPr id="4098" name="Picture 2" descr="\\User-pc-11\d\Руслан\рисунки\рисунки Png\0102 до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72883"/>
            <a:ext cx="1728192" cy="249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User-pc-11\d\Руслан\рисунки\рисунки Png\0355 мобильни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39143" y="4220467"/>
            <a:ext cx="963369" cy="8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67783"/>
            <a:ext cx="1394295" cy="19053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1600" y="5253203"/>
            <a:ext cx="23835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СВОБОДНЫЕ БЛАГА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52094" y="5253203"/>
            <a:ext cx="306432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ЭКОНОМИЧЕСКИЕ БЛАГА</a:t>
            </a:r>
            <a:endParaRPr lang="ru-RU" sz="2000" b="1" dirty="0"/>
          </a:p>
        </p:txBody>
      </p:sp>
      <p:sp>
        <p:nvSpPr>
          <p:cNvPr id="5" name="Стрелка вправо с вырезом 4"/>
          <p:cNvSpPr/>
          <p:nvPr/>
        </p:nvSpPr>
        <p:spPr>
          <a:xfrm rot="13978672" flipH="1">
            <a:off x="5932892" y="2433525"/>
            <a:ext cx="864096" cy="936104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 rot="7621328">
            <a:off x="2116468" y="2433525"/>
            <a:ext cx="864096" cy="936104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99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4" grpId="0" animBg="1"/>
      <p:bldP spid="5" grpId="0" animBg="1"/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88823"/>
            <a:ext cx="8640960" cy="8002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153E"/>
                </a:solidFill>
              </a:rPr>
              <a:t>Протекционизм</a:t>
            </a:r>
            <a:r>
              <a:rPr lang="ru-RU" sz="2300" dirty="0" smtClean="0">
                <a:solidFill>
                  <a:srgbClr val="00153E"/>
                </a:solidFill>
              </a:rPr>
              <a:t> </a:t>
            </a:r>
            <a:r>
              <a:rPr lang="ru-RU" sz="2300" dirty="0" smtClean="0"/>
              <a:t>– государственная политика защиты и поддержки отечественных производителей.</a:t>
            </a:r>
            <a:endParaRPr lang="ru-RU" sz="2300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223738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53E"/>
                </a:solidFill>
              </a:rPr>
              <a:t>Методы политики протекционизма</a:t>
            </a:r>
            <a:endParaRPr lang="ru-RU" sz="2400" b="1" dirty="0">
              <a:solidFill>
                <a:srgbClr val="00153E"/>
              </a:solidFill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rot="7866028">
            <a:off x="1441174" y="3380618"/>
            <a:ext cx="1344149" cy="330423"/>
          </a:xfrm>
          <a:prstGeom prst="stripedRightArrow">
            <a:avLst>
              <a:gd name="adj1" fmla="val 50000"/>
              <a:gd name="adj2" fmla="val 13056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триховая стрелка вправо 4"/>
          <p:cNvSpPr/>
          <p:nvPr/>
        </p:nvSpPr>
        <p:spPr>
          <a:xfrm rot="13733972" flipH="1">
            <a:off x="6367701" y="3380618"/>
            <a:ext cx="1344149" cy="330423"/>
          </a:xfrm>
          <a:prstGeom prst="stripedRightArrow">
            <a:avLst>
              <a:gd name="adj1" fmla="val 50000"/>
              <a:gd name="adj2" fmla="val 13056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3899925" y="3647831"/>
            <a:ext cx="1344149" cy="330423"/>
          </a:xfrm>
          <a:prstGeom prst="stripedRightArrow">
            <a:avLst>
              <a:gd name="adj1" fmla="val 50000"/>
              <a:gd name="adj2" fmla="val 13056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27584" y="4131422"/>
            <a:ext cx="174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тариф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01241" y="4746976"/>
            <a:ext cx="174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квота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83921" y="4334622"/>
            <a:ext cx="174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субсидия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1979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88823"/>
            <a:ext cx="8640960" cy="4462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153E"/>
                </a:solidFill>
              </a:rPr>
              <a:t>Тариф </a:t>
            </a:r>
            <a:r>
              <a:rPr lang="ru-RU" sz="2300" dirty="0" smtClean="0"/>
              <a:t>– это таможенная пошлина (налог) на импортный товар.</a:t>
            </a:r>
            <a:endParaRPr lang="ru-RU" sz="23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2756925"/>
            <a:ext cx="2160240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56925"/>
            <a:ext cx="2541458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1846819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Куртка отечественная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640111" y="1846861"/>
            <a:ext cx="1717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Куртка импортная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833733" y="4685360"/>
            <a:ext cx="87963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2 700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6575" y="4677140"/>
            <a:ext cx="893229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2 500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 rot="2137216">
            <a:off x="2967628" y="2802524"/>
            <a:ext cx="2808312" cy="1440160"/>
          </a:xfrm>
          <a:prstGeom prst="homePlate">
            <a:avLst>
              <a:gd name="adj" fmla="val 5316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Таможенная пошлина на импортные куртки – 400 рублей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13372" y="4677140"/>
            <a:ext cx="87963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2 900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3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88823"/>
            <a:ext cx="8640960" cy="8002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153E"/>
                </a:solidFill>
              </a:rPr>
              <a:t>Квота </a:t>
            </a:r>
            <a:r>
              <a:rPr lang="ru-RU" sz="2300" dirty="0" smtClean="0"/>
              <a:t>– ограничение количества иностранных товаров, ввозимых в страну.</a:t>
            </a:r>
            <a:endParaRPr lang="ru-RU" sz="23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36962"/>
            <a:ext cx="2808312" cy="3113860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 rot="20875499" flipH="1">
            <a:off x="2663788" y="2744445"/>
            <a:ext cx="3816424" cy="864096"/>
          </a:xfrm>
          <a:prstGeom prst="homePlate">
            <a:avLst>
              <a:gd name="adj" fmla="val 7109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Импортных телевизоров можно ввезти 10 млн. штук в год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4" t="4231" r="12502" b="4638"/>
          <a:stretch/>
        </p:blipFill>
        <p:spPr>
          <a:xfrm>
            <a:off x="6315342" y="3429000"/>
            <a:ext cx="2016809" cy="2416325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 rot="20912291">
            <a:off x="3568112" y="4773149"/>
            <a:ext cx="2736304" cy="864096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Покупаем отечественное!!!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7207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676" y="644692"/>
            <a:ext cx="151216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тариф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84164" y="644692"/>
            <a:ext cx="151216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квота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85957" y="1564921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Таможенные пошлины</a:t>
            </a:r>
            <a:endParaRPr lang="ru-RU" sz="2000" dirty="0"/>
          </a:p>
        </p:txBody>
      </p:sp>
      <p:sp>
        <p:nvSpPr>
          <p:cNvPr id="5" name="Плюс 4"/>
          <p:cNvSpPr/>
          <p:nvPr/>
        </p:nvSpPr>
        <p:spPr>
          <a:xfrm>
            <a:off x="2249742" y="1796819"/>
            <a:ext cx="324036" cy="480053"/>
          </a:xfrm>
          <a:prstGeom prst="mathPlus">
            <a:avLst>
              <a:gd name="adj1" fmla="val 24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3" y="1564921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Снижение мировых цен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1997715" y="938723"/>
            <a:ext cx="828092" cy="3888434"/>
          </a:xfrm>
          <a:prstGeom prst="rightBrace">
            <a:avLst>
              <a:gd name="adj1" fmla="val 4682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75656" y="3525011"/>
            <a:ext cx="187220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Рост импорта, конкуренция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1564921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Количественные ограничения</a:t>
            </a:r>
            <a:endParaRPr lang="ru-RU" sz="2000" dirty="0"/>
          </a:p>
        </p:txBody>
      </p:sp>
      <p:sp>
        <p:nvSpPr>
          <p:cNvPr id="11" name="Плюс 10"/>
          <p:cNvSpPr/>
          <p:nvPr/>
        </p:nvSpPr>
        <p:spPr>
          <a:xfrm>
            <a:off x="6678231" y="1796819"/>
            <a:ext cx="324036" cy="480053"/>
          </a:xfrm>
          <a:prstGeom prst="mathPlus">
            <a:avLst>
              <a:gd name="adj1" fmla="val 24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35396" y="1564921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Снижение мировых цен</a:t>
            </a:r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6426204" y="902721"/>
            <a:ext cx="828092" cy="3960438"/>
          </a:xfrm>
          <a:prstGeom prst="rightBrace">
            <a:avLst>
              <a:gd name="adj1" fmla="val 4682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760131" y="3525011"/>
            <a:ext cx="2160237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Импорт не может увеличиться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4773149"/>
            <a:ext cx="8064896" cy="11541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153E"/>
                </a:solidFill>
              </a:rPr>
              <a:t>Экспортная субсидия </a:t>
            </a:r>
            <a:r>
              <a:rPr lang="ru-RU" sz="2300" dirty="0" smtClean="0"/>
              <a:t>– финансовая помощь государства отечественным производителям, производящим продукцию на экспорт.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82544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 animBg="1"/>
      <p:bldP spid="1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6712"/>
            <a:ext cx="280831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Протекционизм</a:t>
            </a:r>
            <a:r>
              <a:rPr lang="ru-RU" sz="2400" dirty="0" smtClean="0"/>
              <a:t> – защита отечественных производителей.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836712"/>
            <a:ext cx="280831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Фритредерство </a:t>
            </a:r>
            <a:r>
              <a:rPr lang="ru-RU" sz="2400" dirty="0" smtClean="0"/>
              <a:t>– отсутствие ограничений в торговле.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21776"/>
            <a:ext cx="1430618" cy="19074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88" y="3921776"/>
            <a:ext cx="1469960" cy="1907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59" y="3921777"/>
            <a:ext cx="1440160" cy="18242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05064"/>
            <a:ext cx="2446614" cy="1957291"/>
          </a:xfrm>
          <a:prstGeom prst="rect">
            <a:avLst/>
          </a:prstGeom>
        </p:spPr>
      </p:pic>
      <p:sp>
        <p:nvSpPr>
          <p:cNvPr id="8" name="Штриховая стрелка вправо 7"/>
          <p:cNvSpPr/>
          <p:nvPr/>
        </p:nvSpPr>
        <p:spPr>
          <a:xfrm rot="8688050" flipV="1">
            <a:off x="2649474" y="3015639"/>
            <a:ext cx="2899929" cy="328515"/>
          </a:xfrm>
          <a:prstGeom prst="stripedRightArrow">
            <a:avLst>
              <a:gd name="adj1" fmla="val 50000"/>
              <a:gd name="adj2" fmla="val 1330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 rot="8229558">
            <a:off x="4845544" y="3472189"/>
            <a:ext cx="1037088" cy="328515"/>
          </a:xfrm>
          <a:prstGeom prst="stripedRightArrow">
            <a:avLst>
              <a:gd name="adj1" fmla="val 50000"/>
              <a:gd name="adj2" fmla="val 1330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6434846" y="3484523"/>
            <a:ext cx="855640" cy="246386"/>
          </a:xfrm>
          <a:prstGeom prst="stripedRightArrow">
            <a:avLst>
              <a:gd name="adj1" fmla="val 50000"/>
              <a:gd name="adj2" fmla="val 1330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71334" y="549975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ЕС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96114" y="5499759"/>
            <a:ext cx="967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НАФТА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08212" y="5499759"/>
            <a:ext cx="60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ВТО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7002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2" y="767954"/>
            <a:ext cx="2127390" cy="1988971"/>
          </a:xfrm>
          <a:prstGeom prst="rect">
            <a:avLst/>
          </a:prstGeom>
        </p:spPr>
      </p:pic>
      <p:pic>
        <p:nvPicPr>
          <p:cNvPr id="3" name="Picture 2" descr="D:\Обществознание\Сергеева Светлана\Рабочие материалы\Картинки\Рынок\0357 ноутбу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523866"/>
            <a:ext cx="2520280" cy="261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войная стрелка влево/вправо 3"/>
          <p:cNvSpPr/>
          <p:nvPr/>
        </p:nvSpPr>
        <p:spPr>
          <a:xfrm>
            <a:off x="3651905" y="1274955"/>
            <a:ext cx="1800200" cy="810239"/>
          </a:xfrm>
          <a:prstGeom prst="leftRightArrow">
            <a:avLst>
              <a:gd name="adj1" fmla="val 50000"/>
              <a:gd name="adj2" fmla="val 7131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13043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М</a:t>
            </a:r>
            <a:r>
              <a:rPr lang="ru-RU" dirty="0" smtClean="0"/>
              <a:t>арокко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452320" y="131676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США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429001"/>
            <a:ext cx="813690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Валютный курс </a:t>
            </a:r>
            <a:r>
              <a:rPr lang="ru-RU" sz="2400" dirty="0" smtClean="0"/>
              <a:t>– цена, по которой национальная валюта обменивается на другую иностранную валюту.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72101" y="5056738"/>
            <a:ext cx="5799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153E"/>
                </a:solidFill>
              </a:rPr>
              <a:t>X </a:t>
            </a:r>
            <a:r>
              <a:rPr lang="en-US" sz="3200" dirty="0" smtClean="0">
                <a:solidFill>
                  <a:srgbClr val="00153E"/>
                </a:solidFill>
              </a:rPr>
              <a:t>RUB </a:t>
            </a:r>
            <a:r>
              <a:rPr lang="en-US" sz="3200" b="1" dirty="0" smtClean="0">
                <a:solidFill>
                  <a:srgbClr val="00153E"/>
                </a:solidFill>
              </a:rPr>
              <a:t>= Y </a:t>
            </a:r>
            <a:r>
              <a:rPr lang="en-US" sz="3200" dirty="0" smtClean="0">
                <a:solidFill>
                  <a:srgbClr val="00153E"/>
                </a:solidFill>
              </a:rPr>
              <a:t>$</a:t>
            </a:r>
            <a:r>
              <a:rPr lang="en-US" sz="3200" b="1" dirty="0" smtClean="0">
                <a:solidFill>
                  <a:srgbClr val="00153E"/>
                </a:solidFill>
              </a:rPr>
              <a:t> = Z </a:t>
            </a:r>
            <a:r>
              <a:rPr lang="en-US" sz="3200" dirty="0" smtClean="0">
                <a:solidFill>
                  <a:srgbClr val="00153E"/>
                </a:solidFill>
              </a:rPr>
              <a:t>€</a:t>
            </a:r>
            <a:r>
              <a:rPr lang="en-US" sz="3200" b="1" dirty="0" smtClean="0">
                <a:solidFill>
                  <a:srgbClr val="00153E"/>
                </a:solidFill>
              </a:rPr>
              <a:t> = S </a:t>
            </a:r>
            <a:r>
              <a:rPr lang="en-US" sz="3200" dirty="0" smtClean="0">
                <a:solidFill>
                  <a:srgbClr val="00153E"/>
                </a:solidFill>
              </a:rPr>
              <a:t>£</a:t>
            </a:r>
            <a:r>
              <a:rPr lang="en-US" sz="3200" b="1" dirty="0" smtClean="0">
                <a:solidFill>
                  <a:srgbClr val="00153E"/>
                </a:solidFill>
              </a:rPr>
              <a:t> = T </a:t>
            </a:r>
            <a:r>
              <a:rPr lang="en-US" sz="3200" dirty="0" smtClean="0">
                <a:solidFill>
                  <a:srgbClr val="00153E"/>
                </a:solidFill>
              </a:rPr>
              <a:t>¥</a:t>
            </a:r>
            <a:endParaRPr lang="ru-RU" sz="3200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48680"/>
            <a:ext cx="576064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Валютный курс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00809"/>
            <a:ext cx="30243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плавающий (гибкий)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1700809"/>
            <a:ext cx="30243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фиксированный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5"/>
            <a:ext cx="3024336" cy="2688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534921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Курс определяется соотношением спроса и предложения.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2499400"/>
            <a:ext cx="2654185" cy="27538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53120" y="5349213"/>
            <a:ext cx="381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Курс устанавливается государством.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58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  <p:bldP spid="1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1"/>
            <a:ext cx="806489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Основой мировых экономических связей является международная торговля.</a:t>
            </a:r>
          </a:p>
          <a:p>
            <a:endParaRPr lang="ru-RU" sz="1000" dirty="0" smtClean="0"/>
          </a:p>
          <a:p>
            <a:r>
              <a:rPr lang="ru-RU" sz="2400" dirty="0" smtClean="0"/>
              <a:t>Странам выгодно специализироваться на производстве тех товаров, которые они могут выпускать более </a:t>
            </a:r>
            <a:r>
              <a:rPr lang="ru-RU" sz="2400" b="1" dirty="0" smtClean="0"/>
              <a:t>эффективно</a:t>
            </a:r>
            <a:r>
              <a:rPr lang="ru-RU" sz="2400" dirty="0" smtClean="0"/>
              <a:t>.</a:t>
            </a:r>
          </a:p>
          <a:p>
            <a:endParaRPr lang="ru-RU" sz="1000" dirty="0" smtClean="0"/>
          </a:p>
          <a:p>
            <a:r>
              <a:rPr lang="ru-RU" sz="2400" b="1" dirty="0" smtClean="0"/>
              <a:t>Экспорт</a:t>
            </a:r>
            <a:r>
              <a:rPr lang="ru-RU" sz="2400" dirty="0" smtClean="0"/>
              <a:t> – вывоз товаров в другие страны, </a:t>
            </a:r>
            <a:r>
              <a:rPr lang="ru-RU" sz="2400" b="1" dirty="0" smtClean="0"/>
              <a:t>импорт</a:t>
            </a:r>
            <a:r>
              <a:rPr lang="ru-RU" sz="2400" dirty="0" smtClean="0"/>
              <a:t> – ввоз иностранных товаров.</a:t>
            </a:r>
          </a:p>
          <a:p>
            <a:endParaRPr lang="ru-RU" sz="1000" dirty="0" smtClean="0"/>
          </a:p>
          <a:p>
            <a:r>
              <a:rPr lang="ru-RU" sz="2400" dirty="0" smtClean="0"/>
              <a:t>Основные направления во внешнеторговой политике государства: </a:t>
            </a:r>
            <a:r>
              <a:rPr lang="ru-RU" sz="2400" b="1" dirty="0" smtClean="0"/>
              <a:t>протекционизм</a:t>
            </a:r>
            <a:r>
              <a:rPr lang="ru-RU" sz="2400" dirty="0" smtClean="0"/>
              <a:t> и </a:t>
            </a:r>
            <a:r>
              <a:rPr lang="ru-RU" sz="2400" b="1" dirty="0" err="1" smtClean="0"/>
              <a:t>фритрейдерство</a:t>
            </a:r>
            <a:r>
              <a:rPr lang="ru-RU" sz="2400" dirty="0" smtClean="0"/>
              <a:t> (свобода торговли).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2" y="644691"/>
            <a:ext cx="339462" cy="3835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2" y="1835300"/>
            <a:ext cx="339462" cy="383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2" y="3024759"/>
            <a:ext cx="339462" cy="383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2" y="4197086"/>
            <a:ext cx="339462" cy="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3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44691"/>
            <a:ext cx="78488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Экономическая наука изучает способы эффективного использования ограниченных ресурсов.</a:t>
            </a:r>
          </a:p>
          <a:p>
            <a:endParaRPr lang="ru-RU" sz="1600" dirty="0" smtClean="0"/>
          </a:p>
          <a:p>
            <a:r>
              <a:rPr lang="ru-RU" sz="2600" b="1" dirty="0" smtClean="0"/>
              <a:t>Потребность</a:t>
            </a:r>
            <a:r>
              <a:rPr lang="ru-RU" sz="2600" dirty="0" smtClean="0"/>
              <a:t> – нужда человека в чём-либо, необходимом для поддержания его жизни.</a:t>
            </a:r>
          </a:p>
          <a:p>
            <a:endParaRPr lang="ru-RU" sz="1600" dirty="0" smtClean="0"/>
          </a:p>
          <a:p>
            <a:r>
              <a:rPr lang="ru-RU" sz="2600" b="1" dirty="0" smtClean="0"/>
              <a:t>Ресурсы</a:t>
            </a:r>
            <a:r>
              <a:rPr lang="ru-RU" sz="2600" dirty="0" smtClean="0"/>
              <a:t> – всё то, что необходимо для производства жизненных благ.</a:t>
            </a:r>
          </a:p>
          <a:p>
            <a:endParaRPr lang="ru-RU" sz="1600" dirty="0" smtClean="0"/>
          </a:p>
          <a:p>
            <a:r>
              <a:rPr lang="ru-RU" sz="2600" dirty="0" smtClean="0"/>
              <a:t>Основные виды ресурсов – труд, земля, капитал.</a:t>
            </a:r>
            <a:endParaRPr lang="ru-RU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740701"/>
            <a:ext cx="424017" cy="4791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084851"/>
            <a:ext cx="424017" cy="479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525010"/>
            <a:ext cx="424017" cy="479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869160"/>
            <a:ext cx="424017" cy="47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1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58269"/>
            <a:ext cx="799288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Свободные блага </a:t>
            </a:r>
            <a:r>
              <a:rPr lang="ru-RU" sz="2600" dirty="0" smtClean="0"/>
              <a:t>– те, которыми человек может пользоваться бесплатно.</a:t>
            </a:r>
          </a:p>
          <a:p>
            <a:endParaRPr lang="ru-RU" sz="1600" dirty="0"/>
          </a:p>
          <a:p>
            <a:r>
              <a:rPr lang="ru-RU" sz="2600" b="1" dirty="0" smtClean="0"/>
              <a:t>Экономические блага </a:t>
            </a:r>
            <a:r>
              <a:rPr lang="ru-RU" sz="2600" dirty="0" smtClean="0"/>
              <a:t>– те, для производства которых нужно нести затраты.</a:t>
            </a:r>
          </a:p>
          <a:p>
            <a:endParaRPr lang="ru-RU" sz="1600" dirty="0"/>
          </a:p>
          <a:p>
            <a:r>
              <a:rPr lang="ru-RU" sz="2600" b="1" dirty="0" smtClean="0"/>
              <a:t>Альтернативная стоимость </a:t>
            </a:r>
            <a:r>
              <a:rPr lang="ru-RU" sz="2600" dirty="0" smtClean="0"/>
              <a:t>– это лучшая из упущенных выгод.</a:t>
            </a:r>
            <a:endParaRPr lang="ru-RU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8" y="1029672"/>
            <a:ext cx="424017" cy="4791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8" y="3813981"/>
            <a:ext cx="424017" cy="479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8" y="2372883"/>
            <a:ext cx="424017" cy="47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5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2454</Words>
  <Application>Microsoft Office PowerPoint</Application>
  <PresentationFormat>Экран (4:3)</PresentationFormat>
  <Paragraphs>490</Paragraphs>
  <Slides>77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8" baseType="lpstr">
      <vt:lpstr>Тема Office</vt:lpstr>
      <vt:lpstr>ЭКОНОМИЧЕСКАЯ СФЕРА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4</cp:revision>
  <dcterms:created xsi:type="dcterms:W3CDTF">2018-11-05T15:21:40Z</dcterms:created>
  <dcterms:modified xsi:type="dcterms:W3CDTF">2018-11-05T16:03:13Z</dcterms:modified>
</cp:coreProperties>
</file>