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</p:embeddedFont>
    <p:embeddedFont>
      <p:font typeface="Roboto Slab" pitchFamily="2" charset="0"/>
      <p:regular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B4777-7D47-4CCC-B415-8D080D500308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A1173-58F6-4B21-99FC-494035A33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11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9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84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2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9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6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03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74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14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2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25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9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57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34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90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11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747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8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4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2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81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7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3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16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46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7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8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3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56411" y="866775"/>
            <a:ext cx="7431179" cy="3409950"/>
            <a:chOff x="789368" y="866775"/>
            <a:chExt cx="7431179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588766" y="2033141"/>
              <a:ext cx="3631781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Закон на страже </a:t>
              </a:r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природы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68" y="866775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9025" y="444737"/>
            <a:ext cx="8984975" cy="4184822"/>
            <a:chOff x="159025" y="444737"/>
            <a:chExt cx="8984975" cy="418482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8" t="17640" r="2615" b="15495"/>
            <a:stretch/>
          </p:blipFill>
          <p:spPr>
            <a:xfrm>
              <a:off x="159025" y="554515"/>
              <a:ext cx="8984975" cy="40750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207" y="444737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ussian-embassy.org/ru/wp-content/uploads/sites/2/2013/02/43691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3" y="1438514"/>
            <a:ext cx="1609294" cy="2266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.eksmo.ru/v2/ITD000000000596803/COVER/cover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748" y="634379"/>
            <a:ext cx="1071030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dnimg.rg.ru/img/content/14/80/78/bibl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41" y="634379"/>
            <a:ext cx="1102100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mocpartner.ru/assets/images/FOTO_BOOK/Lesnoi%20kodeks%20UMOC%20Partner%2020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04" y="634379"/>
            <a:ext cx="1038012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mpr.gov-murman.ru/upload/resize_cache/iblock/cab/240_240_1/86953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76" y="3013788"/>
            <a:ext cx="1068449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biblio-globus.us/photos1/926/926468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35" y="3009476"/>
            <a:ext cx="1072985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moscowbooks.ru/image/book2/247/big/i24733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17" y="3009476"/>
            <a:ext cx="1102100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pravo.ru/store/images/4/3648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23114"/>
          <a:stretch/>
        </p:blipFill>
        <p:spPr bwMode="auto">
          <a:xfrm>
            <a:off x="6378000" y="3009476"/>
            <a:ext cx="1058030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v-izm.mos.ru/upload/medialibrary/f63/vodolei_money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13" y="3009476"/>
            <a:ext cx="1058526" cy="15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56" y="1143647"/>
            <a:ext cx="1528995" cy="10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4131996" y="2945873"/>
            <a:ext cx="2141897" cy="1827334"/>
            <a:chOff x="6373702" y="3012954"/>
            <a:chExt cx="2141897" cy="182733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409677" y="4124707"/>
              <a:ext cx="2105922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Принимать </a:t>
              </a:r>
              <a:r>
                <a:rPr lang="ru-RU" b="1" dirty="0">
                  <a:solidFill>
                    <a:prstClr val="black"/>
                  </a:solidFill>
                </a:rPr>
                <a:t>участие </a:t>
              </a:r>
              <a:r>
                <a:rPr lang="ru-RU" b="1" dirty="0" smtClean="0">
                  <a:solidFill>
                    <a:prstClr val="black"/>
                  </a:solidFill>
                </a:rPr>
                <a:t>в собраниях граждан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pic>
          <p:nvPicPr>
            <p:cNvPr id="2054" name="Picture 6" descr="http://xn--16--5cd3cecmmf8a4e.xn--p1ai/img/pod_sob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702" y="3012954"/>
              <a:ext cx="1943211" cy="9975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6706321" y="480550"/>
            <a:ext cx="2360845" cy="2043028"/>
            <a:chOff x="11001412" y="2439918"/>
            <a:chExt cx="2360845" cy="20430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001412" y="3767365"/>
              <a:ext cx="2360845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Подавать </a:t>
              </a:r>
              <a:r>
                <a:rPr lang="ru-RU" b="1" dirty="0">
                  <a:solidFill>
                    <a:prstClr val="black"/>
                  </a:solidFill>
                </a:rPr>
                <a:t>в суд иски </a:t>
              </a:r>
              <a:r>
                <a:rPr lang="ru-RU" b="1" dirty="0" smtClean="0">
                  <a:solidFill>
                    <a:prstClr val="black"/>
                  </a:solidFill>
                </a:rPr>
                <a:t>               о </a:t>
              </a:r>
              <a:r>
                <a:rPr lang="ru-RU" b="1" dirty="0">
                  <a:solidFill>
                    <a:prstClr val="black"/>
                  </a:solidFill>
                </a:rPr>
                <a:t>возмещении </a:t>
              </a:r>
              <a:r>
                <a:rPr lang="ru-RU" b="1" dirty="0" smtClean="0">
                  <a:solidFill>
                    <a:prstClr val="black"/>
                  </a:solidFill>
                </a:rPr>
                <a:t>вреда природе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pic>
          <p:nvPicPr>
            <p:cNvPr id="2056" name="Picture 8" descr="http://www.xn--80aaujbdxeb6af9cg.com/data/images/%D0%9A%D0%BB%D0%B0%D1%81%D1%81%D0%B8%D1%87%D0%B5%D1%81%D0%BA%D0%B8%D0%B9-%D1%81%D1%83%D0%B4%D1%8C%D1%8F-%D1%81-%D0%BF%D0%B0%D1%80%D0%B8%D0%BA_519671183b867-thum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620" y="2439918"/>
              <a:ext cx="1284632" cy="1070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349620" y="2829667"/>
            <a:ext cx="2263440" cy="1943540"/>
            <a:chOff x="7192688" y="2402612"/>
            <a:chExt cx="2263440" cy="1943540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7408421" y="2402612"/>
              <a:ext cx="1547195" cy="1131111"/>
              <a:chOff x="5592536" y="2995107"/>
              <a:chExt cx="2695673" cy="1772156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2536" y="2995107"/>
                <a:ext cx="2695673" cy="17721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4" descr="http://bezfona.ru/_im/66_original_1399522042_bezfona.ru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169324" y="3780063"/>
                <a:ext cx="268425" cy="2684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6" descr="http://www.progimp.ru/i/articles/upload/2011/09/876/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45" b="13286"/>
              <a:stretch/>
            </p:blipFill>
            <p:spPr bwMode="auto">
              <a:xfrm>
                <a:off x="7276342" y="3352208"/>
                <a:ext cx="322814" cy="4278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Прямоугольник 18"/>
            <p:cNvSpPr/>
            <p:nvPr/>
          </p:nvSpPr>
          <p:spPr>
            <a:xfrm>
              <a:off x="7192688" y="3630571"/>
              <a:ext cx="2263440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Обращаться в органы </a:t>
              </a:r>
              <a:r>
                <a:rPr lang="ru-RU" b="1" dirty="0">
                  <a:solidFill>
                    <a:prstClr val="black"/>
                  </a:solidFill>
                </a:rPr>
                <a:t>государственной власти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445391" y="506337"/>
            <a:ext cx="1787168" cy="2017241"/>
            <a:chOff x="3693711" y="506337"/>
            <a:chExt cx="1787168" cy="201724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693711" y="1807997"/>
              <a:ext cx="178716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Создавать общественные </a:t>
              </a:r>
              <a:r>
                <a:rPr lang="ru-RU" b="1" dirty="0">
                  <a:solidFill>
                    <a:prstClr val="black"/>
                  </a:solidFill>
                </a:rPr>
                <a:t>организации</a:t>
              </a:r>
            </a:p>
          </p:txBody>
        </p:sp>
        <p:pic>
          <p:nvPicPr>
            <p:cNvPr id="1026" name="Picture 2" descr="http://www.herzenlib.ru/ecology/images/calendar/29_11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213" y="506337"/>
              <a:ext cx="1164165" cy="1209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://dsf.club/file/YaRusskiy/186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2"/>
          <a:stretch/>
        </p:blipFill>
        <p:spPr bwMode="auto">
          <a:xfrm>
            <a:off x="376037" y="957345"/>
            <a:ext cx="3017166" cy="322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5128277" y="548486"/>
            <a:ext cx="1805373" cy="1767342"/>
            <a:chOff x="5376597" y="548486"/>
            <a:chExt cx="1805373" cy="176734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376597" y="1807997"/>
              <a:ext cx="180537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prstClr val="black"/>
                  </a:solidFill>
                </a:rPr>
                <a:t>С</a:t>
              </a:r>
              <a:r>
                <a:rPr lang="ru-RU" b="1" dirty="0" smtClean="0">
                  <a:solidFill>
                    <a:prstClr val="black"/>
                  </a:solidFill>
                </a:rPr>
                <a:t>одействовать </a:t>
              </a:r>
              <a:r>
                <a:rPr lang="ru-RU" b="1" dirty="0">
                  <a:solidFill>
                    <a:prstClr val="black"/>
                  </a:solidFill>
                </a:rPr>
                <a:t>государству 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447493" y="548486"/>
              <a:ext cx="1663585" cy="1125224"/>
              <a:chOff x="6865659" y="688505"/>
              <a:chExt cx="1663585" cy="1125224"/>
            </a:xfrm>
          </p:grpSpPr>
          <p:pic>
            <p:nvPicPr>
              <p:cNvPr id="2052" name="Picture 4" descr="http://www.fasr.ru/UserFiles/ContentFiles/rossiya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659" y="727745"/>
                <a:ext cx="1663585" cy="949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http://gerb.kuda.ua/wp-content/uploads/2015/02/kuda.ua_.gerb_.russia.1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3884" y="688505"/>
                <a:ext cx="1027133" cy="11252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058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1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7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5" y="1303598"/>
            <a:ext cx="1608968" cy="25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7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4" name="Picture 2" descr="http://salers.ru/wp-content/uploads/2012/04/%D0%9E%D0%B1%D1%8F%D0%B7%D0%B0%D0%BD%D0%BD%D0%BE%D1%81%D1%82%D0%B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86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25" y="607767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33253" y="607767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1634" y="3199471"/>
            <a:ext cx="8560341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Каждый обязан сохранять природу и окружающую среду, бережно относиться к природным богатствам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2025" y="2446107"/>
            <a:ext cx="1696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58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0"/>
            <a:ext cx="47879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xn----7sbbaazuatxpyidedi7gqh.xn--p1ai/i/priroda/Russia-Les/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56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5368" name="Picture 8" descr="https://pixabay.com/static/uploads/photo/2013/07/13/12/05/earth-159123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10" y="149197"/>
            <a:ext cx="1756180" cy="230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gerb.kuda.ua/wp-content/uploads/2015/02/kuda.ua_.gerb_.russia.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19" y="2533205"/>
            <a:ext cx="2105963" cy="230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arwinmuseum.ru/img/news/2014/plakat_animal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16" y="-70338"/>
            <a:ext cx="4661375" cy="53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new-cccp.ru/cultb/14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880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36" y="1179095"/>
            <a:ext cx="4219129" cy="27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Picture 4" descr="http://cdn.eksmo.ru/v2/ITD000000000596803/COVER/cove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02" y="569436"/>
            <a:ext cx="959640" cy="1351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pravo.ru/store/images/4/3648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23114"/>
          <a:stretch/>
        </p:blipFill>
        <p:spPr bwMode="auto">
          <a:xfrm>
            <a:off x="7626558" y="543060"/>
            <a:ext cx="966493" cy="1377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cdnimg.rg.ru/img/content/14/80/78/bibl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47" y="480203"/>
            <a:ext cx="1070917" cy="1556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Picture 12" descr="http://www.biblio-globus.us/photos1/926/92646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" y="691972"/>
            <a:ext cx="1072872" cy="1508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kvedomosti.com/uploads/posts/2014-12/v-2015-godu-budet-pereizdana-krasnaya-kniga-rossiyskoy-federacii_3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741" y="1817630"/>
            <a:ext cx="1072872" cy="1508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umocpartner.ru/assets/images/FOTO_BOOK/Lesnoi%20kodeks%20UMOC%20Partner%2020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8" y="2766026"/>
            <a:ext cx="1070917" cy="1556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14" descr="http://www.moscowbooks.ru/image/book2/247/big/i2473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65" y="554956"/>
            <a:ext cx="1052946" cy="1526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7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800" y="330827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Правила, защищающие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природу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5100" y="1005848"/>
            <a:ext cx="1785692" cy="1485537"/>
            <a:chOff x="365100" y="1005848"/>
            <a:chExt cx="1785692" cy="1485537"/>
          </a:xfrm>
        </p:grpSpPr>
        <p:pic>
          <p:nvPicPr>
            <p:cNvPr id="10246" name="Picture 6" descr="http://barrum.ru/wp-content/uploads/2013/03/33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5100" y="1005848"/>
              <a:ext cx="1511033" cy="1347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http://cucarachashop.ru/published/publicdata/U4946941CUCARACHA/attachments/SC/products_pictures/05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33" y="1287172"/>
              <a:ext cx="990559" cy="990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://xn---58-eddorwveokfhdd2n.xn--p1ai/wp-content/uploads/2015/05/8451681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33" y="1604942"/>
              <a:ext cx="1187200" cy="88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6427593" y="3868059"/>
            <a:ext cx="27397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</a:t>
            </a:r>
            <a:r>
              <a:rPr lang="ru-RU" dirty="0" smtClean="0">
                <a:solidFill>
                  <a:prstClr val="black"/>
                </a:solidFill>
              </a:rPr>
              <a:t>равила </a:t>
            </a:r>
            <a:r>
              <a:rPr lang="ru-RU" dirty="0">
                <a:solidFill>
                  <a:prstClr val="black"/>
                </a:solidFill>
              </a:rPr>
              <a:t>охраны рыбных </a:t>
            </a:r>
            <a:r>
              <a:rPr lang="ru-RU" dirty="0" smtClean="0">
                <a:solidFill>
                  <a:prstClr val="black"/>
                </a:solidFill>
              </a:rPr>
              <a:t>запасов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0792" y="1189935"/>
            <a:ext cx="31057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</a:rPr>
              <a:t>Правила </a:t>
            </a:r>
            <a:r>
              <a:rPr lang="ru-RU" sz="1400" dirty="0">
                <a:solidFill>
                  <a:prstClr val="black"/>
                </a:solidFill>
              </a:rPr>
              <a:t>охраны окружающей среды при проведении промышленных, строительных, сельскохозяйственных, научных </a:t>
            </a:r>
            <a:r>
              <a:rPr lang="ru-RU" sz="1400" dirty="0" smtClean="0">
                <a:solidFill>
                  <a:prstClr val="black"/>
                </a:solidFill>
              </a:rPr>
              <a:t>работ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0792" y="2694589"/>
            <a:ext cx="289426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Правила </a:t>
            </a:r>
            <a:r>
              <a:rPr lang="ru-RU" dirty="0">
                <a:solidFill>
                  <a:prstClr val="black"/>
                </a:solidFill>
              </a:rPr>
              <a:t>производства, хранения, перевозки и захоронения опасных </a:t>
            </a:r>
            <a:r>
              <a:rPr lang="ru-RU" dirty="0" smtClean="0">
                <a:solidFill>
                  <a:prstClr val="black"/>
                </a:solidFill>
              </a:rPr>
              <a:t>веществ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0792" y="3939461"/>
            <a:ext cx="327927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Правила </a:t>
            </a:r>
            <a:r>
              <a:rPr lang="ru-RU" dirty="0">
                <a:solidFill>
                  <a:prstClr val="black"/>
                </a:solidFill>
              </a:rPr>
              <a:t>безопасности при обращении с ядовитыми веществами и </a:t>
            </a:r>
            <a:r>
              <a:rPr lang="ru-RU" dirty="0" smtClean="0">
                <a:solidFill>
                  <a:prstClr val="black"/>
                </a:solidFill>
              </a:rPr>
              <a:t>микроорганизмами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0472" y="1181567"/>
            <a:ext cx="2853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Ветеринарные </a:t>
            </a:r>
            <a:r>
              <a:rPr lang="ru-RU" dirty="0">
                <a:solidFill>
                  <a:prstClr val="black"/>
                </a:solidFill>
              </a:rPr>
              <a:t>правила и </a:t>
            </a:r>
            <a:r>
              <a:rPr lang="ru-RU" dirty="0" smtClean="0">
                <a:solidFill>
                  <a:prstClr val="black"/>
                </a:solidFill>
              </a:rPr>
              <a:t>правила, </a:t>
            </a:r>
            <a:r>
              <a:rPr lang="ru-RU" dirty="0">
                <a:solidFill>
                  <a:prstClr val="black"/>
                </a:solidFill>
              </a:rPr>
              <a:t>установленные для борьбы с болезнями и вредителями </a:t>
            </a:r>
            <a:r>
              <a:rPr lang="ru-RU" dirty="0" smtClean="0">
                <a:solidFill>
                  <a:prstClr val="black"/>
                </a:solidFill>
              </a:rPr>
              <a:t>растений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36470" y="2710024"/>
            <a:ext cx="26181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Правила </a:t>
            </a:r>
            <a:r>
              <a:rPr lang="ru-RU" dirty="0">
                <a:solidFill>
                  <a:prstClr val="black"/>
                </a:solidFill>
              </a:rPr>
              <a:t>охраны и использования </a:t>
            </a:r>
            <a:r>
              <a:rPr lang="ru-RU" dirty="0" smtClean="0">
                <a:solidFill>
                  <a:prstClr val="black"/>
                </a:solidFill>
              </a:rPr>
              <a:t>недр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31800" y="2559055"/>
            <a:ext cx="1218662" cy="1086706"/>
            <a:chOff x="417042" y="2585110"/>
            <a:chExt cx="1218662" cy="108670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" t="1468" r="2352" b="-1480"/>
            <a:stretch/>
          </p:blipFill>
          <p:spPr>
            <a:xfrm>
              <a:off x="417042" y="2585110"/>
              <a:ext cx="703574" cy="97522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" t="1468" r="2352" b="-1480"/>
            <a:stretch/>
          </p:blipFill>
          <p:spPr>
            <a:xfrm>
              <a:off x="932130" y="2602867"/>
              <a:ext cx="703574" cy="975224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" t="1468" r="2352" b="-1480"/>
            <a:stretch/>
          </p:blipFill>
          <p:spPr>
            <a:xfrm>
              <a:off x="674586" y="2696592"/>
              <a:ext cx="703574" cy="975224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1" y="3663518"/>
            <a:ext cx="1682479" cy="1267468"/>
          </a:xfrm>
          <a:prstGeom prst="rect">
            <a:avLst/>
          </a:prstGeom>
        </p:spPr>
      </p:pic>
      <p:pic>
        <p:nvPicPr>
          <p:cNvPr id="10248" name="Picture 8" descr="https://upload.wikimedia.org/wikipedia/commons/thumb/1/17/Veterinary_symbol.svg/498px-Veterinary_symbol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77" y="968506"/>
            <a:ext cx="1548216" cy="141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74" y="2411218"/>
            <a:ext cx="996722" cy="1045811"/>
          </a:xfrm>
          <a:prstGeom prst="rect">
            <a:avLst/>
          </a:prstGeom>
        </p:spPr>
      </p:pic>
      <p:pic>
        <p:nvPicPr>
          <p:cNvPr id="10250" name="Picture 10" descr="http://static.wixstatic.com/media/91ff99_49f3da113e1343fa93b05b141e575d5f.png_srz_708_783_85_22_0.50_1.20_0.00_png_sr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38" y="3567186"/>
            <a:ext cx="1328614" cy="13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29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0" y="-547152"/>
            <a:ext cx="9391014" cy="6094328"/>
            <a:chOff x="-89432" y="-583364"/>
            <a:chExt cx="9391014" cy="6094328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Прямоугольник 88"/>
          <p:cNvSpPr/>
          <p:nvPr/>
        </p:nvSpPr>
        <p:spPr>
          <a:xfrm>
            <a:off x="417488" y="558687"/>
            <a:ext cx="35603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12%</a:t>
            </a:r>
            <a:endParaRPr lang="ru-RU" sz="8800" b="1" dirty="0">
              <a:solidFill>
                <a:prstClr val="black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679192" y="2422543"/>
            <a:ext cx="3841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102 заповедника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86095" y="2981821"/>
            <a:ext cx="5657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46 национальных парков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79192" y="3566596"/>
            <a:ext cx="5875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70 природных заказников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3505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Заповедник </a:t>
            </a:r>
            <a:r>
              <a:rPr lang="ru-RU" sz="2000" dirty="0" err="1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Шульган-Таш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3207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Курильский заповедник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Байкальский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заповедник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2632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Окский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заповедник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497694"/>
            <a:ext cx="8683172" cy="4178377"/>
            <a:chOff x="363579" y="465351"/>
            <a:chExt cx="8683172" cy="417837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3579" y="2003005"/>
              <a:ext cx="8683172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Охрана природы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все меры, которые могут быть предприняты для сохранения, рационального использования и восстановления окружающей среды, в том числе природных ресурсов, животного и растительного мира, чистоты воды, почвы и атмосферы на планете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Земля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165" y="465351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nagit_PPTDF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42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8752" y="279757"/>
            <a:ext cx="4486496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охрана природы?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48544" y="1124490"/>
            <a:ext cx="80469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Охрана природы </a:t>
            </a:r>
            <a:r>
              <a:rPr lang="ru-RU" sz="2000" dirty="0">
                <a:solidFill>
                  <a:prstClr val="black"/>
                </a:solidFill>
              </a:rPr>
              <a:t>– это все меры, которые могут быть предприняты для сохранения, рационального использования и восстановления окружающей среды, в том числе природных ресурсов, животного и растительного мира, чистоты воды, почвы и атмосферы на планете </a:t>
            </a:r>
            <a:r>
              <a:rPr lang="ru-RU" sz="2000" dirty="0" smtClean="0">
                <a:solidFill>
                  <a:prstClr val="black"/>
                </a:solidFill>
              </a:rPr>
              <a:t>Земля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21428" y="2735262"/>
            <a:ext cx="3701144" cy="2105026"/>
            <a:chOff x="2830955" y="2663860"/>
            <a:chExt cx="3943863" cy="2311115"/>
          </a:xfrm>
        </p:grpSpPr>
        <p:pic>
          <p:nvPicPr>
            <p:cNvPr id="7" name="Picture 8" descr="https://pixabay.com/static/uploads/photo/2013/07/13/12/05/earth-159123_64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638" y="2663860"/>
              <a:ext cx="1756180" cy="2303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gerb.kuda.ua/wp-content/uploads/2015/02/kuda.ua_.gerb_.russia.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955" y="2667892"/>
              <a:ext cx="2105963" cy="2307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953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1810" y="279757"/>
            <a:ext cx="700398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защищают законы об охране природы? 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Roboto Slab"/>
              </a:rPr>
              <a:t>2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1800" y="1707394"/>
            <a:ext cx="2443046" cy="2455434"/>
            <a:chOff x="701800" y="1882059"/>
            <a:chExt cx="2443046" cy="2455434"/>
          </a:xfrm>
        </p:grpSpPr>
        <p:pic>
          <p:nvPicPr>
            <p:cNvPr id="8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51" y="1882059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00" y="2953325"/>
              <a:ext cx="2096708" cy="1384168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3259197" y="1261718"/>
            <a:ext cx="56019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</a:rPr>
              <a:t>Землю, </a:t>
            </a:r>
            <a:r>
              <a:rPr lang="ru-RU" sz="2000" dirty="0">
                <a:solidFill>
                  <a:prstClr val="black"/>
                </a:solidFill>
              </a:rPr>
              <a:t>её недра, </a:t>
            </a:r>
            <a:r>
              <a:rPr lang="ru-RU" sz="2000" dirty="0" smtClean="0">
                <a:solidFill>
                  <a:prstClr val="black"/>
                </a:solidFill>
              </a:rPr>
              <a:t>почву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</a:rPr>
              <a:t>Всю воду, </a:t>
            </a:r>
            <a:r>
              <a:rPr lang="ru-RU" sz="2000" dirty="0">
                <a:solidFill>
                  <a:prstClr val="black"/>
                </a:solidFill>
              </a:rPr>
              <a:t>независимо от </a:t>
            </a:r>
            <a:r>
              <a:rPr lang="ru-RU" sz="2000" dirty="0" smtClean="0">
                <a:solidFill>
                  <a:prstClr val="black"/>
                </a:solidFill>
              </a:rPr>
              <a:t>того, находится </a:t>
            </a:r>
            <a:r>
              <a:rPr lang="ru-RU" sz="2000" dirty="0">
                <a:solidFill>
                  <a:prstClr val="black"/>
                </a:solidFill>
              </a:rPr>
              <a:t>ли она на поверхности или под </a:t>
            </a:r>
            <a:r>
              <a:rPr lang="ru-RU" sz="2000" dirty="0" smtClean="0">
                <a:solidFill>
                  <a:prstClr val="black"/>
                </a:solidFill>
              </a:rPr>
              <a:t>землёй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В</a:t>
            </a:r>
            <a:r>
              <a:rPr lang="ru-RU" sz="2000" dirty="0" smtClean="0">
                <a:solidFill>
                  <a:prstClr val="black"/>
                </a:solidFill>
              </a:rPr>
              <a:t>се </a:t>
            </a:r>
            <a:r>
              <a:rPr lang="ru-RU" sz="2000" dirty="0">
                <a:solidFill>
                  <a:prstClr val="black"/>
                </a:solidFill>
              </a:rPr>
              <a:t>растения, </a:t>
            </a:r>
            <a:r>
              <a:rPr lang="ru-RU" sz="2000" dirty="0" smtClean="0">
                <a:solidFill>
                  <a:prstClr val="black"/>
                </a:solidFill>
              </a:rPr>
              <a:t>животных, </a:t>
            </a:r>
            <a:r>
              <a:rPr lang="ru-RU" sz="2000" dirty="0">
                <a:solidFill>
                  <a:prstClr val="black"/>
                </a:solidFill>
              </a:rPr>
              <a:t>леса и иные живые организмы нашей </a:t>
            </a:r>
            <a:r>
              <a:rPr lang="ru-RU" sz="2000" dirty="0" smtClean="0">
                <a:solidFill>
                  <a:prstClr val="black"/>
                </a:solidFill>
              </a:rPr>
              <a:t>планеты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</a:rPr>
              <a:t>А</a:t>
            </a:r>
            <a:r>
              <a:rPr lang="ru-RU" sz="2000" dirty="0" smtClean="0">
                <a:solidFill>
                  <a:prstClr val="black"/>
                </a:solidFill>
              </a:rPr>
              <a:t>тмосферный </a:t>
            </a:r>
            <a:r>
              <a:rPr lang="ru-RU" sz="2000" dirty="0">
                <a:solidFill>
                  <a:prstClr val="black"/>
                </a:solidFill>
              </a:rPr>
              <a:t>воздух и околоземное космическое </a:t>
            </a:r>
            <a:r>
              <a:rPr lang="ru-RU" sz="2000" dirty="0" smtClean="0">
                <a:solidFill>
                  <a:prstClr val="black"/>
                </a:solidFill>
              </a:rPr>
              <a:t>пространство</a:t>
            </a:r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98709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6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6927" y="2469376"/>
            <a:ext cx="8560341" cy="27386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Каждый имеет право на благоприятную окружающую среду, достоверную информацию о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её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состоянии и на возмещение ущерба,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причинённого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его здоровью или имуществу экологическим правонарушением.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824" y="2052442"/>
            <a:ext cx="171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4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2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69" y="1774482"/>
            <a:ext cx="1608968" cy="25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5196689" y="225673"/>
            <a:ext cx="2429869" cy="1865681"/>
            <a:chOff x="5541584" y="270937"/>
            <a:chExt cx="2429869" cy="1865681"/>
          </a:xfrm>
        </p:grpSpPr>
        <p:sp>
          <p:nvSpPr>
            <p:cNvPr id="2" name="Выноска-облако 1"/>
            <p:cNvSpPr/>
            <p:nvPr/>
          </p:nvSpPr>
          <p:spPr>
            <a:xfrm>
              <a:off x="5541584" y="270937"/>
              <a:ext cx="2429869" cy="1865681"/>
            </a:xfrm>
            <a:prstGeom prst="cloudCallout">
              <a:avLst>
                <a:gd name="adj1" fmla="val 41762"/>
                <a:gd name="adj2" fmla="val 5667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50" name="Picture 2" descr="http://www.dabi.gov.ua/images/zak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451" y="567367"/>
              <a:ext cx="1652134" cy="1090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46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311</Words>
  <Application>Microsoft Office PowerPoint</Application>
  <PresentationFormat>Экран (16:9)</PresentationFormat>
  <Paragraphs>64</Paragraphs>
  <Slides>42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Calibri</vt:lpstr>
      <vt:lpstr>Open Sans</vt:lpstr>
      <vt:lpstr>Wingdings</vt:lpstr>
      <vt:lpstr>Arial</vt:lpstr>
      <vt:lpstr>Roboto Slab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2016-03-04T06:11:28Z</dcterms:modified>
</cp:coreProperties>
</file>