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68"/>
  </p:notesMasterIdLst>
  <p:sldIdLst>
    <p:sldId id="451" r:id="rId2"/>
    <p:sldId id="452" r:id="rId3"/>
    <p:sldId id="453" r:id="rId4"/>
    <p:sldId id="454" r:id="rId5"/>
    <p:sldId id="455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463" r:id="rId14"/>
    <p:sldId id="464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5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494" r:id="rId45"/>
    <p:sldId id="495" r:id="rId46"/>
    <p:sldId id="496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511" r:id="rId62"/>
    <p:sldId id="512" r:id="rId63"/>
    <p:sldId id="513" r:id="rId64"/>
    <p:sldId id="514" r:id="rId65"/>
    <p:sldId id="515" r:id="rId66"/>
    <p:sldId id="516" r:id="rId6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69"/>
      <p:bold r:id="rId70"/>
    </p:embeddedFont>
    <p:embeddedFont>
      <p:font typeface="Roboto" panose="020B0604020202020204" charset="0"/>
      <p:regular r:id="rId71"/>
      <p:bold r:id="rId72"/>
      <p:italic r:id="rId73"/>
      <p:boldItalic r:id="rId74"/>
    </p:embeddedFont>
    <p:embeddedFont>
      <p:font typeface="Roboto Slab" pitchFamily="2" charset="0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Merriweather" panose="02060503050406030704" pitchFamily="18" charset="-52"/>
      <p:regular r:id="rId81"/>
      <p:bold r:id="rId82"/>
      <p:italic r:id="rId83"/>
    </p:embeddedFont>
  </p:embeddedFontLst>
  <p:defaultTextStyle>
    <a:defPPr>
      <a:defRPr lang="ru-RU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Roboto" charset="0"/>
        <a:ea typeface="+mn-ea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Roboto" charset="0"/>
        <a:ea typeface="+mn-ea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Roboto" charset="0"/>
        <a:ea typeface="+mn-ea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Roboto" charset="0"/>
        <a:ea typeface="+mn-ea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Roboto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Roboto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Roboto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Roboto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Roboto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>
          <p15:clr>
            <a:srgbClr val="A4A3A4"/>
          </p15:clr>
        </p15:guide>
        <p15:guide id="2" orient="horz" pos="3003">
          <p15:clr>
            <a:srgbClr val="A4A3A4"/>
          </p15:clr>
        </p15:guide>
        <p15:guide id="3" pos="5534">
          <p15:clr>
            <a:srgbClr val="A4A3A4"/>
          </p15:clr>
        </p15:guide>
        <p15:guide id="4" pos="2993">
          <p15:clr>
            <a:srgbClr val="A4A3A4"/>
          </p15:clr>
        </p15:guide>
        <p15:guide id="5" pos="2767">
          <p15:clr>
            <a:srgbClr val="A4A3A4"/>
          </p15:clr>
        </p15:guide>
        <p15:guide id="6" pos="226">
          <p15:clr>
            <a:srgbClr val="A4A3A4"/>
          </p15:clr>
        </p15:guide>
        <p15:guide id="7" pos="1837">
          <p15:clr>
            <a:srgbClr val="A4A3A4"/>
          </p15:clr>
        </p15:guide>
        <p15:guide id="8" pos="2064">
          <p15:clr>
            <a:srgbClr val="A4A3A4"/>
          </p15:clr>
        </p15:guide>
        <p15:guide id="9" pos="3674">
          <p15:clr>
            <a:srgbClr val="A4A3A4"/>
          </p15:clr>
        </p15:guide>
        <p15:guide id="10" pos="39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0A6"/>
    <a:srgbClr val="F2DE00"/>
    <a:srgbClr val="6E2B02"/>
    <a:srgbClr val="F2CA00"/>
    <a:srgbClr val="572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6380" autoAdjust="0"/>
  </p:normalViewPr>
  <p:slideViewPr>
    <p:cSldViewPr snapToGrid="0">
      <p:cViewPr>
        <p:scale>
          <a:sx n="130" d="100"/>
          <a:sy n="130" d="100"/>
        </p:scale>
        <p:origin x="1110" y="54"/>
      </p:cViewPr>
      <p:guideLst>
        <p:guide orient="horz" pos="237"/>
        <p:guide orient="horz" pos="3003"/>
        <p:guide pos="5534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6" Type="http://schemas.openxmlformats.org/officeDocument/2006/relationships/font" Target="fonts/font8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4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748800-7BD0-4CD0-801F-F7F23077A203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EE1C2A3-E1C8-4AC2-B478-58230F0E12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1DEFC-839A-4688-A129-6AA2F4833D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1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6E07B-3335-4410-80BB-6BE571D40CAF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E9F71-571B-4CDF-9C4D-FE4F3F73DB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5A919-3A97-439D-95F9-7E1146E421F3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F9EFE-848C-41D5-A203-D2416C28B8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D05A8-D414-4BEA-82E3-42E158E0F948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B14E7-34EE-4E28-92EE-DCD6A0DCE2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6DC4A-ABF2-492B-9B4E-B1BA98927801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256DC-5E7A-48E0-A702-62777DD10D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120A6-660F-439A-9791-0F202DD5B641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686AE-B4C7-485B-BE9D-840265E82E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241F6-446F-4828-BB09-55C8E93D460A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45280-E3E9-4224-9E58-C2135C4890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22CF-1099-4549-A30D-87673CF95AF2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51BAD-8DEB-432D-B46A-989CE9ECA2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A47AB-B495-4A76-A714-BB84CCF1AE8A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45DEE-3777-403A-9631-F80792558A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31A98-B716-435E-BB45-5037B747446E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09BE0-268D-4B93-AF43-97E68D6149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9985-D974-44B8-AE18-AF31B4AECC83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73E0F-284A-4723-B12B-7E97B95705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57BA2-9C67-481E-8883-F5421F08E324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07ADB-2684-4E4E-8C90-6F2768D7B2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EC4DE2-BEC0-4C70-90F8-26ED3792C8DD}" type="datetimeFigureOut">
              <a:rPr lang="ru-RU"/>
              <a:pPr>
                <a:defRPr/>
              </a:pPr>
              <a:t>пт 28.08.20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Roboto" pitchFamily="2" charset="0"/>
              </a:defRPr>
            </a:lvl1pPr>
          </a:lstStyle>
          <a:p>
            <a:pPr>
              <a:defRPr/>
            </a:pPr>
            <a:fld id="{769CA53F-1EDB-4310-8BCF-C8C1665D08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Merriweather" charset="-5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slide" Target="slide44.xml"/><Relationship Id="rId12" Type="http://schemas.openxmlformats.org/officeDocument/2006/relationships/slide" Target="slide5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2.xml"/><Relationship Id="rId11" Type="http://schemas.openxmlformats.org/officeDocument/2006/relationships/slide" Target="slide52.xml"/><Relationship Id="rId5" Type="http://schemas.openxmlformats.org/officeDocument/2006/relationships/slide" Target="slide40.xml"/><Relationship Id="rId10" Type="http://schemas.openxmlformats.org/officeDocument/2006/relationships/slide" Target="slide50.xml"/><Relationship Id="rId4" Type="http://schemas.openxmlformats.org/officeDocument/2006/relationships/slide" Target="slide38.xml"/><Relationship Id="rId9" Type="http://schemas.openxmlformats.org/officeDocument/2006/relationships/slide" Target="slide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32.xml"/><Relationship Id="rId3" Type="http://schemas.openxmlformats.org/officeDocument/2006/relationships/slide" Target="slide5.xml"/><Relationship Id="rId7" Type="http://schemas.openxmlformats.org/officeDocument/2006/relationships/slide" Target="slide14.xml"/><Relationship Id="rId12" Type="http://schemas.openxmlformats.org/officeDocument/2006/relationships/slide" Target="slide2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26.xml"/><Relationship Id="rId5" Type="http://schemas.openxmlformats.org/officeDocument/2006/relationships/slide" Target="slide8.xml"/><Relationship Id="rId10" Type="http://schemas.openxmlformats.org/officeDocument/2006/relationships/slide" Target="slide23.xml"/><Relationship Id="rId4" Type="http://schemas.openxmlformats.org/officeDocument/2006/relationships/image" Target="../media/image9.png"/><Relationship Id="rId9" Type="http://schemas.openxmlformats.org/officeDocument/2006/relationships/slide" Target="slide20.xml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35.xml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61.xml"/><Relationship Id="rId13" Type="http://schemas.openxmlformats.org/officeDocument/2006/relationships/slide" Target="slide66.xml"/><Relationship Id="rId3" Type="http://schemas.openxmlformats.org/officeDocument/2006/relationships/slide" Target="slide57.xml"/><Relationship Id="rId7" Type="http://schemas.openxmlformats.org/officeDocument/2006/relationships/slide" Target="slide60.xml"/><Relationship Id="rId12" Type="http://schemas.openxmlformats.org/officeDocument/2006/relationships/slide" Target="slide6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11" Type="http://schemas.openxmlformats.org/officeDocument/2006/relationships/slide" Target="slide64.xml"/><Relationship Id="rId5" Type="http://schemas.openxmlformats.org/officeDocument/2006/relationships/slide" Target="slide58.xml"/><Relationship Id="rId10" Type="http://schemas.openxmlformats.org/officeDocument/2006/relationships/slide" Target="slide63.xml"/><Relationship Id="rId4" Type="http://schemas.openxmlformats.org/officeDocument/2006/relationships/image" Target="../media/image9.png"/><Relationship Id="rId9" Type="http://schemas.openxmlformats.org/officeDocument/2006/relationships/slide" Target="slide62.xml"/><Relationship Id="rId1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" Target="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825" y="815364"/>
            <a:ext cx="4500563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i="0" u="none" strike="noStrike" kern="1200" cap="none" spc="0" normalizeH="0" baseline="0" noProof="0" dirty="0">
                <a:ln>
                  <a:noFill/>
                </a:ln>
                <a:solidFill>
                  <a:srgbClr val="244EE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 мире обществознания</a:t>
            </a:r>
          </a:p>
        </p:txBody>
      </p:sp>
      <p:sp>
        <p:nvSpPr>
          <p:cNvPr id="19" name="Скругленный прямоугольник 18">
            <a:hlinkClick r:id="rId5" action="ppaction://hlinksldjump"/>
          </p:cNvPr>
          <p:cNvSpPr/>
          <p:nvPr/>
        </p:nvSpPr>
        <p:spPr>
          <a:xfrm>
            <a:off x="1153670" y="2682312"/>
            <a:ext cx="2694872" cy="67460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254000" dist="1905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Начать игру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917FD23D-A272-49B6-81BD-97CABFC46FA8}"/>
              </a:ext>
            </a:extLst>
          </p:cNvPr>
          <p:cNvSpPr txBox="1"/>
          <p:nvPr/>
        </p:nvSpPr>
        <p:spPr>
          <a:xfrm>
            <a:off x="1563189" y="3958804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14337">
              <a:defRPr/>
            </a:pPr>
            <a:r>
              <a:rPr lang="ru-RU" sz="1800">
                <a:solidFill>
                  <a:srgbClr val="2C55E5"/>
                </a:solidFill>
                <a:latin typeface="Roboto Slab"/>
              </a:rPr>
              <a:t>Правила игры</a:t>
            </a:r>
          </a:p>
        </p:txBody>
      </p:sp>
    </p:spTree>
    <p:extLst>
      <p:ext uri="{BB962C8B-B14F-4D97-AF65-F5344CB8AC3E}">
        <p14:creationId xmlns:p14="http://schemas.microsoft.com/office/powerpoint/2010/main" val="4053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1435608"/>
            <a:ext cx="473529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Буддизм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Политеизм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система верований, религиозное мировоззрение, основанное на вере в нескольких божеств, обычно собранных в пантеон из богов и богинь. 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297108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060232"/>
            <a:ext cx="4680000" cy="194546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Кощей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Бессмертный – кандидат в депутаты от «Партии бессмертных</a:t>
            </a:r>
          </a:p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патриотов» под страхом жестокой расправы принуждает своих подданных</a:t>
            </a:r>
          </a:p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отдавать свои голоса в пользу его партии. Какой принцип демократического</a:t>
            </a:r>
          </a:p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избирательного права он нарушает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?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410752" y="3483393"/>
            <a:ext cx="247512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Свобода </a:t>
            </a:r>
            <a:r>
              <a:rPr lang="ru-RU" sz="1600">
                <a:solidFill>
                  <a:schemeClr val="tx1"/>
                </a:solidFill>
                <a:latin typeface="Roboto Slab"/>
              </a:rPr>
              <a:t>выборов</a:t>
            </a:r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3063414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Равенство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3063414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Всеобщность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410752" y="4171833"/>
            <a:ext cx="247512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Тайна голосования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Свобода выборов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Свобода выборов означает право каждого гражданина самостоятельно решать вопрос об участии в избирательной кампании, голосовать в соответствии со своими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убеждениями 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без какого-либо насилия.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297108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735291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Свобода выборов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Свобода выборов означает право каждого гражданина самостоятельно решать вопрос об участии в избирательной кампании, голосовать в соответствии со своими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убеждениями 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без какого-либо насилия.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297108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1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51500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299880"/>
            <a:ext cx="4680000" cy="140358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 одном социальном ролике можно увидеть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его,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правой части которого изображены последовательно костыли, инвалидная коляска и череп. Назовите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его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сложным словом.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Циферблат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Автомобиль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Спидометр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Морг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49022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Спидометр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Указаны последствия превышения скорости — чем выше, тем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серьёзнее...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9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pic>
        <p:nvPicPr>
          <p:cNvPr id="11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49022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Спидометр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Указаны последствия превышения скорости — чем выше, тем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серьёзнее...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4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659002"/>
            <a:ext cx="4680000" cy="56143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Каким термином можно описать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всё,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что создано руками человека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Наука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Экономика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Техника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Культура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2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960438"/>
            <a:ext cx="4735291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>
                <a:solidFill>
                  <a:srgbClr val="002060"/>
                </a:solidFill>
                <a:latin typeface="Roboto Slab"/>
              </a:rPr>
              <a:t>Культура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Культура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(от лат.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cultura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— возделывание, позднее — воспитание, образование, развитие, почитание) — понятие, имеющее огромное количество значений в различных областях человеческой жизнедеятельности. Культура является предметом изучения философии, культурологии, истории, искусствознания, лингвистики (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этнолингвистики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), политологии, этнологии, психологии, экономики, педагогики и др.</a:t>
            </a:r>
          </a:p>
          <a:p>
            <a:pPr lvl="0" defTabSz="914377">
              <a:defRPr/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960438"/>
            <a:ext cx="4735291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Культура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Культура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(от лат.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cultura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— возделывание, позднее — воспитание, образование, развитие, почитание) — понятие, имеющее огромное количество значений в различных областях человеческой жизнедеятельности. Культура является предметом изучения философии, культурологии, истории, искусствознания, лингвистики (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этнолингвистики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), политологии, этнологии, психологии, экономики, педагогики и др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7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Правила игры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288" y="1024667"/>
            <a:ext cx="3997325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1400">
                <a:solidFill>
                  <a:prstClr val="black"/>
                </a:solidFill>
              </a:rPr>
              <a:t>В игре принимают участие две команды. 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>
                <a:solidFill>
                  <a:prstClr val="black"/>
                </a:solidFill>
              </a:rPr>
              <a:t>Задача команд – ответить правильно на вопросы игры. 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>
                <a:solidFill>
                  <a:prstClr val="black"/>
                </a:solidFill>
              </a:rPr>
              <a:t>По жребию определяется та команда, которая выбирает вопрос первой.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 smtClean="0">
                <a:solidFill>
                  <a:prstClr val="black"/>
                </a:solidFill>
              </a:rPr>
              <a:t>Игра состоит из 3 туров.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 smtClean="0">
                <a:solidFill>
                  <a:prstClr val="black"/>
                </a:solidFill>
              </a:rPr>
              <a:t>1 </a:t>
            </a:r>
            <a:r>
              <a:rPr lang="ru-RU" sz="1400">
                <a:solidFill>
                  <a:prstClr val="black"/>
                </a:solidFill>
              </a:rPr>
              <a:t>тур – </a:t>
            </a:r>
            <a:r>
              <a:rPr lang="ru-RU" sz="1400" smtClean="0">
                <a:solidFill>
                  <a:prstClr val="black"/>
                </a:solidFill>
              </a:rPr>
              <a:t>команды </a:t>
            </a:r>
            <a:r>
              <a:rPr lang="ru-RU" sz="1400">
                <a:solidFill>
                  <a:prstClr val="black"/>
                </a:solidFill>
              </a:rPr>
              <a:t>выбирают ответы на вопрос</a:t>
            </a:r>
            <a:r>
              <a:rPr lang="ru-RU" sz="1400" smtClean="0">
                <a:solidFill>
                  <a:prstClr val="black"/>
                </a:solidFill>
              </a:rPr>
              <a:t>.</a:t>
            </a:r>
            <a:br>
              <a:rPr lang="ru-RU" sz="1400" smtClean="0">
                <a:solidFill>
                  <a:prstClr val="black"/>
                </a:solidFill>
              </a:rPr>
            </a:br>
            <a:r>
              <a:rPr lang="ru-RU" sz="1400" smtClean="0">
                <a:solidFill>
                  <a:prstClr val="black"/>
                </a:solidFill>
              </a:rPr>
              <a:t/>
            </a:r>
            <a:br>
              <a:rPr lang="ru-RU" sz="1400" smtClean="0">
                <a:solidFill>
                  <a:prstClr val="black"/>
                </a:solidFill>
              </a:rPr>
            </a:br>
            <a:r>
              <a:rPr lang="ru-RU" sz="1400" smtClean="0">
                <a:solidFill>
                  <a:prstClr val="black"/>
                </a:solidFill>
              </a:rPr>
              <a:t>2 тур – необходимо угадать кто </a:t>
            </a:r>
            <a:r>
              <a:rPr lang="ru-RU" sz="1400" smtClean="0">
                <a:solidFill>
                  <a:prstClr val="black"/>
                </a:solidFill>
              </a:rPr>
              <a:t>изображён </a:t>
            </a:r>
            <a:r>
              <a:rPr lang="ru-RU" sz="1400" smtClean="0">
                <a:solidFill>
                  <a:prstClr val="black"/>
                </a:solidFill>
              </a:rPr>
              <a:t>на фотографии.</a:t>
            </a:r>
            <a:br>
              <a:rPr lang="ru-RU" sz="1400" smtClean="0">
                <a:solidFill>
                  <a:prstClr val="black"/>
                </a:solidFill>
              </a:rPr>
            </a:br>
            <a:r>
              <a:rPr lang="ru-RU" sz="1400" smtClean="0">
                <a:solidFill>
                  <a:prstClr val="black"/>
                </a:solidFill>
              </a:rPr>
              <a:t/>
            </a:r>
            <a:br>
              <a:rPr lang="ru-RU" sz="1400" smtClean="0">
                <a:solidFill>
                  <a:prstClr val="black"/>
                </a:solidFill>
              </a:rPr>
            </a:b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51388" y="1024667"/>
            <a:ext cx="4033837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defRPr/>
            </a:pPr>
            <a:r>
              <a:rPr lang="ru-RU" sz="1400">
                <a:solidFill>
                  <a:prstClr val="black"/>
                </a:solidFill>
              </a:rPr>
              <a:t>3 тур – необходимо </a:t>
            </a:r>
            <a:r>
              <a:rPr lang="ru-RU" sz="1400" smtClean="0">
                <a:solidFill>
                  <a:prstClr val="black"/>
                </a:solidFill>
              </a:rPr>
              <a:t>угадать термин, </a:t>
            </a:r>
            <a:r>
              <a:rPr lang="ru-RU" sz="1400">
                <a:solidFill>
                  <a:prstClr val="black"/>
                </a:solidFill>
              </a:rPr>
              <a:t>который объединяет три картинки. Команды могут по очереди открывать буквы или попробовать назвать </a:t>
            </a:r>
            <a:r>
              <a:rPr lang="ru-RU" sz="1400" smtClean="0">
                <a:solidFill>
                  <a:prstClr val="black"/>
                </a:solidFill>
              </a:rPr>
              <a:t>всё </a:t>
            </a:r>
            <a:r>
              <a:rPr lang="ru-RU" sz="1400">
                <a:solidFill>
                  <a:prstClr val="black"/>
                </a:solidFill>
              </a:rPr>
              <a:t>слово целиком</a:t>
            </a:r>
            <a:r>
              <a:rPr lang="ru-RU" sz="1400" smtClean="0">
                <a:solidFill>
                  <a:prstClr val="black"/>
                </a:solidFill>
              </a:rPr>
              <a:t>.</a:t>
            </a:r>
          </a:p>
          <a:p>
            <a:pPr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 smtClean="0">
                <a:solidFill>
                  <a:prstClr val="black"/>
                </a:solidFill>
              </a:rPr>
              <a:t>За </a:t>
            </a:r>
            <a:r>
              <a:rPr lang="ru-RU" sz="1400">
                <a:solidFill>
                  <a:prstClr val="black"/>
                </a:solidFill>
              </a:rPr>
              <a:t>каждый правильный ответ команда получает 1 балл.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>
                <a:solidFill>
                  <a:prstClr val="black"/>
                </a:solidFill>
              </a:rPr>
              <a:t>Если команда ответила </a:t>
            </a:r>
            <a:r>
              <a:rPr lang="ru-RU" sz="1400" smtClean="0">
                <a:solidFill>
                  <a:prstClr val="black"/>
                </a:solidFill>
              </a:rPr>
              <a:t>правильно на вопрос или угадала букву в 3 туре, </a:t>
            </a:r>
            <a:r>
              <a:rPr lang="ru-RU" sz="1400">
                <a:solidFill>
                  <a:prstClr val="black"/>
                </a:solidFill>
              </a:rPr>
              <a:t>то она может </a:t>
            </a:r>
            <a:r>
              <a:rPr lang="ru-RU" sz="1400" smtClean="0">
                <a:solidFill>
                  <a:prstClr val="black"/>
                </a:solidFill>
              </a:rPr>
              <a:t>сделать </a:t>
            </a:r>
            <a:r>
              <a:rPr lang="ru-RU" sz="1400" smtClean="0">
                <a:solidFill>
                  <a:prstClr val="black"/>
                </a:solidFill>
              </a:rPr>
              <a:t>ещё </a:t>
            </a:r>
            <a:r>
              <a:rPr lang="ru-RU" sz="1400" smtClean="0">
                <a:solidFill>
                  <a:prstClr val="black"/>
                </a:solidFill>
              </a:rPr>
              <a:t>один ход. </a:t>
            </a:r>
            <a:r>
              <a:rPr lang="ru-RU" sz="1400">
                <a:solidFill>
                  <a:prstClr val="black"/>
                </a:solidFill>
              </a:rPr>
              <a:t>Если неправильно, то </a:t>
            </a:r>
            <a:r>
              <a:rPr lang="ru-RU" sz="1400" smtClean="0">
                <a:solidFill>
                  <a:prstClr val="black"/>
                </a:solidFill>
              </a:rPr>
              <a:t>ход переходит </a:t>
            </a:r>
            <a:r>
              <a:rPr lang="ru-RU" sz="1400">
                <a:solidFill>
                  <a:prstClr val="black"/>
                </a:solidFill>
              </a:rPr>
              <a:t>к команде соперника. </a:t>
            </a:r>
          </a:p>
          <a:p>
            <a:pPr lvl="0" defTabSz="914377">
              <a:defRPr/>
            </a:pPr>
            <a:endParaRPr lang="ru-RU" sz="1400">
              <a:solidFill>
                <a:prstClr val="black"/>
              </a:solidFill>
            </a:endParaRPr>
          </a:p>
          <a:p>
            <a:pPr lvl="0" defTabSz="914377">
              <a:defRPr/>
            </a:pPr>
            <a:r>
              <a:rPr lang="ru-RU" sz="1400">
                <a:solidFill>
                  <a:prstClr val="black"/>
                </a:solidFill>
              </a:rPr>
              <a:t>Побеждает та команда, которая набрала большее количество баллов.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>
            <a:hlinkClick r:id="rId3" action="ppaction://hlinksldjump"/>
          </p:cNvPr>
          <p:cNvSpPr/>
          <p:nvPr/>
        </p:nvSpPr>
        <p:spPr>
          <a:xfrm>
            <a:off x="358776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Вернуться в меню</a:t>
            </a:r>
          </a:p>
        </p:txBody>
      </p:sp>
    </p:spTree>
    <p:extLst>
      <p:ext uri="{BB962C8B-B14F-4D97-AF65-F5344CB8AC3E}">
        <p14:creationId xmlns:p14="http://schemas.microsoft.com/office/powerpoint/2010/main" val="16127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299880"/>
            <a:ext cx="4680000" cy="8225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Найдите в предлагаемом списке понятие, которое не относится к средствам разрешения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конфликта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Roboto Slab"/>
              </a:rPr>
              <a:t>Агрессия</a:t>
            </a:r>
            <a:endParaRPr lang="ru-RU" sz="1600" dirty="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Избегание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Компромисс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Приспособление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>
                <a:solidFill>
                  <a:srgbClr val="002060"/>
                </a:solidFill>
                <a:latin typeface="Roboto Slab"/>
              </a:rPr>
              <a:t>Агрессия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Мотивированное деструктивное поведение, противоречащее нормам сосуществования людей, наносящее вред объектам нападения, приносящее физический, моральный ущерб людям или вызывающее у них психологический дискомфорт.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5288" y="1418335"/>
            <a:ext cx="4735291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Агрессия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Мотивированное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деструктивное поведение, противоречащее нормам сосуществования людей, наносящее вред объектам нападения, приносящее физический, моральный ущерб людям или вызывающее у них психологический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дискомфорт.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299880"/>
            <a:ext cx="4680000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рисунке, иллюстрирующем статью о гуманизме, мы скрыли от вас корзину.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Roboto Slab"/>
              </a:rPr>
            </a:b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тонкую деталь, которая во внешнем виде корзины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подчёркивает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идею рисунка.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3" action="ppaction://hlinksldjump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Яблоко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Деньги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Голова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" action="ppaction://hlinkshowjump?jump=nextslide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Паутина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4" name="AutoShape 4" descr="https://db.chgk.info/images/db/20120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6080587" y="977334"/>
            <a:ext cx="2419350" cy="3267075"/>
            <a:chOff x="6080587" y="977334"/>
            <a:chExt cx="2419350" cy="326707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0587" y="977334"/>
              <a:ext cx="2419350" cy="3267075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7509753" y="3644630"/>
              <a:ext cx="990184" cy="599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238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>
                <a:solidFill>
                  <a:srgbClr val="002060"/>
                </a:solidFill>
                <a:latin typeface="Roboto Slab"/>
              </a:rPr>
              <a:t>Паутина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Корзина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затянута паутиной — палач безработный, корзина для голов тоже; не зря сказано о тонкой детали...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87" y="977334"/>
            <a:ext cx="2419350" cy="3267075"/>
          </a:xfrm>
          <a:prstGeom prst="rect">
            <a:avLst/>
          </a:prstGeom>
        </p:spPr>
      </p:pic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7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735291" cy="13234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Паутина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Корзина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затянута паутиной — палач безработный, корзина для голов тоже; не зря сказано о тонкой детали...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587" y="977334"/>
            <a:ext cx="2419350" cy="3267075"/>
          </a:xfrm>
          <a:prstGeom prst="rect">
            <a:avLst/>
          </a:prstGeom>
        </p:spPr>
      </p:pic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7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177217"/>
            <a:ext cx="4680000" cy="16647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 британском романе напыщенный политик называет критику общественности в свой адрес неизбежным крестом, который ему суждено нести. По мнению его секретаря, кресты — не проблема, пока они ставятся в нужной части... Чего?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schemeClr val="tx1"/>
                </a:solidFill>
                <a:latin typeface="Roboto Slab"/>
              </a:rPr>
              <a:t>Бюллетеня</a:t>
            </a:r>
            <a:endParaRPr lang="ru-RU" sz="1600" dirty="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Листа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Кладбища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Теста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8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Бюллетеня (избирательного)</a:t>
            </a:r>
            <a:endParaRPr lang="ru-RU" sz="2200" dirty="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Политика больше заботит не благо общества, а голоса избирателей.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09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735291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smtClean="0">
                <a:solidFill>
                  <a:srgbClr val="002060"/>
                </a:solidFill>
                <a:latin typeface="Roboto Slab"/>
              </a:rPr>
              <a:t>Бюллетеня (избирательного)</a:t>
            </a:r>
            <a:endParaRPr lang="ru-RU" sz="220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Политика больше заботит не благо общества, а голоса избирателей.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2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t="205" r="20257" b="7812"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489450"/>
            <a:ext cx="4680000" cy="8421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Благодаря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тому, что Элеонора Рузвельт была феминисткой, некий термин стал звучать более человечно.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Гуманизм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Государство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" action="ppaction://hlinkshowjump?jump=nextslide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Права человека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Власть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E55461-2928-4AF0-A707-DE22F19A0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EEF975-8182-46D0-BC23-610D1A660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75" y="2155500"/>
            <a:ext cx="2225308" cy="2988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E07D858-DE9B-4703-88DB-9B3FC6C7EC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8"/>
          <a:stretch/>
        </p:blipFill>
        <p:spPr>
          <a:xfrm>
            <a:off x="187610" y="2124891"/>
            <a:ext cx="2886330" cy="3018609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73" y="376238"/>
            <a:ext cx="2962913" cy="1554615"/>
          </a:xfrm>
          <a:prstGeom prst="rect">
            <a:avLst/>
          </a:prstGeo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73" y="1875507"/>
            <a:ext cx="2962913" cy="1554615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075" y="3374776"/>
            <a:ext cx="296291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Права человека</a:t>
            </a:r>
            <a:endParaRPr lang="ru-RU" sz="2200" dirty="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Впервые понятие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«права человека» встречается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во французской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«Декларации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прав человека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гражданина»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1789 года, при дословном переводе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«прав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мужчины 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гражданина»;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англоязычных источниках также долгое время употребляли словосочетание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rights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of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men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735291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smtClean="0">
                <a:solidFill>
                  <a:srgbClr val="002060"/>
                </a:solidFill>
                <a:latin typeface="Roboto Slab"/>
              </a:rPr>
              <a:t>Права человека</a:t>
            </a:r>
            <a:endParaRPr lang="ru-RU" sz="220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Впервые понятие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«права человека» встречается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во французской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«Декларации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прав человека 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гражданина»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1789 года, при дословном переводе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«прав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мужчины и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гражданина»;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в англоязычных источниках также долгое время употребляли словосочетание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«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rights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err="1">
                <a:solidFill>
                  <a:prstClr val="black"/>
                </a:solidFill>
                <a:latin typeface="Roboto Slab"/>
              </a:rPr>
              <a:t>of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err="1" smtClean="0">
                <a:solidFill>
                  <a:prstClr val="black"/>
                </a:solidFill>
                <a:latin typeface="Roboto Slab"/>
              </a:rPr>
              <a:t>men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».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299880"/>
            <a:ext cx="46800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Одним из первых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её «прототипов»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считают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«Деяния сената»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времён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Юлия Цезаря. В исландском языке слово, обозначающее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её,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состоит из слов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«день»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«лист».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Назовите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её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словом итальянского происхождения.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Газета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Программа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Многотиражка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Сплетница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>
                <a:solidFill>
                  <a:srgbClr val="002060"/>
                </a:solidFill>
                <a:latin typeface="Roboto Slab"/>
              </a:rPr>
              <a:t>Газета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Печатное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периодическое издание, выходящее под постоянным названием и не реже одного раза в месяц. Прообразом газеты считают древние рукописные сводки новостей.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150" y="131223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23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1435608"/>
            <a:ext cx="4735291" cy="18158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Газета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Печатное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периодическое издание, выходящее под постоянным названием и не реже одного раза в месяц. Прообразом газеты считают древние рукописные сводки новостей.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6150" y="131223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44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скругленными соседними углами 633">
            <a:extLst>
              <a:ext uri="{FF2B5EF4-FFF2-40B4-BE49-F238E27FC236}">
                <a16:creationId xmlns:a16="http://schemas.microsoft.com/office/drawing/2014/main" id="{B46A5415-D796-4E0F-8699-C370ACF8140D}"/>
              </a:ext>
            </a:extLst>
          </p:cNvPr>
          <p:cNvSpPr/>
          <p:nvPr/>
        </p:nvSpPr>
        <p:spPr>
          <a:xfrm rot="10800000">
            <a:off x="2412000" y="4498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3CD60-F011-4920-A7D8-EE0486365DF2}"/>
              </a:ext>
            </a:extLst>
          </p:cNvPr>
          <p:cNvSpPr txBox="1"/>
          <p:nvPr/>
        </p:nvSpPr>
        <p:spPr>
          <a:xfrm>
            <a:off x="3155592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CB4F0A-5FD2-46C9-811E-A98A94372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33" name="Рисунок 3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36DB13-1F7D-4304-B4DE-9FD71A622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0" y="1353248"/>
            <a:ext cx="1133475" cy="1133475"/>
          </a:xfrm>
          <a:prstGeom prst="rect">
            <a:avLst/>
          </a:prstGeom>
        </p:spPr>
      </p:pic>
      <p:pic>
        <p:nvPicPr>
          <p:cNvPr id="34" name="Рисунок 33">
            <a:hlinkClick r:id="rId4" action="ppaction://hlinksldjump"/>
            <a:extLst>
              <a:ext uri="{FF2B5EF4-FFF2-40B4-BE49-F238E27FC236}">
                <a16:creationId xmlns:a16="http://schemas.microsoft.com/office/drawing/2014/main" id="{C79F661A-AECF-41C5-8F44-FA4969DF5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5" y="1353249"/>
            <a:ext cx="1133475" cy="1133475"/>
          </a:xfrm>
          <a:prstGeom prst="rect">
            <a:avLst/>
          </a:prstGeom>
        </p:spPr>
      </p:pic>
      <p:pic>
        <p:nvPicPr>
          <p:cNvPr id="35" name="Рисунок 34">
            <a:hlinkClick r:id="rId5" action="ppaction://hlinksldjump"/>
            <a:extLst>
              <a:ext uri="{FF2B5EF4-FFF2-40B4-BE49-F238E27FC236}">
                <a16:creationId xmlns:a16="http://schemas.microsoft.com/office/drawing/2014/main" id="{E03C0DC1-6497-410C-82A3-10FD3462C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1353249"/>
            <a:ext cx="1133475" cy="1133475"/>
          </a:xfrm>
          <a:prstGeom prst="rect">
            <a:avLst/>
          </a:prstGeom>
        </p:spPr>
      </p:pic>
      <p:pic>
        <p:nvPicPr>
          <p:cNvPr id="36" name="Рисунок 35">
            <a:hlinkClick r:id="rId6" action="ppaction://hlinksldjump"/>
            <a:extLst>
              <a:ext uri="{FF2B5EF4-FFF2-40B4-BE49-F238E27FC236}">
                <a16:creationId xmlns:a16="http://schemas.microsoft.com/office/drawing/2014/main" id="{154F09C5-8C34-4BAB-B231-425C9D073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1353249"/>
            <a:ext cx="1133475" cy="1133475"/>
          </a:xfrm>
          <a:prstGeom prst="rect">
            <a:avLst/>
          </a:prstGeom>
        </p:spPr>
      </p:pic>
      <p:pic>
        <p:nvPicPr>
          <p:cNvPr id="37" name="Рисунок 36">
            <a:hlinkClick r:id="rId7" action="ppaction://hlinksldjump"/>
            <a:extLst>
              <a:ext uri="{FF2B5EF4-FFF2-40B4-BE49-F238E27FC236}">
                <a16:creationId xmlns:a16="http://schemas.microsoft.com/office/drawing/2014/main" id="{FF88E5C2-A300-47F8-84A9-DFEB1F52F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1353249"/>
            <a:ext cx="1133475" cy="1133475"/>
          </a:xfrm>
          <a:prstGeom prst="rect">
            <a:avLst/>
          </a:prstGeom>
        </p:spPr>
      </p:pic>
      <p:pic>
        <p:nvPicPr>
          <p:cNvPr id="39" name="Рисунок 38">
            <a:hlinkClick r:id="rId8" action="ppaction://hlinksldjump"/>
            <a:extLst>
              <a:ext uri="{FF2B5EF4-FFF2-40B4-BE49-F238E27FC236}">
                <a16:creationId xmlns:a16="http://schemas.microsoft.com/office/drawing/2014/main" id="{9B0FE5B4-B6AC-4410-B4BA-089391957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2" y="2701830"/>
            <a:ext cx="1133475" cy="1133475"/>
          </a:xfrm>
          <a:prstGeom prst="rect">
            <a:avLst/>
          </a:prstGeom>
        </p:spPr>
      </p:pic>
      <p:pic>
        <p:nvPicPr>
          <p:cNvPr id="40" name="Рисунок 39">
            <a:hlinkClick r:id="rId9" action="ppaction://hlinksldjump"/>
            <a:extLst>
              <a:ext uri="{FF2B5EF4-FFF2-40B4-BE49-F238E27FC236}">
                <a16:creationId xmlns:a16="http://schemas.microsoft.com/office/drawing/2014/main" id="{E594D8B0-B8EC-454C-9BE6-E50C823223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5" y="2701830"/>
            <a:ext cx="1133475" cy="1133475"/>
          </a:xfrm>
          <a:prstGeom prst="rect">
            <a:avLst/>
          </a:prstGeom>
        </p:spPr>
      </p:pic>
      <p:pic>
        <p:nvPicPr>
          <p:cNvPr id="41" name="Рисунок 40">
            <a:hlinkClick r:id="rId10" action="ppaction://hlinksldjump"/>
            <a:extLst>
              <a:ext uri="{FF2B5EF4-FFF2-40B4-BE49-F238E27FC236}">
                <a16:creationId xmlns:a16="http://schemas.microsoft.com/office/drawing/2014/main" id="{C2D05861-616A-450F-8FE7-E51181014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2701830"/>
            <a:ext cx="1133475" cy="1133475"/>
          </a:xfrm>
          <a:prstGeom prst="rect">
            <a:avLst/>
          </a:prstGeom>
        </p:spPr>
      </p:pic>
      <p:pic>
        <p:nvPicPr>
          <p:cNvPr id="42" name="Рисунок 41">
            <a:hlinkClick r:id="rId11" action="ppaction://hlinksldjump"/>
            <a:extLst>
              <a:ext uri="{FF2B5EF4-FFF2-40B4-BE49-F238E27FC236}">
                <a16:creationId xmlns:a16="http://schemas.microsoft.com/office/drawing/2014/main" id="{BCBEA5DB-2273-4F0C-8413-B07BAC7B0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2701830"/>
            <a:ext cx="1133475" cy="1133475"/>
          </a:xfrm>
          <a:prstGeom prst="rect">
            <a:avLst/>
          </a:prstGeom>
        </p:spPr>
      </p:pic>
      <p:pic>
        <p:nvPicPr>
          <p:cNvPr id="43" name="Рисунок 42">
            <a:hlinkClick r:id="rId12" action="ppaction://hlinksldjump"/>
            <a:extLst>
              <a:ext uri="{FF2B5EF4-FFF2-40B4-BE49-F238E27FC236}">
                <a16:creationId xmlns:a16="http://schemas.microsoft.com/office/drawing/2014/main" id="{DF35F63C-571F-4316-A5B5-73E0EF85F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2701830"/>
            <a:ext cx="1133475" cy="1133475"/>
          </a:xfrm>
          <a:prstGeom prst="rect">
            <a:avLst/>
          </a:prstGeom>
        </p:spPr>
      </p:pic>
      <p:sp>
        <p:nvSpPr>
          <p:cNvPr id="15" name="Скругленный прямоугольник 14">
            <a:hlinkClick r:id="rId13" action="ppaction://hlinksldjump"/>
          </p:cNvPr>
          <p:cNvSpPr/>
          <p:nvPr/>
        </p:nvSpPr>
        <p:spPr>
          <a:xfrm>
            <a:off x="358776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 выбору тура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03.kakprosto.ru/images/article/2019/4/15/338167_5cb4cf8a12da15cb4cf8a12dd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3452">
            <a:off x="3081991" y="1437755"/>
            <a:ext cx="5131830" cy="27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8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03.kakprosto.ru/images/article/2019/4/15/338167_5cb4cf8a12da15cb4cf8a12ddd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3452">
            <a:off x="5557897" y="2070524"/>
            <a:ext cx="3045763" cy="16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Борис Николаевич Ельцин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российский партийный, государственный и политический деятель. Первый Президент Российской Федерации (1991—1999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zen_doc/1581245/pub_5de7b896df944400b256f736_5de7b8f105fd98e386d84d81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6771">
            <a:off x="3056000" y="1421689"/>
            <a:ext cx="5186833" cy="272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9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zen_doc/1581245/pub_5de7b896df944400b256f736_5de7b8f105fd98e386d84d81/scale_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6771">
            <a:off x="5573813" y="2083723"/>
            <a:ext cx="3003820" cy="15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Михаил Сергеевич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Горбачёв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российский государственный, политический, партийный и общественный деятель. Первый и единственный президент СССР (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1990—1991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)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sp>
        <p:nvSpPr>
          <p:cNvPr id="9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скругленными соседними углами 633">
            <a:extLst>
              <a:ext uri="{FF2B5EF4-FFF2-40B4-BE49-F238E27FC236}">
                <a16:creationId xmlns:a16="http://schemas.microsoft.com/office/drawing/2014/main" id="{B46A5415-D796-4E0F-8699-C370ACF8140D}"/>
              </a:ext>
            </a:extLst>
          </p:cNvPr>
          <p:cNvSpPr/>
          <p:nvPr/>
        </p:nvSpPr>
        <p:spPr>
          <a:xfrm rot="10800000">
            <a:off x="2857500" y="4498"/>
            <a:ext cx="3429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3CD60-F011-4920-A7D8-EE0486365DF2}"/>
              </a:ext>
            </a:extLst>
          </p:cNvPr>
          <p:cNvSpPr txBox="1"/>
          <p:nvPr/>
        </p:nvSpPr>
        <p:spPr>
          <a:xfrm>
            <a:off x="3763929" y="107151"/>
            <a:ext cx="1616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Разминка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CB4F0A-5FD2-46C9-811E-A98A94372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33" name="Рисунок 32">
            <a:hlinkClick r:id="rId3" action="ppaction://hlinksldjump"/>
            <a:extLst>
              <a:ext uri="{FF2B5EF4-FFF2-40B4-BE49-F238E27FC236}">
                <a16:creationId xmlns:a16="http://schemas.microsoft.com/office/drawing/2014/main" id="{6536DB13-1F7D-4304-B4DE-9FD71A622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2" y="1353248"/>
            <a:ext cx="1133475" cy="1133475"/>
          </a:xfrm>
          <a:prstGeom prst="rect">
            <a:avLst/>
          </a:prstGeom>
        </p:spPr>
      </p:pic>
      <p:pic>
        <p:nvPicPr>
          <p:cNvPr id="34" name="Рисунок 33">
            <a:hlinkClick r:id="rId5" action="ppaction://hlinksldjump"/>
            <a:extLst>
              <a:ext uri="{FF2B5EF4-FFF2-40B4-BE49-F238E27FC236}">
                <a16:creationId xmlns:a16="http://schemas.microsoft.com/office/drawing/2014/main" id="{C79F661A-AECF-41C5-8F44-FA4969DF5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7" y="1353249"/>
            <a:ext cx="1133475" cy="1133475"/>
          </a:xfrm>
          <a:prstGeom prst="rect">
            <a:avLst/>
          </a:prstGeom>
        </p:spPr>
      </p:pic>
      <p:pic>
        <p:nvPicPr>
          <p:cNvPr id="35" name="Рисунок 34">
            <a:hlinkClick r:id="rId6" action="ppaction://hlinksldjump"/>
            <a:extLst>
              <a:ext uri="{FF2B5EF4-FFF2-40B4-BE49-F238E27FC236}">
                <a16:creationId xmlns:a16="http://schemas.microsoft.com/office/drawing/2014/main" id="{E03C0DC1-6497-410C-82A3-10FD3462C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50" y="1353249"/>
            <a:ext cx="1133475" cy="1133475"/>
          </a:xfrm>
          <a:prstGeom prst="rect">
            <a:avLst/>
          </a:prstGeom>
        </p:spPr>
      </p:pic>
      <p:pic>
        <p:nvPicPr>
          <p:cNvPr id="36" name="Рисунок 35">
            <a:hlinkClick r:id="rId7" action="ppaction://hlinksldjump"/>
            <a:extLst>
              <a:ext uri="{FF2B5EF4-FFF2-40B4-BE49-F238E27FC236}">
                <a16:creationId xmlns:a16="http://schemas.microsoft.com/office/drawing/2014/main" id="{154F09C5-8C34-4BAB-B231-425C9D073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1353249"/>
            <a:ext cx="1133475" cy="1133475"/>
          </a:xfrm>
          <a:prstGeom prst="rect">
            <a:avLst/>
          </a:prstGeom>
        </p:spPr>
      </p:pic>
      <p:pic>
        <p:nvPicPr>
          <p:cNvPr id="37" name="Рисунок 36">
            <a:hlinkClick r:id="rId8" action="ppaction://hlinksldjump"/>
            <a:extLst>
              <a:ext uri="{FF2B5EF4-FFF2-40B4-BE49-F238E27FC236}">
                <a16:creationId xmlns:a16="http://schemas.microsoft.com/office/drawing/2014/main" id="{FF88E5C2-A300-47F8-84A9-DFEB1F52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1353249"/>
            <a:ext cx="1133475" cy="1133475"/>
          </a:xfrm>
          <a:prstGeom prst="rect">
            <a:avLst/>
          </a:prstGeom>
        </p:spPr>
      </p:pic>
      <p:pic>
        <p:nvPicPr>
          <p:cNvPr id="39" name="Рисунок 38">
            <a:hlinkClick r:id="rId9" action="ppaction://hlinksldjump"/>
            <a:extLst>
              <a:ext uri="{FF2B5EF4-FFF2-40B4-BE49-F238E27FC236}">
                <a16:creationId xmlns:a16="http://schemas.microsoft.com/office/drawing/2014/main" id="{9B0FE5B4-B6AC-4410-B4BA-089391957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2" y="2701830"/>
            <a:ext cx="1133475" cy="1133475"/>
          </a:xfrm>
          <a:prstGeom prst="rect">
            <a:avLst/>
          </a:prstGeom>
        </p:spPr>
      </p:pic>
      <p:pic>
        <p:nvPicPr>
          <p:cNvPr id="40" name="Рисунок 39">
            <a:hlinkClick r:id="rId10" action="ppaction://hlinksldjump"/>
            <a:extLst>
              <a:ext uri="{FF2B5EF4-FFF2-40B4-BE49-F238E27FC236}">
                <a16:creationId xmlns:a16="http://schemas.microsoft.com/office/drawing/2014/main" id="{E594D8B0-B8EC-454C-9BE6-E50C82322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5" y="2701830"/>
            <a:ext cx="1133475" cy="1133475"/>
          </a:xfrm>
          <a:prstGeom prst="rect">
            <a:avLst/>
          </a:prstGeom>
        </p:spPr>
      </p:pic>
      <p:pic>
        <p:nvPicPr>
          <p:cNvPr id="41" name="Рисунок 40">
            <a:hlinkClick r:id="rId11" action="ppaction://hlinksldjump"/>
            <a:extLst>
              <a:ext uri="{FF2B5EF4-FFF2-40B4-BE49-F238E27FC236}">
                <a16:creationId xmlns:a16="http://schemas.microsoft.com/office/drawing/2014/main" id="{C2D05861-616A-450F-8FE7-E51181014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2701830"/>
            <a:ext cx="1133475" cy="1133475"/>
          </a:xfrm>
          <a:prstGeom prst="rect">
            <a:avLst/>
          </a:prstGeom>
        </p:spPr>
      </p:pic>
      <p:pic>
        <p:nvPicPr>
          <p:cNvPr id="42" name="Рисунок 41">
            <a:hlinkClick r:id="rId12" action="ppaction://hlinksldjump"/>
            <a:extLst>
              <a:ext uri="{FF2B5EF4-FFF2-40B4-BE49-F238E27FC236}">
                <a16:creationId xmlns:a16="http://schemas.microsoft.com/office/drawing/2014/main" id="{BCBEA5DB-2273-4F0C-8413-B07BAC7B0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2701830"/>
            <a:ext cx="1133475" cy="1133475"/>
          </a:xfrm>
          <a:prstGeom prst="rect">
            <a:avLst/>
          </a:prstGeom>
        </p:spPr>
      </p:pic>
      <p:pic>
        <p:nvPicPr>
          <p:cNvPr id="43" name="Рисунок 42">
            <a:hlinkClick r:id="rId13" action="ppaction://hlinksldjump"/>
            <a:extLst>
              <a:ext uri="{FF2B5EF4-FFF2-40B4-BE49-F238E27FC236}">
                <a16:creationId xmlns:a16="http://schemas.microsoft.com/office/drawing/2014/main" id="{DF35F63C-571F-4316-A5B5-73E0EF85F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2701830"/>
            <a:ext cx="1133475" cy="1133475"/>
          </a:xfrm>
          <a:prstGeom prst="rect">
            <a:avLst/>
          </a:prstGeom>
        </p:spPr>
      </p:pic>
      <p:sp>
        <p:nvSpPr>
          <p:cNvPr id="15" name="Скругленный прямоугольник 14">
            <a:hlinkClick r:id="rId14" action="ppaction://hlinksldjump"/>
          </p:cNvPr>
          <p:cNvSpPr/>
          <p:nvPr/>
        </p:nvSpPr>
        <p:spPr>
          <a:xfrm>
            <a:off x="358776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 выбору тура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tyt.by/n/0d/8/zhores_alferov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935">
            <a:off x="3011859" y="1393601"/>
            <a:ext cx="5304817" cy="281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8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.tyt.by/n/0d/8/zhores_alferov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9457">
            <a:off x="5555223" y="2023201"/>
            <a:ext cx="3129080" cy="170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Жорес Иванович </a:t>
            </a:r>
            <a:r>
              <a:rPr lang="ru-RU" sz="2200" dirty="0">
                <a:solidFill>
                  <a:srgbClr val="002060"/>
                </a:solidFill>
                <a:latin typeface="Roboto Slab"/>
              </a:rPr>
              <a:t>Алфёров </a:t>
            </a:r>
            <a:endParaRPr lang="ru-RU" sz="2200" dirty="0" smtClean="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российский учёный-физик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, политический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деятель.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Лауреат Нобелевской премии по физике (2000 год, за разработку полупроводниковых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гетероструктур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и создание быстрых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опто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- и микроэлектронных компонентов).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1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ulture.ru/storage/images/40d17bb9ae8cb3a84b51d0ab12b91883/1d35f76c40c3245178fae057e087760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4564">
            <a:off x="3061024" y="1370465"/>
            <a:ext cx="5176043" cy="28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8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culture.ru/storage/images/40d17bb9ae8cb3a84b51d0ab12b91883/1d35f76c40c3245178fae057e087760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4470">
            <a:off x="5496204" y="2006245"/>
            <a:ext cx="3143235" cy="17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Андрей Дмитриевич Сахаров 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Советский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физик-теоретик, академик АН СССР, один из создателей первой советской водородной бомбы. Общественный деятель, диссидент и правозащитник; народный депутат СССР, автор проекта конституции Союза Советских Республик Европы и Азии. Лауреат Нобелевской премии мира за 1975 год.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0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culture.ru/storage/images/ca86964bcfbfccd16a4f1b47b4964dd6/023e7893d39c795abb8b7811bc66f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54981">
            <a:off x="3083638" y="1291239"/>
            <a:ext cx="5201917" cy="299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6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culture.ru/storage/images/ca86964bcfbfccd16a4f1b47b4964dd6/023e7893d39c795abb8b7811bc66f7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5810">
            <a:off x="5460026" y="2003418"/>
            <a:ext cx="3241506" cy="17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20621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Андрей Арсеньевич Тарковский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Советский режиссёр театра и кино, сценарист. Народный артист РСФСР. Его фильмы «Андрей Рублёв», «Зеркало» и «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Сталкер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» периодически включаются в списки лучших кинопроизведений всех времён.</a:t>
            </a:r>
          </a:p>
        </p:txBody>
      </p:sp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3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nteresnyefakty.org/wp-content/uploads/Vladimir-Nabokov-v-Ameri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865">
            <a:off x="3080007" y="1345157"/>
            <a:ext cx="5278749" cy="288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5" y="1475937"/>
            <a:ext cx="5113414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Владимир Владимирович Набоков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американский писатель, поэт, переводчик, литературовед и энтомолог.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                   Был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номинирован на Нобелевскую премию по литературе (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1963, 1964, 1965,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1966).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7170" name="Picture 2" descr="https://interesnyefakty.org/wp-content/uploads/Vladimir-Nabokov-v-Amerik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87">
            <a:off x="5522845" y="1997412"/>
            <a:ext cx="3115868" cy="170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3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g.joinfo.ua/i/2013/11/528b8fc95db31_image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0870">
            <a:off x="3030587" y="1316045"/>
            <a:ext cx="5222585" cy="294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6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.joinfo.ua/i/2013/11/528b8fc95db31_image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6100">
            <a:off x="5528373" y="2017445"/>
            <a:ext cx="3122475" cy="17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5" y="1102868"/>
            <a:ext cx="5113414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Михаил Тимофеевич Калашников 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Создатель национального бренда и мирового культа — автомат Калашникова — изменил мир. Его изобретение стало самым используемым оружием на планете, и его имя известно во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всём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мире. За 65 лет было изготовлено более 100 миллионов автоматов Калашникова в различных модификациях.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наши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дни концерн «Калашников» производит практически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всё: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от легендарного оружия до зонтов, от чехлов для смартфонов до одежды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04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6150" y="1311750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410752" y="1299880"/>
            <a:ext cx="4680000" cy="13840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Знакомая автора вопроса на ЕГЭ по обществознанию безнаказанно списала выдержки из приложения к постановлению Правительства РФ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№828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от 8 июля 1997 года. Что представляла собой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её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шпаргалка?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schemeClr val="tx1"/>
                </a:solidFill>
                <a:latin typeface="Roboto Slab"/>
              </a:rPr>
              <a:t>Паспорт</a:t>
            </a:r>
            <a:endParaRPr lang="ru-RU" sz="1600">
              <a:solidFill>
                <a:schemeClr val="tx1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5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Бутылка воды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Бланк ответов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Плакат на стене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region15.ru/wp-content/uploads/2018/05/754997858431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4001">
            <a:off x="2993998" y="1343049"/>
            <a:ext cx="5373550" cy="29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region15.ru/wp-content/uploads/2018/05/754997858431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4936">
            <a:off x="5564080" y="1988032"/>
            <a:ext cx="3105447" cy="174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034164"/>
            <a:ext cx="490304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Евгений Валентинович Касперский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Российский 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программист, один из ведущих мировых специалистов в сфере информационной </a:t>
            </a:r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безопасности. 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Один из основателей, основной владелец и нынешний глава АО «Лаборатория Касперского</a:t>
            </a:r>
            <a:r>
              <a:rPr lang="ru-RU" sz="1400" dirty="0" smtClean="0">
                <a:solidFill>
                  <a:prstClr val="black"/>
                </a:solidFill>
                <a:latin typeface="Roboto Slab"/>
              </a:rPr>
              <a:t>» 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— международной компании, занимающейся разработкой решений для обеспечения IT-безопасности, имеющей более 30 региональных офисов и ведущей продажи в 200 странах. Лауреат Государственной премии в области науки и технологий за 2008 год.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</a:endParaRPr>
          </a:p>
        </p:txBody>
      </p:sp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ages.wallmine.com/mnBri0CuuK-9qE9ySktDMgy74lcvJT9Bn3Iqp2BbaqUUvDkBcx-ayfav9meDxKMgt1PRccP6jWQiHw9vACDlv-9LbWdSZMjaWAOKjha07cgHDlvlUxmd9W1WJxYmSmvUPs1NA7nm-Gpkl6HHbEI0gg?w=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499">
            <a:off x="3090360" y="1345083"/>
            <a:ext cx="5112591" cy="29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8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images.wallmine.com/mnBri0CuuK-9qE9ySktDMgy74lcvJT9Bn3Iqp2BbaqUUvDkBcx-ayfav9meDxKMgt1PRccP6jWQiHw9vACDlv-9LbWdSZMjaWAOKjha07cgHDlvlUxmd9W1WJxYmSmvUPs1NA7nm-Gpkl6HHbEI0gg?w=12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" t="-26462"/>
          <a:stretch/>
        </p:blipFill>
        <p:spPr bwMode="auto">
          <a:xfrm rot="158939">
            <a:off x="5504401" y="1523059"/>
            <a:ext cx="3220057" cy="21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75937"/>
            <a:ext cx="473529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Аркадий Юрьевич </a:t>
            </a:r>
            <a:r>
              <a:rPr lang="ru-RU" sz="2200" dirty="0" err="1" smtClean="0">
                <a:solidFill>
                  <a:srgbClr val="002060"/>
                </a:solidFill>
                <a:latin typeface="Roboto Slab"/>
              </a:rPr>
              <a:t>Волож</a:t>
            </a: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 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 err="1" smtClean="0">
                <a:solidFill>
                  <a:prstClr val="black"/>
                </a:solidFill>
                <a:latin typeface="Roboto Slab"/>
              </a:rPr>
              <a:t>Сооснователь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 генеральный директор группы компаний «Яндекс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2018 году по версии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Forbes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находился на 65 позиции в России с состоянием 1,5 млрд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долларов.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6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k-istine.ru/images/people/solgenitsin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1438">
            <a:off x="3021954" y="1309245"/>
            <a:ext cx="5238794" cy="30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E2F9CB-DCA5-4976-BC34-35F6FD65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68" y="9025"/>
            <a:ext cx="6587677" cy="4832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5589" y="107151"/>
            <a:ext cx="2832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Отгадай картинку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E5925ED-D1D3-466A-B5B3-8A141D622F13}"/>
              </a:ext>
            </a:extLst>
          </p:cNvPr>
          <p:cNvSpPr/>
          <p:nvPr/>
        </p:nvSpPr>
        <p:spPr>
          <a:xfrm>
            <a:off x="358775" y="2194778"/>
            <a:ext cx="1954298" cy="541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Кто изображён на фотографии?</a:t>
            </a:r>
          </a:p>
        </p:txBody>
      </p:sp>
      <p:sp>
        <p:nvSpPr>
          <p:cNvPr id="11" name="Скругленный прямоугольник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D6F0D4-79EB-4DC8-A29A-A8BC510B7B5A}"/>
              </a:ext>
            </a:extLst>
          </p:cNvPr>
          <p:cNvSpPr/>
          <p:nvPr/>
        </p:nvSpPr>
        <p:spPr>
          <a:xfrm>
            <a:off x="7281219" y="4643436"/>
            <a:ext cx="1660526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Ответ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k-istine.ru/images/people/solgenitsin-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9757">
            <a:off x="5524063" y="2010388"/>
            <a:ext cx="3155774" cy="176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7082" y="107151"/>
            <a:ext cx="2949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Правильный ответ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825" y="992135"/>
            <a:ext cx="5091112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Александр Исаевич </a:t>
            </a:r>
            <a:r>
              <a:rPr lang="ru-RU" sz="2200" dirty="0">
                <a:solidFill>
                  <a:srgbClr val="002060"/>
                </a:solidFill>
                <a:latin typeface="Roboto Slab"/>
              </a:rPr>
              <a:t>(</a:t>
            </a:r>
            <a:r>
              <a:rPr lang="ru-RU" sz="2200" dirty="0" err="1">
                <a:solidFill>
                  <a:srgbClr val="002060"/>
                </a:solidFill>
                <a:latin typeface="Roboto Slab"/>
              </a:rPr>
              <a:t>Исаакиевич</a:t>
            </a:r>
            <a:r>
              <a:rPr lang="ru-RU" sz="2200" dirty="0">
                <a:solidFill>
                  <a:srgbClr val="002060"/>
                </a:solidFill>
                <a:latin typeface="Roboto Slab"/>
              </a:rPr>
              <a:t>) </a:t>
            </a: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Солженицын</a:t>
            </a:r>
          </a:p>
          <a:p>
            <a:pPr lvl="0" defTabSz="914377">
              <a:defRPr/>
            </a:pPr>
            <a:endParaRPr lang="ru-RU" sz="2200" dirty="0" smtClean="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Русский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писатель, драматург, эссеист-публицист, поэт, общественный и политический деятель, живший и работавший в СССР, Швейцарии, США и России.</a:t>
            </a:r>
          </a:p>
          <a:p>
            <a:pPr lvl="0" defTabSz="914377">
              <a:defRPr/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Основные сочинения — «Архипелаг ГУЛАГ», «В круге первом», «Красное колесо», «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Матрёнин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двор», «Один день Ивана Денисовича»,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 «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Раковый корпус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89D70C-7C4C-4551-B817-514A046D7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79" y="1228578"/>
            <a:ext cx="3900400" cy="2861255"/>
          </a:xfrm>
          <a:prstGeom prst="rect">
            <a:avLst/>
          </a:prstGeom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08C2C8-C10D-4285-808A-0D9AC4F3F56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0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с двумя скругленными соседними углами 633">
            <a:extLst>
              <a:ext uri="{FF2B5EF4-FFF2-40B4-BE49-F238E27FC236}">
                <a16:creationId xmlns:a16="http://schemas.microsoft.com/office/drawing/2014/main" id="{B46A5415-D796-4E0F-8699-C370ACF8140D}"/>
              </a:ext>
            </a:extLst>
          </p:cNvPr>
          <p:cNvSpPr/>
          <p:nvPr/>
        </p:nvSpPr>
        <p:spPr>
          <a:xfrm rot="10800000">
            <a:off x="2412000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3CD60-F011-4920-A7D8-EE0486365DF2}"/>
              </a:ext>
            </a:extLst>
          </p:cNvPr>
          <p:cNvSpPr txBox="1"/>
          <p:nvPr/>
        </p:nvSpPr>
        <p:spPr>
          <a:xfrm>
            <a:off x="3468982" y="107151"/>
            <a:ext cx="22060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Найди логику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CB4F0A-5FD2-46C9-811E-A98A94372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33" name="Рисунок 32">
            <a:hlinkClick r:id="rId3" action="ppaction://hlinksldjump"/>
            <a:extLst>
              <a:ext uri="{FF2B5EF4-FFF2-40B4-BE49-F238E27FC236}">
                <a16:creationId xmlns:a16="http://schemas.microsoft.com/office/drawing/2014/main" id="{6536DB13-1F7D-4304-B4DE-9FD71A622E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0" y="1353248"/>
            <a:ext cx="1133475" cy="1133475"/>
          </a:xfrm>
          <a:prstGeom prst="rect">
            <a:avLst/>
          </a:prstGeom>
        </p:spPr>
      </p:pic>
      <p:pic>
        <p:nvPicPr>
          <p:cNvPr id="34" name="Рисунок 33">
            <a:hlinkClick r:id="rId5" action="ppaction://hlinksldjump"/>
            <a:extLst>
              <a:ext uri="{FF2B5EF4-FFF2-40B4-BE49-F238E27FC236}">
                <a16:creationId xmlns:a16="http://schemas.microsoft.com/office/drawing/2014/main" id="{C79F661A-AECF-41C5-8F44-FA4969DF5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5" y="1353249"/>
            <a:ext cx="1133475" cy="1133475"/>
          </a:xfrm>
          <a:prstGeom prst="rect">
            <a:avLst/>
          </a:prstGeom>
        </p:spPr>
      </p:pic>
      <p:pic>
        <p:nvPicPr>
          <p:cNvPr id="35" name="Рисунок 34">
            <a:hlinkClick r:id="rId6" action="ppaction://hlinksldjump"/>
            <a:extLst>
              <a:ext uri="{FF2B5EF4-FFF2-40B4-BE49-F238E27FC236}">
                <a16:creationId xmlns:a16="http://schemas.microsoft.com/office/drawing/2014/main" id="{E03C0DC1-6497-410C-82A3-10FD3462C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1353249"/>
            <a:ext cx="1133475" cy="1133475"/>
          </a:xfrm>
          <a:prstGeom prst="rect">
            <a:avLst/>
          </a:prstGeom>
        </p:spPr>
      </p:pic>
      <p:pic>
        <p:nvPicPr>
          <p:cNvPr id="36" name="Рисунок 35">
            <a:hlinkClick r:id="rId7" action="ppaction://hlinksldjump"/>
            <a:extLst>
              <a:ext uri="{FF2B5EF4-FFF2-40B4-BE49-F238E27FC236}">
                <a16:creationId xmlns:a16="http://schemas.microsoft.com/office/drawing/2014/main" id="{154F09C5-8C34-4BAB-B231-425C9D073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1353249"/>
            <a:ext cx="1133475" cy="1133475"/>
          </a:xfrm>
          <a:prstGeom prst="rect">
            <a:avLst/>
          </a:prstGeom>
        </p:spPr>
      </p:pic>
      <p:pic>
        <p:nvPicPr>
          <p:cNvPr id="37" name="Рисунок 36">
            <a:hlinkClick r:id="rId8" action="ppaction://hlinksldjump"/>
            <a:extLst>
              <a:ext uri="{FF2B5EF4-FFF2-40B4-BE49-F238E27FC236}">
                <a16:creationId xmlns:a16="http://schemas.microsoft.com/office/drawing/2014/main" id="{FF88E5C2-A300-47F8-84A9-DFEB1F52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1353249"/>
            <a:ext cx="1133475" cy="1133475"/>
          </a:xfrm>
          <a:prstGeom prst="rect">
            <a:avLst/>
          </a:prstGeom>
        </p:spPr>
      </p:pic>
      <p:pic>
        <p:nvPicPr>
          <p:cNvPr id="39" name="Рисунок 38">
            <a:hlinkClick r:id="rId9" action="ppaction://hlinksldjump"/>
            <a:extLst>
              <a:ext uri="{FF2B5EF4-FFF2-40B4-BE49-F238E27FC236}">
                <a16:creationId xmlns:a16="http://schemas.microsoft.com/office/drawing/2014/main" id="{9B0FE5B4-B6AC-4410-B4BA-089391957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42" y="2701830"/>
            <a:ext cx="1133475" cy="1133475"/>
          </a:xfrm>
          <a:prstGeom prst="rect">
            <a:avLst/>
          </a:prstGeom>
        </p:spPr>
      </p:pic>
      <p:pic>
        <p:nvPicPr>
          <p:cNvPr id="40" name="Рисунок 39">
            <a:hlinkClick r:id="rId10" action="ppaction://hlinksldjump"/>
            <a:extLst>
              <a:ext uri="{FF2B5EF4-FFF2-40B4-BE49-F238E27FC236}">
                <a16:creationId xmlns:a16="http://schemas.microsoft.com/office/drawing/2014/main" id="{E594D8B0-B8EC-454C-9BE6-E50C82322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95" y="2701830"/>
            <a:ext cx="1133475" cy="1133475"/>
          </a:xfrm>
          <a:prstGeom prst="rect">
            <a:avLst/>
          </a:prstGeom>
        </p:spPr>
      </p:pic>
      <p:pic>
        <p:nvPicPr>
          <p:cNvPr id="41" name="Рисунок 40">
            <a:hlinkClick r:id="rId11" action="ppaction://hlinksldjump"/>
            <a:extLst>
              <a:ext uri="{FF2B5EF4-FFF2-40B4-BE49-F238E27FC236}">
                <a16:creationId xmlns:a16="http://schemas.microsoft.com/office/drawing/2014/main" id="{C2D05861-616A-450F-8FE7-E51181014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48" y="2701830"/>
            <a:ext cx="1133475" cy="1133475"/>
          </a:xfrm>
          <a:prstGeom prst="rect">
            <a:avLst/>
          </a:prstGeom>
        </p:spPr>
      </p:pic>
      <p:pic>
        <p:nvPicPr>
          <p:cNvPr id="42" name="Рисунок 41">
            <a:hlinkClick r:id="rId12" action="ppaction://hlinksldjump"/>
            <a:extLst>
              <a:ext uri="{FF2B5EF4-FFF2-40B4-BE49-F238E27FC236}">
                <a16:creationId xmlns:a16="http://schemas.microsoft.com/office/drawing/2014/main" id="{BCBEA5DB-2273-4F0C-8413-B07BAC7B0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01" y="2701830"/>
            <a:ext cx="1133475" cy="1133475"/>
          </a:xfrm>
          <a:prstGeom prst="rect">
            <a:avLst/>
          </a:prstGeom>
        </p:spPr>
      </p:pic>
      <p:pic>
        <p:nvPicPr>
          <p:cNvPr id="43" name="Рисунок 42">
            <a:hlinkClick r:id="rId13" action="ppaction://hlinksldjump"/>
            <a:extLst>
              <a:ext uri="{FF2B5EF4-FFF2-40B4-BE49-F238E27FC236}">
                <a16:creationId xmlns:a16="http://schemas.microsoft.com/office/drawing/2014/main" id="{DF35F63C-571F-4316-A5B5-73E0EF85F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54" y="2701830"/>
            <a:ext cx="1133475" cy="1133475"/>
          </a:xfrm>
          <a:prstGeom prst="rect">
            <a:avLst/>
          </a:prstGeom>
        </p:spPr>
      </p:pic>
      <p:sp>
        <p:nvSpPr>
          <p:cNvPr id="15" name="Скругленный прямоугольник 14">
            <a:hlinkClick r:id="rId14" action="ppaction://hlinksldjump"/>
          </p:cNvPr>
          <p:cNvSpPr/>
          <p:nvPr/>
        </p:nvSpPr>
        <p:spPr>
          <a:xfrm>
            <a:off x="358776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К выбору тура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>
            <a:hlinkClick r:id="" action="ppaction://hlinkshowjump?jump=endshow"/>
          </p:cNvPr>
          <p:cNvSpPr/>
          <p:nvPr/>
        </p:nvSpPr>
        <p:spPr>
          <a:xfrm>
            <a:off x="7000875" y="4361858"/>
            <a:ext cx="178435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Закончить игру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0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818526" y="3231374"/>
            <a:ext cx="3506948" cy="631512"/>
            <a:chOff x="358778" y="3231374"/>
            <a:chExt cx="3506948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С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Т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А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Х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30" y="103443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03443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3443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3443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185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790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349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62673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954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38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92216" y="3231374"/>
            <a:ext cx="5759569" cy="631512"/>
            <a:chOff x="358778" y="3231374"/>
            <a:chExt cx="5759569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dirty="0" smtClean="0">
                  <a:solidFill>
                    <a:schemeClr val="bg1"/>
                  </a:solidFill>
                  <a:latin typeface="+mj-lt"/>
                </a:rPr>
                <a:t>П</a:t>
              </a:r>
              <a:endParaRPr lang="ru-RU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О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Л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И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Т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8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И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71946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К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88347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А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30" y="103294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53812" y="103294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3294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32947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1689380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849928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405780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133527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566328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291238" y="324136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099711" y="3231458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824621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83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3537763" y="3231374"/>
            <a:ext cx="2068474" cy="631512"/>
            <a:chOff x="358778" y="3231374"/>
            <a:chExt cx="2068474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С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М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>
                  <a:solidFill>
                    <a:schemeClr val="bg1"/>
                  </a:solidFill>
                  <a:latin typeface="+mj-lt"/>
                </a:rPr>
                <a:t>И</a:t>
              </a:r>
            </a:p>
          </p:txBody>
        </p:sp>
      </p:grp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30" y="1018262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018262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18262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18262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5416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37763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7056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112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288" y="1279965"/>
            <a:ext cx="4735291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smtClean="0">
                <a:solidFill>
                  <a:srgbClr val="002060"/>
                </a:solidFill>
                <a:latin typeface="Roboto Slab"/>
              </a:rPr>
              <a:t>Паспорт</a:t>
            </a:r>
            <a:endParaRPr lang="ru-RU" sz="220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Паспорт — одна из немногих вещей, которую можно (и нужно) брать с собой на ЕГЭ. Данное постановление утверждает положение о паспорте гражданина Российской Федерации. Это положение, выдержки из которого приведены на последней странице паспорта, является приложением к постановлению.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9" name="Picture 2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1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58074" y="3231373"/>
            <a:ext cx="6427853" cy="631513"/>
            <a:chOff x="358778" y="3231373"/>
            <a:chExt cx="6427853" cy="631513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П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Е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З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И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8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Д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8157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Е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4557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Н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56631" y="3231373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Т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42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130" y="103693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03693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3693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3693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1358074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18622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074474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02221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35022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57095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717453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433853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7155926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69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931" y="102482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2613" y="102482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2295" y="102482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1976" y="102482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15">
            <a:hlinkClick r:id="rId6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34716" y="3231370"/>
            <a:ext cx="7874569" cy="631516"/>
            <a:chOff x="358778" y="3231370"/>
            <a:chExt cx="7874569" cy="6315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>
                  <a:solidFill>
                    <a:schemeClr val="bg1"/>
                  </a:solidFill>
                  <a:latin typeface="+mj-lt"/>
                </a:rPr>
                <a:t>Г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О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С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У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Д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8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>
                  <a:solidFill>
                    <a:schemeClr val="bg1"/>
                  </a:solidFill>
                  <a:latin typeface="+mj-lt"/>
                </a:rPr>
                <a:t>А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9873" y="3231371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6274" y="3231370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С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8347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Т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0421" y="3231372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В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3347" y="3231370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О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1358074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18622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074474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02221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35022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57095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34716" y="3231370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380370" y="3231370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65254" y="3238239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7111970" y="3238239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7879285" y="3231370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5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457489" y="3231374"/>
            <a:ext cx="4229022" cy="631512"/>
            <a:chOff x="358778" y="3231374"/>
            <a:chExt cx="4229022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В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Ы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Б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О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8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Ы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130" y="114680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14680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23494" y="114680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146808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180847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341395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897247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62499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457489" y="3231371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050837" y="3231371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95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80052" y="3231374"/>
            <a:ext cx="6383896" cy="631512"/>
            <a:chOff x="358778" y="3231374"/>
            <a:chExt cx="6383896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К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О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У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78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П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42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Ц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0600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И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D4509F6E-DDFA-4B63-AD38-88D2785772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2674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Я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690" y="1021336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9054" y="1021336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8735" y="1021336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9372" y="1021336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1381978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42526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098378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26125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58926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80999" y="3231373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6404274" y="3231370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89158" y="3238239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7133948" y="3231370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7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6" grpId="0" animBg="1"/>
      <p:bldP spid="37" grpId="0" animBg="1"/>
      <p:bldP spid="3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818526" y="3231374"/>
            <a:ext cx="3506948" cy="631512"/>
            <a:chOff x="358778" y="3231374"/>
            <a:chExt cx="3506948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Л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И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Д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Е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Р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30" y="104653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04653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4653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4653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185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790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349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62673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954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0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18526" y="3231375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smtClean="0">
                <a:solidFill>
                  <a:schemeClr val="bg1"/>
                </a:solidFill>
                <a:latin typeface="+mj-lt"/>
              </a:rPr>
              <a:t>П</a:t>
            </a: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8B7FA95-CF91-4417-82BB-803FBC7E649F}"/>
              </a:ext>
            </a:extLst>
          </p:cNvPr>
          <p:cNvSpPr>
            <a:spLocks noChangeAspect="1"/>
          </p:cNvSpPr>
          <p:nvPr/>
        </p:nvSpPr>
        <p:spPr>
          <a:xfrm>
            <a:off x="3534927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smtClean="0">
                <a:solidFill>
                  <a:schemeClr val="bg1"/>
                </a:solidFill>
                <a:latin typeface="+mj-lt"/>
              </a:rPr>
              <a:t>Р</a:t>
            </a: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67A2B90-1E09-4078-9732-53FDB924CF5A}"/>
              </a:ext>
            </a:extLst>
          </p:cNvPr>
          <p:cNvSpPr>
            <a:spLocks noChangeAspect="1"/>
          </p:cNvSpPr>
          <p:nvPr/>
        </p:nvSpPr>
        <p:spPr>
          <a:xfrm>
            <a:off x="4257000" y="3231378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chemeClr val="bg1"/>
                </a:solidFill>
                <a:latin typeface="+mj-lt"/>
              </a:rPr>
              <a:t>А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5643E5A-9F9B-46FC-A438-F309523496F5}"/>
              </a:ext>
            </a:extLst>
          </p:cNvPr>
          <p:cNvSpPr>
            <a:spLocks noChangeAspect="1"/>
          </p:cNvSpPr>
          <p:nvPr/>
        </p:nvSpPr>
        <p:spPr>
          <a:xfrm>
            <a:off x="4979074" y="3231376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smtClean="0">
                <a:solidFill>
                  <a:schemeClr val="bg1"/>
                </a:solidFill>
                <a:latin typeface="+mj-lt"/>
              </a:rPr>
              <a:t>В</a:t>
            </a: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465F785-1DAE-4182-B260-03F6CA9FFD1C}"/>
              </a:ext>
            </a:extLst>
          </p:cNvPr>
          <p:cNvSpPr>
            <a:spLocks noChangeAspect="1"/>
          </p:cNvSpPr>
          <p:nvPr/>
        </p:nvSpPr>
        <p:spPr>
          <a:xfrm>
            <a:off x="5695474" y="3231376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smtClean="0">
                <a:solidFill>
                  <a:schemeClr val="bg1"/>
                </a:solidFill>
                <a:latin typeface="+mj-lt"/>
              </a:rPr>
              <a:t>О</a:t>
            </a: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104089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0507" y="104089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0189" y="104089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9870" y="1040890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185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790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349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62673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954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68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97509C7B-8482-420E-ABBF-6C8186C1FD81}"/>
              </a:ext>
            </a:extLst>
          </p:cNvPr>
          <p:cNvSpPr/>
          <p:nvPr/>
        </p:nvSpPr>
        <p:spPr>
          <a:xfrm rot="10800000">
            <a:off x="1692000" y="4493"/>
            <a:ext cx="576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EEFEF-75FA-4489-9935-15E4E5E716F8}"/>
              </a:ext>
            </a:extLst>
          </p:cNvPr>
          <p:cNvSpPr txBox="1"/>
          <p:nvPr/>
        </p:nvSpPr>
        <p:spPr>
          <a:xfrm>
            <a:off x="2217029" y="107151"/>
            <a:ext cx="47099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Что объединяет эти картинки?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818526" y="3231374"/>
            <a:ext cx="3506948" cy="631512"/>
            <a:chOff x="358778" y="3231374"/>
            <a:chExt cx="3506948" cy="63151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5252F8E-A2FF-4DC5-9641-F64325C106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778" y="3231375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А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8B7FA95-CF91-4417-82BB-803FBC7E6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5179" y="3231374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>
                  <a:solidFill>
                    <a:schemeClr val="bg1"/>
                  </a:solidFill>
                  <a:latin typeface="+mj-lt"/>
                </a:rPr>
                <a:t>К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A67A2B90-1E09-4078-9732-53FDB924CF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7252" y="3231378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Ц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43E5A-9F9B-46FC-A438-F30952349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93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>
                  <a:solidFill>
                    <a:schemeClr val="bg1"/>
                  </a:solidFill>
                  <a:latin typeface="+mj-lt"/>
                </a:rPr>
                <a:t>И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465F785-1DAE-4182-B260-03F6CA9F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5726" y="3231376"/>
              <a:ext cx="630000" cy="631508"/>
            </a:xfrm>
            <a:prstGeom prst="rect">
              <a:avLst/>
            </a:prstGeom>
            <a:solidFill>
              <a:srgbClr val="052F99"/>
            </a:solidFill>
            <a:ln w="3175">
              <a:noFill/>
            </a:ln>
            <a:effectLst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smtClean="0">
                  <a:solidFill>
                    <a:schemeClr val="bg1"/>
                  </a:solidFill>
                  <a:latin typeface="+mj-lt"/>
                </a:rPr>
                <a:t>Я</a:t>
              </a:r>
              <a:endParaRPr lang="ru-RU" sz="24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Скругленный прямоугольник 15">
            <a:hlinkClick r:id="rId2" action="ppaction://hlinksldjump"/>
            <a:extLst>
              <a:ext uri="{FF2B5EF4-FFF2-40B4-BE49-F238E27FC236}">
                <a16:creationId xmlns:a16="http://schemas.microsoft.com/office/drawing/2014/main" id="{80806269-8F11-48A4-AAB7-BA904F1BA13C}"/>
              </a:ext>
            </a:extLst>
          </p:cNvPr>
          <p:cNvSpPr/>
          <p:nvPr/>
        </p:nvSpPr>
        <p:spPr>
          <a:xfrm>
            <a:off x="395288" y="4376145"/>
            <a:ext cx="2031964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>
                <a:solidFill>
                  <a:prstClr val="black"/>
                </a:solidFill>
                <a:latin typeface="Open Sans"/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E279612-58F9-48F4-839C-C5881C6FAC6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130" y="1032955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D90AF690-D189-42B4-8210-E7AA951DD0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3812" y="1032955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6D1D015-887A-47A1-926A-692879C9205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494" y="1032955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98C32171-934A-4C36-8EBB-9F6894D575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3175" y="1032955"/>
            <a:ext cx="1800000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3A877AF-183C-4DF9-8980-090E33534334}"/>
              </a:ext>
            </a:extLst>
          </p:cNvPr>
          <p:cNvSpPr/>
          <p:nvPr/>
        </p:nvSpPr>
        <p:spPr>
          <a:xfrm>
            <a:off x="5025045" y="4298129"/>
            <a:ext cx="3934911" cy="561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Какой термин объединяет эти картинки?</a:t>
            </a:r>
            <a:endParaRPr lang="ru-RU" sz="1600" dirty="0"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28185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9790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3534926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4262673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5252F8E-A2FF-4DC5-9641-F64325C106BA}"/>
              </a:ext>
            </a:extLst>
          </p:cNvPr>
          <p:cNvSpPr>
            <a:spLocks noChangeAspect="1"/>
          </p:cNvSpPr>
          <p:nvPr/>
        </p:nvSpPr>
        <p:spPr>
          <a:xfrm>
            <a:off x="5695474" y="3231374"/>
            <a:ext cx="630000" cy="631508"/>
          </a:xfrm>
          <a:prstGeom prst="rect">
            <a:avLst/>
          </a:prstGeom>
          <a:solidFill>
            <a:srgbClr val="052F99"/>
          </a:solidFill>
          <a:ln w="3175"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88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неверно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288" y="1279965"/>
            <a:ext cx="4735291" cy="2554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 dirty="0" smtClean="0">
                <a:solidFill>
                  <a:srgbClr val="002060"/>
                </a:solidFill>
                <a:latin typeface="Roboto Slab"/>
              </a:rPr>
              <a:t>Паспорт</a:t>
            </a:r>
            <a:endParaRPr lang="ru-RU" sz="2200" dirty="0">
              <a:solidFill>
                <a:srgbClr val="002060"/>
              </a:solidFill>
              <a:latin typeface="Roboto Slab"/>
            </a:endParaRP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Паспорт — одна из немногих вещей, которую можно (и нужно) брать с собой на ЕГЭ. Данное постановление утверждает положение о паспорте гражданина Российской Федерации. Это положение, выдержки из которого приведены на последней странице паспорта, является приложением к постановлению.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pic>
        <p:nvPicPr>
          <p:cNvPr id="12" name="Picture 2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1D795-DC69-418D-B01B-E1A8DA04CD9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222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Ответьте на вопрос</a:t>
            </a: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345900" y="1567323"/>
            <a:ext cx="4680000" cy="54188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 lvl="0">
              <a:lnSpc>
                <a:spcPct val="114000"/>
              </a:lnSpc>
              <a:defRPr/>
            </a:pPr>
            <a:r>
              <a:rPr lang="ru-RU" sz="1600">
                <a:solidFill>
                  <a:prstClr val="black"/>
                </a:solidFill>
                <a:latin typeface="Roboto Slab"/>
              </a:rPr>
              <a:t>Выберите термин, обозначающий политеистическую </a:t>
            </a:r>
            <a:r>
              <a:rPr lang="ru-RU" sz="1600" smtClean="0">
                <a:solidFill>
                  <a:prstClr val="black"/>
                </a:solidFill>
                <a:latin typeface="Roboto Slab"/>
              </a:rPr>
              <a:t>религию.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>
            <a:hlinkClick r:id="" action="ppaction://hlinkshowjump?jump=nextslide"/>
          </p:cNvPr>
          <p:cNvSpPr/>
          <p:nvPr/>
        </p:nvSpPr>
        <p:spPr>
          <a:xfrm>
            <a:off x="4107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>
                <a:solidFill>
                  <a:schemeClr val="tx1"/>
                </a:solidFill>
                <a:latin typeface="Roboto Slab"/>
              </a:rPr>
              <a:t>Буддизм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28051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Иудаизм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2805152" y="3483394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Христианство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>
            <a:hlinkClick r:id="rId4" action="ppaction://hlinksldjump"/>
          </p:cNvPr>
          <p:cNvSpPr/>
          <p:nvPr/>
        </p:nvSpPr>
        <p:spPr>
          <a:xfrm>
            <a:off x="410752" y="4171833"/>
            <a:ext cx="216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Ислам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 preferRelativeResize="0"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3639" y="1311275"/>
            <a:ext cx="2520000" cy="252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>
                <a:ln>
                  <a:noFill/>
                </a:ln>
                <a:solidFill>
                  <a:srgbClr val="F7F6F4"/>
                </a:solidFill>
                <a:effectLst/>
                <a:uLnTx/>
                <a:uFillTx/>
                <a:latin typeface="Roboto Slab"/>
                <a:ea typeface="+mn-ea"/>
                <a:cs typeface="+mn-cs"/>
              </a:rPr>
              <a:t>Вы ответили верно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1435608"/>
            <a:ext cx="4735291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914377">
              <a:defRPr/>
            </a:pPr>
            <a:r>
              <a:rPr lang="ru-RU" sz="2200">
                <a:solidFill>
                  <a:srgbClr val="002060"/>
                </a:solidFill>
                <a:latin typeface="Roboto Slab"/>
              </a:rPr>
              <a:t>Буддизм</a:t>
            </a:r>
          </a:p>
          <a:p>
            <a:pPr lvl="0" defTabSz="914377"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  <a:p>
            <a:pPr lvl="0" defTabSz="914377">
              <a:defRPr/>
            </a:pPr>
            <a:r>
              <a:rPr lang="ru-RU" sz="1600" smtClean="0">
                <a:solidFill>
                  <a:prstClr val="black"/>
                </a:solidFill>
                <a:latin typeface="Roboto Slab"/>
              </a:rPr>
              <a:t>Политеизм </a:t>
            </a:r>
            <a:r>
              <a:rPr lang="ru-RU" sz="1600">
                <a:solidFill>
                  <a:prstClr val="black"/>
                </a:solidFill>
                <a:latin typeface="Roboto Slab"/>
              </a:rPr>
              <a:t>— система верований, религиозное мировоззрение, основанное на вере в нескольких божеств, обычно собранных в пантеон из богов и богинь. 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/>
              <a:ea typeface="+mn-ea"/>
              <a:cs typeface="+mn-cs"/>
            </a:endParaRPr>
          </a:p>
        </p:txBody>
      </p:sp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95288" y="4376145"/>
            <a:ext cx="2030400" cy="40540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lvl="0" algn="ctr">
              <a:defRPr/>
            </a:pPr>
            <a:r>
              <a:rPr lang="ru-RU" sz="1200">
                <a:solidFill>
                  <a:prstClr val="black"/>
                </a:solidFill>
              </a:rPr>
              <a:t>Следующий вопрос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1897</Words>
  <Application>Microsoft Office PowerPoint</Application>
  <PresentationFormat>Экран (16:9)</PresentationFormat>
  <Paragraphs>370</Paragraphs>
  <Slides>66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3" baseType="lpstr">
      <vt:lpstr>Open Sans</vt:lpstr>
      <vt:lpstr>Arial</vt:lpstr>
      <vt:lpstr>Roboto</vt:lpstr>
      <vt:lpstr>Roboto Slab</vt:lpstr>
      <vt:lpstr>Calibri</vt:lpstr>
      <vt:lpstr>Merriweather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2020-08-28T14:13:15Z</dcterms:created>
  <dcterms:modified xsi:type="dcterms:W3CDTF">2020-08-28T14:13:22Z</dcterms:modified>
</cp:coreProperties>
</file>