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60" r:id="rId1"/>
  </p:sldMasterIdLst>
  <p:notesMasterIdLst>
    <p:notesMasterId r:id="rId102"/>
  </p:notesMasterIdLst>
  <p:sldIdLst>
    <p:sldId id="256" r:id="rId2"/>
    <p:sldId id="515" r:id="rId3"/>
    <p:sldId id="521" r:id="rId4"/>
    <p:sldId id="402" r:id="rId5"/>
    <p:sldId id="523" r:id="rId6"/>
    <p:sldId id="522" r:id="rId7"/>
    <p:sldId id="524" r:id="rId8"/>
    <p:sldId id="525" r:id="rId9"/>
    <p:sldId id="526" r:id="rId10"/>
    <p:sldId id="527" r:id="rId11"/>
    <p:sldId id="528" r:id="rId12"/>
    <p:sldId id="529" r:id="rId13"/>
    <p:sldId id="530" r:id="rId14"/>
    <p:sldId id="531" r:id="rId15"/>
    <p:sldId id="532" r:id="rId16"/>
    <p:sldId id="533" r:id="rId17"/>
    <p:sldId id="534" r:id="rId18"/>
    <p:sldId id="535" r:id="rId19"/>
    <p:sldId id="610" r:id="rId20"/>
    <p:sldId id="519" r:id="rId21"/>
    <p:sldId id="397" r:id="rId22"/>
    <p:sldId id="518" r:id="rId23"/>
    <p:sldId id="520" r:id="rId24"/>
    <p:sldId id="536" r:id="rId25"/>
    <p:sldId id="537" r:id="rId26"/>
    <p:sldId id="538" r:id="rId27"/>
    <p:sldId id="539" r:id="rId28"/>
    <p:sldId id="540" r:id="rId29"/>
    <p:sldId id="541" r:id="rId30"/>
    <p:sldId id="542" r:id="rId31"/>
    <p:sldId id="543" r:id="rId32"/>
    <p:sldId id="544" r:id="rId33"/>
    <p:sldId id="545" r:id="rId34"/>
    <p:sldId id="546" r:id="rId35"/>
    <p:sldId id="547" r:id="rId36"/>
    <p:sldId id="548" r:id="rId37"/>
    <p:sldId id="549" r:id="rId38"/>
    <p:sldId id="550" r:id="rId39"/>
    <p:sldId id="551" r:id="rId40"/>
    <p:sldId id="552" r:id="rId41"/>
    <p:sldId id="553" r:id="rId42"/>
    <p:sldId id="554" r:id="rId43"/>
    <p:sldId id="555" r:id="rId44"/>
    <p:sldId id="556" r:id="rId45"/>
    <p:sldId id="557" r:id="rId46"/>
    <p:sldId id="558" r:id="rId47"/>
    <p:sldId id="559" r:id="rId48"/>
    <p:sldId id="560" r:id="rId49"/>
    <p:sldId id="561" r:id="rId50"/>
    <p:sldId id="562" r:id="rId51"/>
    <p:sldId id="563" r:id="rId52"/>
    <p:sldId id="564" r:id="rId53"/>
    <p:sldId id="565" r:id="rId54"/>
    <p:sldId id="566" r:id="rId55"/>
    <p:sldId id="567" r:id="rId56"/>
    <p:sldId id="568" r:id="rId57"/>
    <p:sldId id="569" r:id="rId58"/>
    <p:sldId id="570" r:id="rId59"/>
    <p:sldId id="571" r:id="rId60"/>
    <p:sldId id="463" r:id="rId61"/>
    <p:sldId id="394" r:id="rId62"/>
    <p:sldId id="516" r:id="rId63"/>
    <p:sldId id="572" r:id="rId64"/>
    <p:sldId id="573" r:id="rId65"/>
    <p:sldId id="574" r:id="rId66"/>
    <p:sldId id="575" r:id="rId67"/>
    <p:sldId id="576" r:id="rId68"/>
    <p:sldId id="577" r:id="rId69"/>
    <p:sldId id="578" r:id="rId70"/>
    <p:sldId id="579" r:id="rId71"/>
    <p:sldId id="580" r:id="rId72"/>
    <p:sldId id="581" r:id="rId73"/>
    <p:sldId id="582" r:id="rId74"/>
    <p:sldId id="583" r:id="rId75"/>
    <p:sldId id="584" r:id="rId76"/>
    <p:sldId id="585" r:id="rId77"/>
    <p:sldId id="586" r:id="rId78"/>
    <p:sldId id="587" r:id="rId79"/>
    <p:sldId id="588" r:id="rId80"/>
    <p:sldId id="589" r:id="rId81"/>
    <p:sldId id="590" r:id="rId82"/>
    <p:sldId id="591" r:id="rId83"/>
    <p:sldId id="592" r:id="rId84"/>
    <p:sldId id="593" r:id="rId85"/>
    <p:sldId id="596" r:id="rId86"/>
    <p:sldId id="597" r:id="rId87"/>
    <p:sldId id="598" r:id="rId88"/>
    <p:sldId id="599" r:id="rId89"/>
    <p:sldId id="594" r:id="rId90"/>
    <p:sldId id="595" r:id="rId91"/>
    <p:sldId id="600" r:id="rId92"/>
    <p:sldId id="601" r:id="rId93"/>
    <p:sldId id="602" r:id="rId94"/>
    <p:sldId id="603" r:id="rId95"/>
    <p:sldId id="604" r:id="rId96"/>
    <p:sldId id="605" r:id="rId97"/>
    <p:sldId id="606" r:id="rId98"/>
    <p:sldId id="607" r:id="rId99"/>
    <p:sldId id="608" r:id="rId100"/>
    <p:sldId id="609" r:id="rId101"/>
  </p:sldIdLst>
  <p:sldSz cx="9144000" cy="5143500" type="screen16x9"/>
  <p:notesSz cx="6858000" cy="9144000"/>
  <p:embeddedFontLst>
    <p:embeddedFont>
      <p:font typeface="Calibri" panose="020F0502020204030204" pitchFamily="34" charset="0"/>
      <p:regular r:id="rId103"/>
      <p:bold r:id="rId104"/>
      <p:italic r:id="rId105"/>
      <p:boldItalic r:id="rId106"/>
    </p:embeddedFont>
    <p:embeddedFont>
      <p:font typeface="Merriweather" panose="00000500000000000000" pitchFamily="2" charset="-52"/>
      <p:regular r:id="rId107"/>
      <p:bold r:id="rId108"/>
      <p:italic r:id="rId109"/>
      <p:boldItalic r:id="rId110"/>
    </p:embeddedFont>
    <p:embeddedFont>
      <p:font typeface="Open Sans" panose="020B0606030504020204" pitchFamily="34" charset="0"/>
      <p:regular r:id="rId111"/>
      <p:bold r:id="rId112"/>
      <p:italic r:id="rId113"/>
      <p:boldItalic r:id="rId114"/>
    </p:embeddedFont>
    <p:embeddedFont>
      <p:font typeface="Roboto Slab" pitchFamily="2" charset="0"/>
      <p:regular r:id="rId115"/>
      <p:bold r:id="rId116"/>
    </p:embeddedFont>
  </p:embeddedFont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 userDrawn="1">
          <p15:clr>
            <a:srgbClr val="A4A3A4"/>
          </p15:clr>
        </p15:guide>
        <p15:guide id="2" pos="226" userDrawn="1">
          <p15:clr>
            <a:srgbClr val="A4A3A4"/>
          </p15:clr>
        </p15:guide>
        <p15:guide id="3" pos="5534" userDrawn="1">
          <p15:clr>
            <a:srgbClr val="A4A3A4"/>
          </p15:clr>
        </p15:guide>
        <p15:guide id="4" orient="horz" pos="3003" userDrawn="1">
          <p15:clr>
            <a:srgbClr val="A4A3A4"/>
          </p15:clr>
        </p15:guide>
        <p15:guide id="5" pos="2993" userDrawn="1">
          <p15:clr>
            <a:srgbClr val="A4A3A4"/>
          </p15:clr>
        </p15:guide>
        <p15:guide id="6" pos="2767" userDrawn="1">
          <p15:clr>
            <a:srgbClr val="A4A3A4"/>
          </p15:clr>
        </p15:guide>
        <p15:guide id="7" pos="1837" userDrawn="1">
          <p15:clr>
            <a:srgbClr val="A4A3A4"/>
          </p15:clr>
        </p15:guide>
        <p15:guide id="8" pos="5284" userDrawn="1">
          <p15:clr>
            <a:srgbClr val="A4A3A4"/>
          </p15:clr>
        </p15:guide>
        <p15:guide id="9" pos="2064" userDrawn="1">
          <p15:clr>
            <a:srgbClr val="A4A3A4"/>
          </p15:clr>
        </p15:guide>
        <p15:guide id="10" pos="3651" userDrawn="1">
          <p15:clr>
            <a:srgbClr val="A4A3A4"/>
          </p15:clr>
        </p15:guide>
        <p15:guide id="13" orient="horz" pos="7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7F7F7F"/>
    <a:srgbClr val="BDB8B8"/>
    <a:srgbClr val="F3E3E2"/>
    <a:srgbClr val="EFE0E0"/>
    <a:srgbClr val="C8BB1B"/>
    <a:srgbClr val="CEC113"/>
    <a:srgbClr val="7030A0"/>
    <a:srgbClr val="222530"/>
    <a:srgbClr val="050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47" autoAdjust="0"/>
  </p:normalViewPr>
  <p:slideViewPr>
    <p:cSldViewPr snapToGrid="0">
      <p:cViewPr varScale="1">
        <p:scale>
          <a:sx n="112" d="100"/>
          <a:sy n="112" d="100"/>
        </p:scale>
        <p:origin x="804" y="102"/>
      </p:cViewPr>
      <p:guideLst>
        <p:guide orient="horz" pos="237"/>
        <p:guide pos="226"/>
        <p:guide pos="5534"/>
        <p:guide orient="horz" pos="3003"/>
        <p:guide pos="2993"/>
        <p:guide pos="2767"/>
        <p:guide pos="1837"/>
        <p:guide pos="5284"/>
        <p:guide pos="2064"/>
        <p:guide pos="3651"/>
        <p:guide orient="horz" pos="735"/>
      </p:guideLst>
    </p:cSldViewPr>
  </p:slideViewPr>
  <p:notesTextViewPr>
    <p:cViewPr>
      <p:scale>
        <a:sx n="1" d="1"/>
        <a:sy n="1" d="1"/>
      </p:scale>
      <p:origin x="0" y="0"/>
    </p:cViewPr>
  </p:notesTextViewPr>
  <p:sorterViewPr>
    <p:cViewPr>
      <p:scale>
        <a:sx n="100" d="100"/>
        <a:sy n="100" d="100"/>
      </p:scale>
      <p:origin x="0" y="-3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1B41E-17B3-44CE-8E19-FCB63DD51A28}" type="datetimeFigureOut">
              <a:rPr lang="ru-RU" smtClean="0"/>
              <a:t>23.03.2020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1DEFC-839A-4688-A129-6AA2F4833DA1}" type="slidenum">
              <a:rPr lang="ru-RU" smtClean="0"/>
              <a:t>‹#›</a:t>
            </a:fld>
            <a:endParaRPr lang="ru-RU"/>
          </a:p>
        </p:txBody>
      </p:sp>
    </p:spTree>
    <p:extLst>
      <p:ext uri="{BB962C8B-B14F-4D97-AF65-F5344CB8AC3E}">
        <p14:creationId xmlns:p14="http://schemas.microsoft.com/office/powerpoint/2010/main" val="155735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761DEFC-839A-4688-A129-6AA2F4833DA1}" type="slidenum">
              <a:rPr lang="ru-RU" smtClean="0"/>
              <a:t>1</a:t>
            </a:fld>
            <a:endParaRPr lang="ru-RU"/>
          </a:p>
        </p:txBody>
      </p:sp>
    </p:spTree>
    <p:extLst>
      <p:ext uri="{BB962C8B-B14F-4D97-AF65-F5344CB8AC3E}">
        <p14:creationId xmlns:p14="http://schemas.microsoft.com/office/powerpoint/2010/main" val="2151041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20</a:t>
            </a:fld>
            <a:endParaRPr lang="ru-RU"/>
          </a:p>
        </p:txBody>
      </p:sp>
    </p:spTree>
    <p:extLst>
      <p:ext uri="{BB962C8B-B14F-4D97-AF65-F5344CB8AC3E}">
        <p14:creationId xmlns:p14="http://schemas.microsoft.com/office/powerpoint/2010/main" val="355655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21</a:t>
            </a:fld>
            <a:endParaRPr lang="ru-RU"/>
          </a:p>
        </p:txBody>
      </p:sp>
    </p:spTree>
    <p:extLst>
      <p:ext uri="{BB962C8B-B14F-4D97-AF65-F5344CB8AC3E}">
        <p14:creationId xmlns:p14="http://schemas.microsoft.com/office/powerpoint/2010/main" val="613767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22</a:t>
            </a:fld>
            <a:endParaRPr lang="ru-RU"/>
          </a:p>
        </p:txBody>
      </p:sp>
    </p:spTree>
    <p:extLst>
      <p:ext uri="{BB962C8B-B14F-4D97-AF65-F5344CB8AC3E}">
        <p14:creationId xmlns:p14="http://schemas.microsoft.com/office/powerpoint/2010/main" val="23110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23</a:t>
            </a:fld>
            <a:endParaRPr lang="ru-RU"/>
          </a:p>
        </p:txBody>
      </p:sp>
    </p:spTree>
    <p:extLst>
      <p:ext uri="{BB962C8B-B14F-4D97-AF65-F5344CB8AC3E}">
        <p14:creationId xmlns:p14="http://schemas.microsoft.com/office/powerpoint/2010/main" val="1190747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24</a:t>
            </a:fld>
            <a:endParaRPr lang="ru-RU"/>
          </a:p>
        </p:txBody>
      </p:sp>
    </p:spTree>
    <p:extLst>
      <p:ext uri="{BB962C8B-B14F-4D97-AF65-F5344CB8AC3E}">
        <p14:creationId xmlns:p14="http://schemas.microsoft.com/office/powerpoint/2010/main" val="191359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25</a:t>
            </a:fld>
            <a:endParaRPr lang="ru-RU"/>
          </a:p>
        </p:txBody>
      </p:sp>
    </p:spTree>
    <p:extLst>
      <p:ext uri="{BB962C8B-B14F-4D97-AF65-F5344CB8AC3E}">
        <p14:creationId xmlns:p14="http://schemas.microsoft.com/office/powerpoint/2010/main" val="3236537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26</a:t>
            </a:fld>
            <a:endParaRPr lang="ru-RU"/>
          </a:p>
        </p:txBody>
      </p:sp>
    </p:spTree>
    <p:extLst>
      <p:ext uri="{BB962C8B-B14F-4D97-AF65-F5344CB8AC3E}">
        <p14:creationId xmlns:p14="http://schemas.microsoft.com/office/powerpoint/2010/main" val="315003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27</a:t>
            </a:fld>
            <a:endParaRPr lang="ru-RU"/>
          </a:p>
        </p:txBody>
      </p:sp>
    </p:spTree>
    <p:extLst>
      <p:ext uri="{BB962C8B-B14F-4D97-AF65-F5344CB8AC3E}">
        <p14:creationId xmlns:p14="http://schemas.microsoft.com/office/powerpoint/2010/main" val="2289980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28</a:t>
            </a:fld>
            <a:endParaRPr lang="ru-RU"/>
          </a:p>
        </p:txBody>
      </p:sp>
    </p:spTree>
    <p:extLst>
      <p:ext uri="{BB962C8B-B14F-4D97-AF65-F5344CB8AC3E}">
        <p14:creationId xmlns:p14="http://schemas.microsoft.com/office/powerpoint/2010/main" val="326726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29</a:t>
            </a:fld>
            <a:endParaRPr lang="ru-RU"/>
          </a:p>
        </p:txBody>
      </p:sp>
    </p:spTree>
    <p:extLst>
      <p:ext uri="{BB962C8B-B14F-4D97-AF65-F5344CB8AC3E}">
        <p14:creationId xmlns:p14="http://schemas.microsoft.com/office/powerpoint/2010/main" val="310681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761DEFC-839A-4688-A129-6AA2F4833DA1}" type="slidenum">
              <a:rPr lang="ru-RU" smtClean="0"/>
              <a:t>3</a:t>
            </a:fld>
            <a:endParaRPr lang="ru-RU"/>
          </a:p>
        </p:txBody>
      </p:sp>
    </p:spTree>
    <p:extLst>
      <p:ext uri="{BB962C8B-B14F-4D97-AF65-F5344CB8AC3E}">
        <p14:creationId xmlns:p14="http://schemas.microsoft.com/office/powerpoint/2010/main" val="192708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30</a:t>
            </a:fld>
            <a:endParaRPr lang="ru-RU"/>
          </a:p>
        </p:txBody>
      </p:sp>
    </p:spTree>
    <p:extLst>
      <p:ext uri="{BB962C8B-B14F-4D97-AF65-F5344CB8AC3E}">
        <p14:creationId xmlns:p14="http://schemas.microsoft.com/office/powerpoint/2010/main" val="346429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31</a:t>
            </a:fld>
            <a:endParaRPr lang="ru-RU"/>
          </a:p>
        </p:txBody>
      </p:sp>
    </p:spTree>
    <p:extLst>
      <p:ext uri="{BB962C8B-B14F-4D97-AF65-F5344CB8AC3E}">
        <p14:creationId xmlns:p14="http://schemas.microsoft.com/office/powerpoint/2010/main" val="998728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32</a:t>
            </a:fld>
            <a:endParaRPr lang="ru-RU"/>
          </a:p>
        </p:txBody>
      </p:sp>
    </p:spTree>
    <p:extLst>
      <p:ext uri="{BB962C8B-B14F-4D97-AF65-F5344CB8AC3E}">
        <p14:creationId xmlns:p14="http://schemas.microsoft.com/office/powerpoint/2010/main" val="2240488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33</a:t>
            </a:fld>
            <a:endParaRPr lang="ru-RU"/>
          </a:p>
        </p:txBody>
      </p:sp>
    </p:spTree>
    <p:extLst>
      <p:ext uri="{BB962C8B-B14F-4D97-AF65-F5344CB8AC3E}">
        <p14:creationId xmlns:p14="http://schemas.microsoft.com/office/powerpoint/2010/main" val="3348609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34</a:t>
            </a:fld>
            <a:endParaRPr lang="ru-RU"/>
          </a:p>
        </p:txBody>
      </p:sp>
    </p:spTree>
    <p:extLst>
      <p:ext uri="{BB962C8B-B14F-4D97-AF65-F5344CB8AC3E}">
        <p14:creationId xmlns:p14="http://schemas.microsoft.com/office/powerpoint/2010/main" val="121275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35</a:t>
            </a:fld>
            <a:endParaRPr lang="ru-RU"/>
          </a:p>
        </p:txBody>
      </p:sp>
    </p:spTree>
    <p:extLst>
      <p:ext uri="{BB962C8B-B14F-4D97-AF65-F5344CB8AC3E}">
        <p14:creationId xmlns:p14="http://schemas.microsoft.com/office/powerpoint/2010/main" val="1942713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36</a:t>
            </a:fld>
            <a:endParaRPr lang="ru-RU"/>
          </a:p>
        </p:txBody>
      </p:sp>
    </p:spTree>
    <p:extLst>
      <p:ext uri="{BB962C8B-B14F-4D97-AF65-F5344CB8AC3E}">
        <p14:creationId xmlns:p14="http://schemas.microsoft.com/office/powerpoint/2010/main" val="190173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37</a:t>
            </a:fld>
            <a:endParaRPr lang="ru-RU"/>
          </a:p>
        </p:txBody>
      </p:sp>
    </p:spTree>
    <p:extLst>
      <p:ext uri="{BB962C8B-B14F-4D97-AF65-F5344CB8AC3E}">
        <p14:creationId xmlns:p14="http://schemas.microsoft.com/office/powerpoint/2010/main" val="3930566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38</a:t>
            </a:fld>
            <a:endParaRPr lang="ru-RU"/>
          </a:p>
        </p:txBody>
      </p:sp>
    </p:spTree>
    <p:extLst>
      <p:ext uri="{BB962C8B-B14F-4D97-AF65-F5344CB8AC3E}">
        <p14:creationId xmlns:p14="http://schemas.microsoft.com/office/powerpoint/2010/main" val="1993701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39</a:t>
            </a:fld>
            <a:endParaRPr lang="ru-RU"/>
          </a:p>
        </p:txBody>
      </p:sp>
    </p:spTree>
    <p:extLst>
      <p:ext uri="{BB962C8B-B14F-4D97-AF65-F5344CB8AC3E}">
        <p14:creationId xmlns:p14="http://schemas.microsoft.com/office/powerpoint/2010/main" val="335658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a:t>
            </a:fld>
            <a:endParaRPr lang="ru-RU"/>
          </a:p>
        </p:txBody>
      </p:sp>
    </p:spTree>
    <p:extLst>
      <p:ext uri="{BB962C8B-B14F-4D97-AF65-F5344CB8AC3E}">
        <p14:creationId xmlns:p14="http://schemas.microsoft.com/office/powerpoint/2010/main" val="1083976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40</a:t>
            </a:fld>
            <a:endParaRPr lang="ru-RU"/>
          </a:p>
        </p:txBody>
      </p:sp>
    </p:spTree>
    <p:extLst>
      <p:ext uri="{BB962C8B-B14F-4D97-AF65-F5344CB8AC3E}">
        <p14:creationId xmlns:p14="http://schemas.microsoft.com/office/powerpoint/2010/main" val="1137092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41</a:t>
            </a:fld>
            <a:endParaRPr lang="ru-RU"/>
          </a:p>
        </p:txBody>
      </p:sp>
    </p:spTree>
    <p:extLst>
      <p:ext uri="{BB962C8B-B14F-4D97-AF65-F5344CB8AC3E}">
        <p14:creationId xmlns:p14="http://schemas.microsoft.com/office/powerpoint/2010/main" val="3761117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42</a:t>
            </a:fld>
            <a:endParaRPr lang="ru-RU"/>
          </a:p>
        </p:txBody>
      </p:sp>
    </p:spTree>
    <p:extLst>
      <p:ext uri="{BB962C8B-B14F-4D97-AF65-F5344CB8AC3E}">
        <p14:creationId xmlns:p14="http://schemas.microsoft.com/office/powerpoint/2010/main" val="3393157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43</a:t>
            </a:fld>
            <a:endParaRPr lang="ru-RU"/>
          </a:p>
        </p:txBody>
      </p:sp>
    </p:spTree>
    <p:extLst>
      <p:ext uri="{BB962C8B-B14F-4D97-AF65-F5344CB8AC3E}">
        <p14:creationId xmlns:p14="http://schemas.microsoft.com/office/powerpoint/2010/main" val="2042127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44</a:t>
            </a:fld>
            <a:endParaRPr lang="ru-RU"/>
          </a:p>
        </p:txBody>
      </p:sp>
    </p:spTree>
    <p:extLst>
      <p:ext uri="{BB962C8B-B14F-4D97-AF65-F5344CB8AC3E}">
        <p14:creationId xmlns:p14="http://schemas.microsoft.com/office/powerpoint/2010/main" val="4058591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45</a:t>
            </a:fld>
            <a:endParaRPr lang="ru-RU"/>
          </a:p>
        </p:txBody>
      </p:sp>
    </p:spTree>
    <p:extLst>
      <p:ext uri="{BB962C8B-B14F-4D97-AF65-F5344CB8AC3E}">
        <p14:creationId xmlns:p14="http://schemas.microsoft.com/office/powerpoint/2010/main" val="2485297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46</a:t>
            </a:fld>
            <a:endParaRPr lang="ru-RU"/>
          </a:p>
        </p:txBody>
      </p:sp>
    </p:spTree>
    <p:extLst>
      <p:ext uri="{BB962C8B-B14F-4D97-AF65-F5344CB8AC3E}">
        <p14:creationId xmlns:p14="http://schemas.microsoft.com/office/powerpoint/2010/main" val="3012784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47</a:t>
            </a:fld>
            <a:endParaRPr lang="ru-RU"/>
          </a:p>
        </p:txBody>
      </p:sp>
    </p:spTree>
    <p:extLst>
      <p:ext uri="{BB962C8B-B14F-4D97-AF65-F5344CB8AC3E}">
        <p14:creationId xmlns:p14="http://schemas.microsoft.com/office/powerpoint/2010/main" val="3493213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48</a:t>
            </a:fld>
            <a:endParaRPr lang="ru-RU"/>
          </a:p>
        </p:txBody>
      </p:sp>
    </p:spTree>
    <p:extLst>
      <p:ext uri="{BB962C8B-B14F-4D97-AF65-F5344CB8AC3E}">
        <p14:creationId xmlns:p14="http://schemas.microsoft.com/office/powerpoint/2010/main" val="895480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49</a:t>
            </a:fld>
            <a:endParaRPr lang="ru-RU"/>
          </a:p>
        </p:txBody>
      </p:sp>
    </p:spTree>
    <p:extLst>
      <p:ext uri="{BB962C8B-B14F-4D97-AF65-F5344CB8AC3E}">
        <p14:creationId xmlns:p14="http://schemas.microsoft.com/office/powerpoint/2010/main" val="221514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6</a:t>
            </a:fld>
            <a:endParaRPr lang="ru-RU"/>
          </a:p>
        </p:txBody>
      </p:sp>
    </p:spTree>
    <p:extLst>
      <p:ext uri="{BB962C8B-B14F-4D97-AF65-F5344CB8AC3E}">
        <p14:creationId xmlns:p14="http://schemas.microsoft.com/office/powerpoint/2010/main" val="513020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50</a:t>
            </a:fld>
            <a:endParaRPr lang="ru-RU"/>
          </a:p>
        </p:txBody>
      </p:sp>
    </p:spTree>
    <p:extLst>
      <p:ext uri="{BB962C8B-B14F-4D97-AF65-F5344CB8AC3E}">
        <p14:creationId xmlns:p14="http://schemas.microsoft.com/office/powerpoint/2010/main" val="384037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51</a:t>
            </a:fld>
            <a:endParaRPr lang="ru-RU"/>
          </a:p>
        </p:txBody>
      </p:sp>
    </p:spTree>
    <p:extLst>
      <p:ext uri="{BB962C8B-B14F-4D97-AF65-F5344CB8AC3E}">
        <p14:creationId xmlns:p14="http://schemas.microsoft.com/office/powerpoint/2010/main" val="3294086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52</a:t>
            </a:fld>
            <a:endParaRPr lang="ru-RU"/>
          </a:p>
        </p:txBody>
      </p:sp>
    </p:spTree>
    <p:extLst>
      <p:ext uri="{BB962C8B-B14F-4D97-AF65-F5344CB8AC3E}">
        <p14:creationId xmlns:p14="http://schemas.microsoft.com/office/powerpoint/2010/main" val="3162374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53</a:t>
            </a:fld>
            <a:endParaRPr lang="ru-RU"/>
          </a:p>
        </p:txBody>
      </p:sp>
    </p:spTree>
    <p:extLst>
      <p:ext uri="{BB962C8B-B14F-4D97-AF65-F5344CB8AC3E}">
        <p14:creationId xmlns:p14="http://schemas.microsoft.com/office/powerpoint/2010/main" val="2781211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54</a:t>
            </a:fld>
            <a:endParaRPr lang="ru-RU"/>
          </a:p>
        </p:txBody>
      </p:sp>
    </p:spTree>
    <p:extLst>
      <p:ext uri="{BB962C8B-B14F-4D97-AF65-F5344CB8AC3E}">
        <p14:creationId xmlns:p14="http://schemas.microsoft.com/office/powerpoint/2010/main" val="3315743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55</a:t>
            </a:fld>
            <a:endParaRPr lang="ru-RU"/>
          </a:p>
        </p:txBody>
      </p:sp>
    </p:spTree>
    <p:extLst>
      <p:ext uri="{BB962C8B-B14F-4D97-AF65-F5344CB8AC3E}">
        <p14:creationId xmlns:p14="http://schemas.microsoft.com/office/powerpoint/2010/main" val="1811987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56</a:t>
            </a:fld>
            <a:endParaRPr lang="ru-RU"/>
          </a:p>
        </p:txBody>
      </p:sp>
    </p:spTree>
    <p:extLst>
      <p:ext uri="{BB962C8B-B14F-4D97-AF65-F5344CB8AC3E}">
        <p14:creationId xmlns:p14="http://schemas.microsoft.com/office/powerpoint/2010/main" val="3450395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57</a:t>
            </a:fld>
            <a:endParaRPr lang="ru-RU"/>
          </a:p>
        </p:txBody>
      </p:sp>
    </p:spTree>
    <p:extLst>
      <p:ext uri="{BB962C8B-B14F-4D97-AF65-F5344CB8AC3E}">
        <p14:creationId xmlns:p14="http://schemas.microsoft.com/office/powerpoint/2010/main" val="628876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58</a:t>
            </a:fld>
            <a:endParaRPr lang="ru-RU"/>
          </a:p>
        </p:txBody>
      </p:sp>
    </p:spTree>
    <p:extLst>
      <p:ext uri="{BB962C8B-B14F-4D97-AF65-F5344CB8AC3E}">
        <p14:creationId xmlns:p14="http://schemas.microsoft.com/office/powerpoint/2010/main" val="1539899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59</a:t>
            </a:fld>
            <a:endParaRPr lang="ru-RU"/>
          </a:p>
        </p:txBody>
      </p:sp>
    </p:spTree>
    <p:extLst>
      <p:ext uri="{BB962C8B-B14F-4D97-AF65-F5344CB8AC3E}">
        <p14:creationId xmlns:p14="http://schemas.microsoft.com/office/powerpoint/2010/main" val="310035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8</a:t>
            </a:fld>
            <a:endParaRPr lang="ru-RU"/>
          </a:p>
        </p:txBody>
      </p:sp>
    </p:spTree>
    <p:extLst>
      <p:ext uri="{BB962C8B-B14F-4D97-AF65-F5344CB8AC3E}">
        <p14:creationId xmlns:p14="http://schemas.microsoft.com/office/powerpoint/2010/main" val="561972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761DEFC-839A-4688-A129-6AA2F4833DA1}" type="slidenum">
              <a:rPr lang="ru-RU" smtClean="0"/>
              <a:t>60</a:t>
            </a:fld>
            <a:endParaRPr lang="ru-RU"/>
          </a:p>
        </p:txBody>
      </p:sp>
    </p:spTree>
    <p:extLst>
      <p:ext uri="{BB962C8B-B14F-4D97-AF65-F5344CB8AC3E}">
        <p14:creationId xmlns:p14="http://schemas.microsoft.com/office/powerpoint/2010/main" val="157310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11</a:t>
            </a:fld>
            <a:endParaRPr lang="ru-RU"/>
          </a:p>
        </p:txBody>
      </p:sp>
    </p:spTree>
    <p:extLst>
      <p:ext uri="{BB962C8B-B14F-4D97-AF65-F5344CB8AC3E}">
        <p14:creationId xmlns:p14="http://schemas.microsoft.com/office/powerpoint/2010/main" val="171476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14</a:t>
            </a:fld>
            <a:endParaRPr lang="ru-RU"/>
          </a:p>
        </p:txBody>
      </p:sp>
    </p:spTree>
    <p:extLst>
      <p:ext uri="{BB962C8B-B14F-4D97-AF65-F5344CB8AC3E}">
        <p14:creationId xmlns:p14="http://schemas.microsoft.com/office/powerpoint/2010/main" val="263781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1761DEFC-839A-4688-A129-6AA2F4833DA1}" type="slidenum">
              <a:rPr lang="ru-RU" smtClean="0"/>
              <a:t>17</a:t>
            </a:fld>
            <a:endParaRPr lang="ru-RU"/>
          </a:p>
        </p:txBody>
      </p:sp>
    </p:spTree>
    <p:extLst>
      <p:ext uri="{BB962C8B-B14F-4D97-AF65-F5344CB8AC3E}">
        <p14:creationId xmlns:p14="http://schemas.microsoft.com/office/powerpoint/2010/main" val="3044382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761DEFC-839A-4688-A129-6AA2F4833DA1}" type="slidenum">
              <a:rPr lang="ru-RU" smtClean="0"/>
              <a:t>19</a:t>
            </a:fld>
            <a:endParaRPr lang="ru-RU"/>
          </a:p>
        </p:txBody>
      </p:sp>
    </p:spTree>
    <p:extLst>
      <p:ext uri="{BB962C8B-B14F-4D97-AF65-F5344CB8AC3E}">
        <p14:creationId xmlns:p14="http://schemas.microsoft.com/office/powerpoint/2010/main" val="422952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E06E679-DC75-4745-852D-F583D5FA2C9D}"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291159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06E679-DC75-4745-852D-F583D5FA2C9D}"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272422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06E679-DC75-4745-852D-F583D5FA2C9D}"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207044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E06E679-DC75-4745-852D-F583D5FA2C9D}"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183486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E06E679-DC75-4745-852D-F583D5FA2C9D}" type="datetimeFigureOut">
              <a:rPr lang="ru-RU" smtClean="0"/>
              <a:t>23.03.2020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79577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E06E679-DC75-4745-852D-F583D5FA2C9D}"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178963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E06E679-DC75-4745-852D-F583D5FA2C9D}" type="datetimeFigureOut">
              <a:rPr lang="ru-RU" smtClean="0"/>
              <a:t>23.03.2020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319083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E06E679-DC75-4745-852D-F583D5FA2C9D}" type="datetimeFigureOut">
              <a:rPr lang="ru-RU" smtClean="0"/>
              <a:t>23.03.2020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362526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06E679-DC75-4745-852D-F583D5FA2C9D}" type="datetimeFigureOut">
              <a:rPr lang="ru-RU" smtClean="0"/>
              <a:t>23.03.2020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54606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CE06E679-DC75-4745-852D-F583D5FA2C9D}"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1399515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CE06E679-DC75-4745-852D-F583D5FA2C9D}" type="datetimeFigureOut">
              <a:rPr lang="ru-RU" smtClean="0"/>
              <a:t>23.03.2020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721A449-B48E-44C3-9B97-791039936F93}" type="slidenum">
              <a:rPr lang="ru-RU" smtClean="0"/>
              <a:t>‹#›</a:t>
            </a:fld>
            <a:endParaRPr lang="ru-RU"/>
          </a:p>
        </p:txBody>
      </p:sp>
    </p:spTree>
    <p:extLst>
      <p:ext uri="{BB962C8B-B14F-4D97-AF65-F5344CB8AC3E}">
        <p14:creationId xmlns:p14="http://schemas.microsoft.com/office/powerpoint/2010/main" val="406455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06E679-DC75-4745-852D-F583D5FA2C9D}" type="datetimeFigureOut">
              <a:rPr lang="ru-RU" smtClean="0"/>
              <a:t>23.03.2020</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721A449-B48E-44C3-9B97-791039936F93}" type="slidenum">
              <a:rPr lang="ru-RU" smtClean="0"/>
              <a:t>‹#›</a:t>
            </a:fld>
            <a:endParaRPr lang="ru-RU"/>
          </a:p>
        </p:txBody>
      </p:sp>
    </p:spTree>
    <p:extLst>
      <p:ext uri="{BB962C8B-B14F-4D97-AF65-F5344CB8AC3E}">
        <p14:creationId xmlns:p14="http://schemas.microsoft.com/office/powerpoint/2010/main" val="1047179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slide" Target="slide10.xml"/><Relationship Id="rId4" Type="http://schemas.openxmlformats.org/officeDocument/2006/relationships/slide" Target="slide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6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slide" Target="slide10.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slide" Target="slide3.xml"/><Relationship Id="rId4" Type="http://schemas.openxmlformats.org/officeDocument/2006/relationships/slide" Target="slide12.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slide" Target="slide13.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slide" Target="slide3.xml"/><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slide" Target="slide16.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2.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slide" Target="slide3.xml"/><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48.xml"/><Relationship Id="rId3" Type="http://schemas.openxmlformats.org/officeDocument/2006/relationships/image" Target="../media/image14.jpeg"/><Relationship Id="rId7" Type="http://schemas.openxmlformats.org/officeDocument/2006/relationships/slide" Target="slide24.xml"/><Relationship Id="rId12" Type="http://schemas.openxmlformats.org/officeDocument/2006/relationships/slide" Target="slide44.xml"/><Relationship Id="rId2" Type="http://schemas.openxmlformats.org/officeDocument/2006/relationships/notesSlide" Target="../notesSlides/notesSlide9.xml"/><Relationship Id="rId16"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40.xml"/><Relationship Id="rId5" Type="http://schemas.openxmlformats.org/officeDocument/2006/relationships/image" Target="../media/image3.png"/><Relationship Id="rId15" Type="http://schemas.openxmlformats.org/officeDocument/2006/relationships/slide" Target="slide56.xml"/><Relationship Id="rId10" Type="http://schemas.openxmlformats.org/officeDocument/2006/relationships/slide" Target="slide36.xml"/><Relationship Id="rId4" Type="http://schemas.openxmlformats.org/officeDocument/2006/relationships/slide" Target="slide60.xml"/><Relationship Id="rId9" Type="http://schemas.openxmlformats.org/officeDocument/2006/relationships/slide" Target="slide32.xml"/><Relationship Id="rId14" Type="http://schemas.openxmlformats.org/officeDocument/2006/relationships/slide" Target="slide5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3.xml"/><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1.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2.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slide" Target="slide27.xml"/><Relationship Id="rId4" Type="http://schemas.openxmlformats.org/officeDocument/2006/relationships/slide" Target="slide24.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slide" Target="slide25.xml"/><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slide" Target="slide27.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9.xml"/><Relationship Id="rId7"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slide" Target="slide31.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29.xml"/><Relationship Id="rId4" Type="http://schemas.openxmlformats.org/officeDocument/2006/relationships/slide" Target="slide3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png"/><Relationship Id="rId7" Type="http://schemas.openxmlformats.org/officeDocument/2006/relationships/slide" Target="slide3.xml"/><Relationship Id="rId12"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slide" Target="slide13.xml"/><Relationship Id="rId5" Type="http://schemas.openxmlformats.org/officeDocument/2006/relationships/image" Target="../media/image3.png"/><Relationship Id="rId10" Type="http://schemas.openxmlformats.org/officeDocument/2006/relationships/slide" Target="slide10.xml"/><Relationship Id="rId4" Type="http://schemas.openxmlformats.org/officeDocument/2006/relationships/slide" Target="slide60.xml"/><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21.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slide" Target="slide19.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33.xml"/><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slide" Target="slide35.xml"/><Relationship Id="rId4" Type="http://schemas.openxmlformats.org/officeDocument/2006/relationships/slide" Target="slide32.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34.xml"/><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slide" Target="slide35.xml"/><Relationship Id="rId4" Type="http://schemas.openxmlformats.org/officeDocument/2006/relationships/slide" Target="slide33.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21.xml"/><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slide" Target="slide34.xml"/><Relationship Id="rId4" Type="http://schemas.openxmlformats.org/officeDocument/2006/relationships/slide" Target="slide35.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9.xml"/><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slide" Target="slide35.xml"/></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7.xml"/><Relationship Id="rId7"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36.xml"/><Relationship Id="rId4" Type="http://schemas.openxmlformats.org/officeDocument/2006/relationships/slide" Target="slide21.xml"/></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8.xml"/><Relationship Id="rId7"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37.xml"/><Relationship Id="rId5" Type="http://schemas.openxmlformats.org/officeDocument/2006/relationships/image" Target="../media/image3.png"/><Relationship Id="rId4" Type="http://schemas.openxmlformats.org/officeDocument/2006/relationships/slide" Target="slide21.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image" Target="../media/image3.png"/><Relationship Id="rId4" Type="http://schemas.openxmlformats.org/officeDocument/2006/relationships/slide" Target="slide21.xml"/></Relationships>
</file>

<file path=ppt/slides/_rels/slide3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slide" Target="slide39.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5.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43.xml"/><Relationship Id="rId4" Type="http://schemas.openxmlformats.org/officeDocument/2006/relationships/slide" Target="slide40.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slide" Target="slide4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slide" Target="slide41.xml"/></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43.xml"/><Relationship Id="rId5" Type="http://schemas.openxmlformats.org/officeDocument/2006/relationships/image" Target="../media/image24.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slide" Target="slide4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7"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47.xml"/><Relationship Id="rId4" Type="http://schemas.openxmlformats.org/officeDocument/2006/relationships/slide" Target="slide44.xml"/></Relationships>
</file>

<file path=ppt/slides/_rels/slide45.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21.xml"/><Relationship Id="rId7"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4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slide" Target="slide4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51.xml"/><Relationship Id="rId4" Type="http://schemas.openxmlformats.org/officeDocument/2006/relationships/slide" Target="slide48.xml"/></Relationships>
</file>

<file path=ppt/slides/_rels/slide49.xml.rels><?xml version="1.0" encoding="UTF-8" standalone="yes"?>
<Relationships xmlns="http://schemas.openxmlformats.org/package/2006/relationships"><Relationship Id="rId3" Type="http://schemas.openxmlformats.org/officeDocument/2006/relationships/slide" Target="slide50.xml"/><Relationship Id="rId7"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49.xml"/><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slide" Target="slide50.xml"/></Relationships>
</file>

<file path=ppt/slides/_rels/slide5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slide" Target="slide5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55.xml"/><Relationship Id="rId4" Type="http://schemas.openxmlformats.org/officeDocument/2006/relationships/slide" Target="slide52.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7"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53.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png"/><Relationship Id="rId4" Type="http://schemas.openxmlformats.org/officeDocument/2006/relationships/slide" Target="slide54.xml"/></Relationships>
</file>

<file path=ppt/slides/_rels/slide5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slide" Target="slide55.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59.xml"/><Relationship Id="rId4" Type="http://schemas.openxmlformats.org/officeDocument/2006/relationships/slide" Target="slide56.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7"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slide" Target="slide57.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3.png"/><Relationship Id="rId4" Type="http://schemas.openxmlformats.org/officeDocument/2006/relationships/slide" Target="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1.png"/><Relationship Id="rId7"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slide" Target="slide59.xml"/><Relationship Id="rId5" Type="http://schemas.openxmlformats.org/officeDocument/2006/relationships/image" Target="../media/image3.png"/><Relationship Id="rId4" Type="http://schemas.openxmlformats.org/officeDocument/2006/relationships/slide" Target="slide19.xml"/></Relationships>
</file>

<file path=ppt/slides/_rels/slide6.xml.rels><?xml version="1.0" encoding="UTF-8" standalone="yes"?>
<Relationships xmlns="http://schemas.openxmlformats.org/package/2006/relationships"><Relationship Id="rId3" Type="http://schemas.openxmlformats.org/officeDocument/2006/relationships/slide" Target="slide62.xml"/><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5.jpe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75.xml"/><Relationship Id="rId18" Type="http://schemas.openxmlformats.org/officeDocument/2006/relationships/slide" Target="slide85.xml"/><Relationship Id="rId3" Type="http://schemas.openxmlformats.org/officeDocument/2006/relationships/image" Target="../media/image14.jpeg"/><Relationship Id="rId21" Type="http://schemas.openxmlformats.org/officeDocument/2006/relationships/slide" Target="slide91.xml"/><Relationship Id="rId7" Type="http://schemas.openxmlformats.org/officeDocument/2006/relationships/slide" Target="slide63.xml"/><Relationship Id="rId12" Type="http://schemas.openxmlformats.org/officeDocument/2006/relationships/slide" Target="slide73.xml"/><Relationship Id="rId17" Type="http://schemas.openxmlformats.org/officeDocument/2006/relationships/slide" Target="slide83.xml"/><Relationship Id="rId25" Type="http://schemas.openxmlformats.org/officeDocument/2006/relationships/slide" Target="slide99.xml"/><Relationship Id="rId2" Type="http://schemas.openxmlformats.org/officeDocument/2006/relationships/notesSlide" Target="../notesSlides/notesSlide50.xml"/><Relationship Id="rId16" Type="http://schemas.openxmlformats.org/officeDocument/2006/relationships/slide" Target="slide81.xml"/><Relationship Id="rId20" Type="http://schemas.openxmlformats.org/officeDocument/2006/relationships/slide" Target="slide89.xml"/><Relationship Id="rId1" Type="http://schemas.openxmlformats.org/officeDocument/2006/relationships/slideLayout" Target="../slideLayouts/slideLayout1.xml"/><Relationship Id="rId6" Type="http://schemas.openxmlformats.org/officeDocument/2006/relationships/slide" Target="slide61.xml"/><Relationship Id="rId11" Type="http://schemas.openxmlformats.org/officeDocument/2006/relationships/slide" Target="slide71.xml"/><Relationship Id="rId24" Type="http://schemas.openxmlformats.org/officeDocument/2006/relationships/slide" Target="slide97.xml"/><Relationship Id="rId5" Type="http://schemas.openxmlformats.org/officeDocument/2006/relationships/image" Target="../media/image3.png"/><Relationship Id="rId15" Type="http://schemas.openxmlformats.org/officeDocument/2006/relationships/slide" Target="slide79.xml"/><Relationship Id="rId23" Type="http://schemas.openxmlformats.org/officeDocument/2006/relationships/slide" Target="slide95.xml"/><Relationship Id="rId10" Type="http://schemas.openxmlformats.org/officeDocument/2006/relationships/slide" Target="slide69.xml"/><Relationship Id="rId19" Type="http://schemas.openxmlformats.org/officeDocument/2006/relationships/slide" Target="slide87.xml"/><Relationship Id="rId4" Type="http://schemas.openxmlformats.org/officeDocument/2006/relationships/slide" Target="slide60.xml"/><Relationship Id="rId9" Type="http://schemas.openxmlformats.org/officeDocument/2006/relationships/slide" Target="slide67.xml"/><Relationship Id="rId14" Type="http://schemas.openxmlformats.org/officeDocument/2006/relationships/slide" Target="slide77.xml"/><Relationship Id="rId22" Type="http://schemas.openxmlformats.org/officeDocument/2006/relationships/slide" Target="slide93.xml"/></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6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slide" Target="slide6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6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8.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6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7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slide" Target="slide7.xml"/><Relationship Id="rId4" Type="http://schemas.openxmlformats.org/officeDocument/2006/relationships/slide" Target="slide9.xml"/></Relationships>
</file>

<file path=ppt/slides/_rels/slide7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7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7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slide" Target="slide7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7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7.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slide" Target="slide81.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8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slide" Target="slide85.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87.xml.rels><?xml version="1.0" encoding="UTF-8" standalone="yes"?>
<Relationships xmlns="http://schemas.openxmlformats.org/package/2006/relationships"><Relationship Id="rId3" Type="http://schemas.openxmlformats.org/officeDocument/2006/relationships/slide" Target="slide88.xml"/><Relationship Id="rId2" Type="http://schemas.openxmlformats.org/officeDocument/2006/relationships/slide" Target="slide8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0.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slide" Target="slide89.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slide" Target="slide3.xml"/><Relationship Id="rId4" Type="http://schemas.openxmlformats.org/officeDocument/2006/relationships/slide" Target="slide9.xml"/></Relationships>
</file>

<file path=ppt/slides/_rels/slide9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7" Type="http://schemas.openxmlformats.org/officeDocument/2006/relationships/image" Target="../media/image54.jpeg"/><Relationship Id="rId2" Type="http://schemas.openxmlformats.org/officeDocument/2006/relationships/slide" Target="slide9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slide" Target="slide94.xml"/><Relationship Id="rId4" Type="http://schemas.openxmlformats.org/officeDocument/2006/relationships/slide" Target="slide93.xml"/></Relationships>
</file>

<file path=ppt/slides/_rels/slide9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95.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9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slide" Target="slide97.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99.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slide" Target="slide99.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внешний, красный, держит, носит&#10;&#10;Автоматически созданное описание">
            <a:extLst>
              <a:ext uri="{FF2B5EF4-FFF2-40B4-BE49-F238E27FC236}">
                <a16:creationId xmlns:a16="http://schemas.microsoft.com/office/drawing/2014/main" id="{D7E439FE-B629-4837-85EF-CA9E45092BFD}"/>
              </a:ext>
            </a:extLst>
          </p:cNvPr>
          <p:cNvPicPr>
            <a:picLocks noChangeAspect="1"/>
          </p:cNvPicPr>
          <p:nvPr/>
        </p:nvPicPr>
        <p:blipFill>
          <a:blip r:embed="rId3"/>
          <a:stretch>
            <a:fillRect/>
          </a:stretch>
        </p:blipFill>
        <p:spPr>
          <a:xfrm>
            <a:off x="0" y="0"/>
            <a:ext cx="9144000" cy="5143500"/>
          </a:xfrm>
          <a:prstGeom prst="rect">
            <a:avLst/>
          </a:prstGeom>
        </p:spPr>
      </p:pic>
      <p:pic>
        <p:nvPicPr>
          <p:cNvPr id="5" name="Рисунок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0" name="TextBox 9">
            <a:hlinkClick r:id="rId4" action="ppaction://hlinksldjump"/>
          </p:cNvPr>
          <p:cNvSpPr txBox="1"/>
          <p:nvPr/>
        </p:nvSpPr>
        <p:spPr>
          <a:xfrm>
            <a:off x="358776" y="376238"/>
            <a:ext cx="4033837" cy="2554545"/>
          </a:xfrm>
          <a:prstGeom prst="rect">
            <a:avLst/>
          </a:prstGeom>
          <a:noFill/>
          <a:effectLst/>
        </p:spPr>
        <p:txBody>
          <a:bodyPr wrap="square" rtlCol="0">
            <a:spAutoFit/>
          </a:bodyPr>
          <a:lstStyle/>
          <a:p>
            <a:pPr algn="ctr" defTabSz="914377"/>
            <a:r>
              <a:rPr lang="ru-RU" sz="4000" b="1">
                <a:solidFill>
                  <a:schemeClr val="bg1"/>
                </a:solidFill>
                <a:latin typeface="+mj-lt"/>
              </a:rPr>
              <a:t>Урок-</a:t>
            </a:r>
            <a:r>
              <a:rPr lang="ru-RU" sz="4000" b="1" err="1">
                <a:solidFill>
                  <a:schemeClr val="bg1"/>
                </a:solidFill>
                <a:latin typeface="+mj-lt"/>
              </a:rPr>
              <a:t>квиз</a:t>
            </a:r>
            <a:r>
              <a:rPr lang="ru-RU" sz="4000" b="1">
                <a:solidFill>
                  <a:schemeClr val="bg1"/>
                </a:solidFill>
                <a:latin typeface="+mj-lt"/>
              </a:rPr>
              <a:t> «Никто не забыт, ничто не забыто»</a:t>
            </a:r>
          </a:p>
        </p:txBody>
      </p:sp>
      <p:sp>
        <p:nvSpPr>
          <p:cNvPr id="19" name="Скругленный прямоугольник 18">
            <a:hlinkClick r:id="rId6" action="ppaction://hlinksldjump"/>
          </p:cNvPr>
          <p:cNvSpPr/>
          <p:nvPr/>
        </p:nvSpPr>
        <p:spPr>
          <a:xfrm>
            <a:off x="1265940" y="3342444"/>
            <a:ext cx="2219508" cy="674603"/>
          </a:xfrm>
          <a:prstGeom prst="roundRect">
            <a:avLst/>
          </a:prstGeom>
          <a:solidFill>
            <a:srgbClr val="00B050"/>
          </a:solidFill>
          <a:ln>
            <a:noFill/>
          </a:ln>
          <a:effectLst>
            <a:outerShdw blurRad="254000" dist="190500" dir="5400000" sx="90000" sy="90000" algn="t" rotWithShape="0">
              <a:schemeClr val="accent6">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180000" rIns="360000" bIns="180000" rtlCol="0" anchor="ctr">
            <a:spAutoFit/>
          </a:bodyPr>
          <a:lstStyle/>
          <a:p>
            <a:pPr algn="ctr"/>
            <a:r>
              <a:rPr lang="ru-RU" sz="1600">
                <a:solidFill>
                  <a:schemeClr val="bg1"/>
                </a:solidFill>
                <a:latin typeface="+mj-lt"/>
              </a:rPr>
              <a:t>Начать игру</a:t>
            </a:r>
          </a:p>
        </p:txBody>
      </p:sp>
      <p:sp>
        <p:nvSpPr>
          <p:cNvPr id="20" name="TextBox 19">
            <a:hlinkClick r:id="rId7" action="ppaction://hlinksldjump"/>
          </p:cNvPr>
          <p:cNvSpPr txBox="1"/>
          <p:nvPr/>
        </p:nvSpPr>
        <p:spPr>
          <a:xfrm>
            <a:off x="1530751" y="4428709"/>
            <a:ext cx="1689886" cy="338554"/>
          </a:xfrm>
          <a:prstGeom prst="rect">
            <a:avLst/>
          </a:prstGeom>
          <a:noFill/>
        </p:spPr>
        <p:txBody>
          <a:bodyPr wrap="none" rtlCol="0">
            <a:spAutoFit/>
          </a:bodyPr>
          <a:lstStyle/>
          <a:p>
            <a:pPr algn="ctr" defTabSz="685800"/>
            <a:r>
              <a:rPr lang="ru-RU" sz="1600" u="sng">
                <a:solidFill>
                  <a:schemeClr val="bg1"/>
                </a:solidFill>
                <a:latin typeface="Roboto Slab"/>
                <a:hlinkClick r:id="" action="ppaction://noaction">
                  <a:extLst>
                    <a:ext uri="{A12FA001-AC4F-418D-AE19-62706E023703}">
                      <ahyp:hlinkClr xmlns:ahyp="http://schemas.microsoft.com/office/drawing/2018/hyperlinkcolor" val="tx"/>
                    </a:ext>
                  </a:extLst>
                </a:hlinkClick>
              </a:rPr>
              <a:t>Правила игры</a:t>
            </a:r>
            <a:endParaRPr lang="ru-RU" sz="1600" u="sng">
              <a:solidFill>
                <a:schemeClr val="bg1"/>
              </a:solidFill>
              <a:latin typeface="Roboto Slab"/>
            </a:endParaRPr>
          </a:p>
        </p:txBody>
      </p:sp>
    </p:spTree>
    <p:extLst>
      <p:ext uri="{BB962C8B-B14F-4D97-AF65-F5344CB8AC3E}">
        <p14:creationId xmlns:p14="http://schemas.microsoft.com/office/powerpoint/2010/main" val="2164169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4" name="Скругленный прямоугольник 12">
            <a:hlinkClick r:id="rId3" action="ppaction://hlinksldjump"/>
            <a:extLst>
              <a:ext uri="{FF2B5EF4-FFF2-40B4-BE49-F238E27FC236}">
                <a16:creationId xmlns:a16="http://schemas.microsoft.com/office/drawing/2014/main" id="{8B806A10-21FE-49C6-8CC4-C1A4F62CBC65}"/>
              </a:ext>
            </a:extLst>
          </p:cNvPr>
          <p:cNvSpPr/>
          <p:nvPr/>
        </p:nvSpPr>
        <p:spPr>
          <a:xfrm>
            <a:off x="358774" y="3060737"/>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ea typeface="Cambria Math" panose="02040503050406030204" pitchFamily="18" charset="0"/>
              </a:rPr>
              <a:t>Окончание битвы под Прохоровкой</a:t>
            </a:r>
            <a:endParaRPr lang="ru-RU" sz="1800">
              <a:solidFill>
                <a:schemeClr val="tx1"/>
              </a:solidFill>
              <a:latin typeface="+mj-lt"/>
            </a:endParaRPr>
          </a:p>
        </p:txBody>
      </p:sp>
      <p:sp>
        <p:nvSpPr>
          <p:cNvPr id="16" name="Скругленный прямоугольник 7">
            <a:hlinkClick r:id="rId3" action="ppaction://hlinksldjump"/>
            <a:extLst>
              <a:ext uri="{FF2B5EF4-FFF2-40B4-BE49-F238E27FC236}">
                <a16:creationId xmlns:a16="http://schemas.microsoft.com/office/drawing/2014/main" id="{BCA86E2D-4391-44EA-A026-1A8BC4FC05CF}"/>
              </a:ext>
            </a:extLst>
          </p:cNvPr>
          <p:cNvSpPr/>
          <p:nvPr/>
        </p:nvSpPr>
        <p:spPr>
          <a:xfrm>
            <a:off x="347662" y="1508933"/>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Победа под Сталинградом</a:t>
            </a:r>
          </a:p>
        </p:txBody>
      </p:sp>
      <p:sp>
        <p:nvSpPr>
          <p:cNvPr id="17" name="Скругленный прямоугольник 8">
            <a:hlinkClick r:id="rId4" action="ppaction://hlinksldjump"/>
            <a:extLst>
              <a:ext uri="{FF2B5EF4-FFF2-40B4-BE49-F238E27FC236}">
                <a16:creationId xmlns:a16="http://schemas.microsoft.com/office/drawing/2014/main" id="{1111116D-3528-400A-8EBE-2D876C1EA14E}"/>
              </a:ext>
            </a:extLst>
          </p:cNvPr>
          <p:cNvSpPr/>
          <p:nvPr/>
        </p:nvSpPr>
        <p:spPr>
          <a:xfrm>
            <a:off x="358775" y="2284835"/>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Прорыв блокады Ленинграда </a:t>
            </a:r>
          </a:p>
        </p:txBody>
      </p:sp>
      <p:sp>
        <p:nvSpPr>
          <p:cNvPr id="18" name="Скругленный прямоугольник 10">
            <a:hlinkClick r:id="rId3" action="ppaction://hlinksldjump"/>
            <a:extLst>
              <a:ext uri="{FF2B5EF4-FFF2-40B4-BE49-F238E27FC236}">
                <a16:creationId xmlns:a16="http://schemas.microsoft.com/office/drawing/2014/main" id="{74157753-C10D-47B4-B69D-676C41AA62EF}"/>
              </a:ext>
            </a:extLst>
          </p:cNvPr>
          <p:cNvSpPr/>
          <p:nvPr/>
        </p:nvSpPr>
        <p:spPr>
          <a:xfrm>
            <a:off x="358775" y="3836639"/>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Освобождение Владикавказа</a:t>
            </a:r>
          </a:p>
        </p:txBody>
      </p:sp>
      <p:sp>
        <p:nvSpPr>
          <p:cNvPr id="15" name="Прямоугольник с двумя скругленными соседними углами 14">
            <a:hlinkClick r:id="rId5" action="ppaction://hlinksldjump"/>
            <a:extLst>
              <a:ext uri="{FF2B5EF4-FFF2-40B4-BE49-F238E27FC236}">
                <a16:creationId xmlns:a16="http://schemas.microsoft.com/office/drawing/2014/main" id="{26A08D69-C4FC-444A-8379-FACDE891952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20" name="TextBox 19">
            <a:hlinkClick r:id="rId5" action="ppaction://hlinksldjump"/>
            <a:extLst>
              <a:ext uri="{FF2B5EF4-FFF2-40B4-BE49-F238E27FC236}">
                <a16:creationId xmlns:a16="http://schemas.microsoft.com/office/drawing/2014/main" id="{0EE091A7-C0E2-4733-8CED-23C71534FA52}"/>
              </a:ext>
            </a:extLst>
          </p:cNvPr>
          <p:cNvSpPr txBox="1"/>
          <p:nvPr/>
        </p:nvSpPr>
        <p:spPr>
          <a:xfrm>
            <a:off x="2412000" y="150616"/>
            <a:ext cx="4325223"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Что происходит на картине? </a:t>
            </a:r>
          </a:p>
        </p:txBody>
      </p:sp>
      <p:pic>
        <p:nvPicPr>
          <p:cNvPr id="1032" name="Picture 8">
            <a:extLst>
              <a:ext uri="{FF2B5EF4-FFF2-40B4-BE49-F238E27FC236}">
                <a16:creationId xmlns:a16="http://schemas.microsoft.com/office/drawing/2014/main" id="{FF5856BA-3552-44B7-82D6-6BCCA1AAA4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276600" y="1166813"/>
            <a:ext cx="58674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986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6"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45793"/>
            <a:ext cx="4482154" cy="2462213"/>
          </a:xfrm>
          <a:prstGeom prst="rect">
            <a:avLst/>
          </a:prstGeom>
          <a:noFill/>
        </p:spPr>
        <p:txBody>
          <a:bodyPr wrap="square" lIns="0" tIns="0" rIns="0" bIns="0" rtlCol="0">
            <a:spAutoFit/>
          </a:bodyPr>
          <a:lstStyle/>
          <a:p>
            <a:pPr defTabSz="914377"/>
            <a:r>
              <a:rPr lang="ru-RU" sz="1600" dirty="0">
                <a:solidFill>
                  <a:prstClr val="black"/>
                </a:solidFill>
                <a:latin typeface="Roboto Slab"/>
              </a:rPr>
              <a:t>Мемориальный комплекс </a:t>
            </a:r>
            <a:r>
              <a:rPr lang="ru-RU" sz="1600" b="1" dirty="0">
                <a:solidFill>
                  <a:prstClr val="black"/>
                </a:solidFill>
                <a:latin typeface="Roboto Slab"/>
              </a:rPr>
              <a:t>«</a:t>
            </a:r>
            <a:r>
              <a:rPr lang="ru-RU" sz="1600" b="1" dirty="0" err="1">
                <a:solidFill>
                  <a:prstClr val="black"/>
                </a:solidFill>
                <a:latin typeface="Roboto Slab"/>
              </a:rPr>
              <a:t>Буйничское</a:t>
            </a:r>
            <a:r>
              <a:rPr lang="ru-RU" sz="1600" b="1" dirty="0">
                <a:solidFill>
                  <a:prstClr val="black"/>
                </a:solidFill>
                <a:latin typeface="Roboto Slab"/>
              </a:rPr>
              <a:t> поле»</a:t>
            </a:r>
            <a:r>
              <a:rPr lang="ru-RU" sz="1600" dirty="0">
                <a:solidFill>
                  <a:prstClr val="black"/>
                </a:solidFill>
                <a:latin typeface="Roboto Slab"/>
              </a:rPr>
              <a:t> находится на месте крупного танкового сражения, происходившего </a:t>
            </a:r>
          </a:p>
          <a:p>
            <a:pPr defTabSz="914377"/>
            <a:r>
              <a:rPr lang="ru-RU" sz="1600" dirty="0">
                <a:solidFill>
                  <a:prstClr val="black"/>
                </a:solidFill>
                <a:latin typeface="Roboto Slab"/>
              </a:rPr>
              <a:t>в ходе обороны </a:t>
            </a:r>
            <a:r>
              <a:rPr lang="ru-RU" sz="1600" dirty="0" err="1">
                <a:solidFill>
                  <a:prstClr val="black"/>
                </a:solidFill>
                <a:latin typeface="Roboto Slab"/>
              </a:rPr>
              <a:t>Могилёва</a:t>
            </a:r>
            <a:r>
              <a:rPr lang="ru-RU" sz="1600" dirty="0">
                <a:solidFill>
                  <a:prstClr val="black"/>
                </a:solidFill>
                <a:latin typeface="Roboto Slab"/>
              </a:rPr>
              <a:t> в 1941 году. </a:t>
            </a:r>
          </a:p>
          <a:p>
            <a:pPr defTabSz="914377"/>
            <a:r>
              <a:rPr lang="ru-RU" sz="1600" dirty="0">
                <a:solidFill>
                  <a:prstClr val="black"/>
                </a:solidFill>
                <a:latin typeface="Roboto Slab"/>
              </a:rPr>
              <a:t>Об этом сражении на </a:t>
            </a:r>
            <a:r>
              <a:rPr lang="ru-RU" sz="1600" dirty="0" err="1">
                <a:solidFill>
                  <a:prstClr val="black"/>
                </a:solidFill>
                <a:latin typeface="Roboto Slab"/>
              </a:rPr>
              <a:t>Буйничском</a:t>
            </a:r>
            <a:r>
              <a:rPr lang="ru-RU" sz="1600" dirty="0">
                <a:solidFill>
                  <a:prstClr val="black"/>
                </a:solidFill>
                <a:latin typeface="Roboto Slab"/>
              </a:rPr>
              <a:t> поле Симонов написал в романе «Живые </a:t>
            </a:r>
          </a:p>
          <a:p>
            <a:pPr defTabSz="914377"/>
            <a:r>
              <a:rPr lang="ru-RU" sz="1600" dirty="0">
                <a:solidFill>
                  <a:prstClr val="black"/>
                </a:solidFill>
                <a:latin typeface="Roboto Slab"/>
              </a:rPr>
              <a:t>и мёртвые», дневнике «Разные дни войны» и книге мемуаров «Сто суток войны». Именно над этим полем </a:t>
            </a:r>
          </a:p>
          <a:p>
            <a:pPr defTabSz="914377"/>
            <a:r>
              <a:rPr lang="ru-RU" sz="1600" dirty="0">
                <a:solidFill>
                  <a:prstClr val="black"/>
                </a:solidFill>
                <a:latin typeface="Roboto Slab"/>
              </a:rPr>
              <a:t>развеян его прах.</a:t>
            </a:r>
          </a:p>
        </p:txBody>
      </p:sp>
      <p:sp>
        <p:nvSpPr>
          <p:cNvPr id="12" name="Скругленный прямоугольник 15">
            <a:hlinkClick r:id="rId2" action="ppaction://hlinksldjump"/>
            <a:extLst>
              <a:ext uri="{FF2B5EF4-FFF2-40B4-BE49-F238E27FC236}">
                <a16:creationId xmlns:a16="http://schemas.microsoft.com/office/drawing/2014/main" id="{99D0B7D9-4D77-484C-9FAD-95F19280F695}"/>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буйничское поле панорама&quot;">
            <a:extLst>
              <a:ext uri="{FF2B5EF4-FFF2-40B4-BE49-F238E27FC236}">
                <a16:creationId xmlns:a16="http://schemas.microsoft.com/office/drawing/2014/main" id="{EFA09FDB-534C-4D13-AB75-9C53BEA77E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07094" y="1145793"/>
            <a:ext cx="3278131" cy="331453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325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8FB25D-BB2D-47DC-AB29-72B687392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p:cNvSpPr/>
          <p:nvPr/>
        </p:nvSpPr>
        <p:spPr>
          <a:xfrm rot="10800000">
            <a:off x="2772000" y="1035"/>
            <a:ext cx="360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910328" y="107151"/>
            <a:ext cx="3323346" cy="430887"/>
          </a:xfrm>
          <a:prstGeom prst="rect">
            <a:avLst/>
          </a:prstGeom>
          <a:noFill/>
        </p:spPr>
        <p:txBody>
          <a:bodyPr wrap="none" rtlCol="0">
            <a:spAutoFit/>
          </a:bodyPr>
          <a:lstStyle/>
          <a:p>
            <a:pPr algn="ctr" defTabSz="914377"/>
            <a:r>
              <a:rPr lang="ru-RU" sz="2200">
                <a:solidFill>
                  <a:srgbClr val="F7F6F4"/>
                </a:solidFill>
                <a:latin typeface="+mj-lt"/>
              </a:rPr>
              <a:t>Вы ответили неверно</a:t>
            </a:r>
          </a:p>
        </p:txBody>
      </p:sp>
      <p:sp>
        <p:nvSpPr>
          <p:cNvPr id="16" name="Скругленный прямоугольник 15">
            <a:hlinkClick r:id="rId5" action="ppaction://hlinksldjump"/>
            <a:extLst>
              <a:ext uri="{FF2B5EF4-FFF2-40B4-BE49-F238E27FC236}">
                <a16:creationId xmlns:a16="http://schemas.microsoft.com/office/drawing/2014/main" id="{7728359E-9298-4743-841C-59010BE215AE}"/>
              </a:ext>
            </a:extLst>
          </p:cNvPr>
          <p:cNvSpPr/>
          <p:nvPr/>
        </p:nvSpPr>
        <p:spPr>
          <a:xfrm>
            <a:off x="358775" y="4361858"/>
            <a:ext cx="1818368"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Попробовать ещё</a:t>
            </a:r>
          </a:p>
        </p:txBody>
      </p:sp>
    </p:spTree>
    <p:extLst>
      <p:ext uri="{BB962C8B-B14F-4D97-AF65-F5344CB8AC3E}">
        <p14:creationId xmlns:p14="http://schemas.microsoft.com/office/powerpoint/2010/main" val="30397220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6" name="Прямоугольник с двумя скругленными соседними углами 14">
            <a:hlinkClick r:id="" action="ppaction://noaction"/>
            <a:extLst>
              <a:ext uri="{FF2B5EF4-FFF2-40B4-BE49-F238E27FC236}">
                <a16:creationId xmlns:a16="http://schemas.microsoft.com/office/drawing/2014/main" id="{0637B653-BEFF-42E2-9923-A43ABD1DDAFE}"/>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a:hlinkClick r:id="" action="ppaction://noaction"/>
            <a:extLst>
              <a:ext uri="{FF2B5EF4-FFF2-40B4-BE49-F238E27FC236}">
                <a16:creationId xmlns:a16="http://schemas.microsoft.com/office/drawing/2014/main" id="{8ED835CE-2E93-4B6D-BD85-253FE9C0E8C0}"/>
              </a:ext>
            </a:extLst>
          </p:cNvPr>
          <p:cNvSpPr txBox="1"/>
          <p:nvPr/>
        </p:nvSpPr>
        <p:spPr>
          <a:xfrm>
            <a:off x="3063414" y="107151"/>
            <a:ext cx="3017173" cy="430887"/>
          </a:xfrm>
          <a:prstGeom prst="rect">
            <a:avLst/>
          </a:prstGeom>
          <a:noFill/>
        </p:spPr>
        <p:txBody>
          <a:bodyPr wrap="none" rtlCol="0">
            <a:spAutoFit/>
          </a:bodyPr>
          <a:lstStyle/>
          <a:p>
            <a:pPr algn="ctr" defTabSz="914377"/>
            <a:r>
              <a:rPr lang="ru-RU" sz="2200">
                <a:solidFill>
                  <a:srgbClr val="F7F6F4"/>
                </a:solidFill>
                <a:latin typeface="Roboto Slab"/>
              </a:rPr>
              <a:t>Вы ответили верно</a:t>
            </a:r>
          </a:p>
        </p:txBody>
      </p:sp>
      <p:sp>
        <p:nvSpPr>
          <p:cNvPr id="10" name="Прямоугольник 9">
            <a:hlinkClick r:id="rId4" action="ppaction://hlinksldjump"/>
            <a:extLst>
              <a:ext uri="{FF2B5EF4-FFF2-40B4-BE49-F238E27FC236}">
                <a16:creationId xmlns:a16="http://schemas.microsoft.com/office/drawing/2014/main" id="{7F1973B8-5C85-4E5F-9965-7BF300DBC622}"/>
              </a:ext>
            </a:extLst>
          </p:cNvPr>
          <p:cNvSpPr/>
          <p:nvPr/>
        </p:nvSpPr>
        <p:spPr>
          <a:xfrm flipH="1">
            <a:off x="366354" y="1162915"/>
            <a:ext cx="2817676" cy="3068340"/>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 картине В. Серова, </a:t>
            </a:r>
          </a:p>
          <a:p>
            <a:pPr>
              <a:lnSpc>
                <a:spcPct val="114000"/>
              </a:lnSpc>
            </a:pPr>
            <a:r>
              <a:rPr lang="ru-RU" sz="1600" dirty="0">
                <a:solidFill>
                  <a:prstClr val="black"/>
                </a:solidFill>
                <a:latin typeface="Roboto Slab"/>
              </a:rPr>
              <a:t>И. Серебряного, </a:t>
            </a:r>
          </a:p>
          <a:p>
            <a:pPr>
              <a:lnSpc>
                <a:spcPct val="114000"/>
              </a:lnSpc>
            </a:pPr>
            <a:r>
              <a:rPr lang="ru-RU" sz="1600" dirty="0">
                <a:solidFill>
                  <a:prstClr val="black"/>
                </a:solidFill>
                <a:latin typeface="Roboto Slab"/>
              </a:rPr>
              <a:t>А. Казанцева </a:t>
            </a:r>
            <a:r>
              <a:rPr lang="ru-RU" sz="1600" b="1" dirty="0">
                <a:solidFill>
                  <a:prstClr val="black"/>
                </a:solidFill>
                <a:latin typeface="Roboto Slab"/>
              </a:rPr>
              <a:t>«Прорыв блокады Ленинграда» </a:t>
            </a:r>
          </a:p>
          <a:p>
            <a:pPr>
              <a:lnSpc>
                <a:spcPct val="114000"/>
              </a:lnSpc>
            </a:pPr>
            <a:r>
              <a:rPr lang="ru-RU" sz="1600" dirty="0">
                <a:solidFill>
                  <a:prstClr val="black"/>
                </a:solidFill>
                <a:latin typeface="Roboto Slab"/>
              </a:rPr>
              <a:t>запечатлён момент встречи бойцов Ленинградского </a:t>
            </a:r>
          </a:p>
          <a:p>
            <a:pPr>
              <a:lnSpc>
                <a:spcPct val="114000"/>
              </a:lnSpc>
            </a:pPr>
            <a:r>
              <a:rPr lang="ru-RU" sz="1600" dirty="0">
                <a:solidFill>
                  <a:prstClr val="black"/>
                </a:solidFill>
                <a:latin typeface="Roboto Slab"/>
              </a:rPr>
              <a:t>и Волховского фронтов</a:t>
            </a:r>
          </a:p>
          <a:p>
            <a:pPr>
              <a:lnSpc>
                <a:spcPct val="114000"/>
              </a:lnSpc>
            </a:pPr>
            <a:r>
              <a:rPr lang="ru-RU" sz="1600" dirty="0">
                <a:solidFill>
                  <a:prstClr val="black"/>
                </a:solidFill>
                <a:latin typeface="Roboto Slab"/>
              </a:rPr>
              <a:t>18 января 1943 года, произошедший</a:t>
            </a:r>
          </a:p>
          <a:p>
            <a:pPr>
              <a:lnSpc>
                <a:spcPct val="114000"/>
              </a:lnSpc>
            </a:pPr>
            <a:r>
              <a:rPr lang="ru-RU" sz="1600" dirty="0">
                <a:solidFill>
                  <a:prstClr val="black"/>
                </a:solidFill>
                <a:latin typeface="Roboto Slab"/>
              </a:rPr>
              <a:t>в ходе операции «Искра».</a:t>
            </a:r>
          </a:p>
        </p:txBody>
      </p:sp>
      <p:sp>
        <p:nvSpPr>
          <p:cNvPr id="12" name="Скругленный прямоугольник 15">
            <a:hlinkClick r:id="rId5" action="ppaction://hlinksldjump"/>
            <a:extLst>
              <a:ext uri="{FF2B5EF4-FFF2-40B4-BE49-F238E27FC236}">
                <a16:creationId xmlns:a16="http://schemas.microsoft.com/office/drawing/2014/main" id="{1A0DDBFB-8C0E-4CAF-A337-FCE459C2530E}"/>
              </a:ext>
            </a:extLst>
          </p:cNvPr>
          <p:cNvSpPr/>
          <p:nvPr/>
        </p:nvSpPr>
        <p:spPr>
          <a:xfrm>
            <a:off x="358774"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8" name="Picture 8">
            <a:extLst>
              <a:ext uri="{FF2B5EF4-FFF2-40B4-BE49-F238E27FC236}">
                <a16:creationId xmlns:a16="http://schemas.microsoft.com/office/drawing/2014/main" id="{BEEF609C-E9B9-4571-9B14-4654B04D05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276600" y="1166813"/>
            <a:ext cx="58674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81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4" name="Скругленный прямоугольник 12">
            <a:hlinkClick r:id="rId3" action="ppaction://hlinksldjump"/>
            <a:extLst>
              <a:ext uri="{FF2B5EF4-FFF2-40B4-BE49-F238E27FC236}">
                <a16:creationId xmlns:a16="http://schemas.microsoft.com/office/drawing/2014/main" id="{8B806A10-21FE-49C6-8CC4-C1A4F62CBC65}"/>
              </a:ext>
            </a:extLst>
          </p:cNvPr>
          <p:cNvSpPr/>
          <p:nvPr/>
        </p:nvSpPr>
        <p:spPr>
          <a:xfrm>
            <a:off x="358774" y="3060737"/>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ea typeface="Cambria Math" panose="02040503050406030204" pitchFamily="18" charset="0"/>
              </a:rPr>
              <a:t>Парад Победы </a:t>
            </a:r>
          </a:p>
          <a:p>
            <a:pPr algn="ctr"/>
            <a:r>
              <a:rPr lang="ru-RU" sz="1800">
                <a:solidFill>
                  <a:schemeClr val="tx1"/>
                </a:solidFill>
                <a:latin typeface="+mj-lt"/>
                <a:ea typeface="Cambria Math" panose="02040503050406030204" pitchFamily="18" charset="0"/>
              </a:rPr>
              <a:t>в Москве</a:t>
            </a:r>
            <a:endParaRPr lang="ru-RU" sz="1800">
              <a:solidFill>
                <a:schemeClr val="tx1"/>
              </a:solidFill>
              <a:latin typeface="+mj-lt"/>
            </a:endParaRPr>
          </a:p>
        </p:txBody>
      </p:sp>
      <p:sp>
        <p:nvSpPr>
          <p:cNvPr id="16" name="Скругленный прямоугольник 7">
            <a:hlinkClick r:id="rId4" action="ppaction://hlinksldjump"/>
            <a:extLst>
              <a:ext uri="{FF2B5EF4-FFF2-40B4-BE49-F238E27FC236}">
                <a16:creationId xmlns:a16="http://schemas.microsoft.com/office/drawing/2014/main" id="{BCA86E2D-4391-44EA-A026-1A8BC4FC05CF}"/>
              </a:ext>
            </a:extLst>
          </p:cNvPr>
          <p:cNvSpPr/>
          <p:nvPr/>
        </p:nvSpPr>
        <p:spPr>
          <a:xfrm>
            <a:off x="347662" y="1508933"/>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Освобождение Минска</a:t>
            </a:r>
          </a:p>
        </p:txBody>
      </p:sp>
      <p:sp>
        <p:nvSpPr>
          <p:cNvPr id="17" name="Скругленный прямоугольник 8">
            <a:hlinkClick r:id="rId3" action="ppaction://hlinksldjump"/>
            <a:extLst>
              <a:ext uri="{FF2B5EF4-FFF2-40B4-BE49-F238E27FC236}">
                <a16:creationId xmlns:a16="http://schemas.microsoft.com/office/drawing/2014/main" id="{1111116D-3528-400A-8EBE-2D876C1EA14E}"/>
              </a:ext>
            </a:extLst>
          </p:cNvPr>
          <p:cNvSpPr/>
          <p:nvPr/>
        </p:nvSpPr>
        <p:spPr>
          <a:xfrm>
            <a:off x="358775" y="2284835"/>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Снятие блокады Ленинграда </a:t>
            </a:r>
          </a:p>
        </p:txBody>
      </p:sp>
      <p:sp>
        <p:nvSpPr>
          <p:cNvPr id="18" name="Скругленный прямоугольник 10">
            <a:hlinkClick r:id="rId3" action="ppaction://hlinksldjump"/>
            <a:extLst>
              <a:ext uri="{FF2B5EF4-FFF2-40B4-BE49-F238E27FC236}">
                <a16:creationId xmlns:a16="http://schemas.microsoft.com/office/drawing/2014/main" id="{74157753-C10D-47B4-B69D-676C41AA62EF}"/>
              </a:ext>
            </a:extLst>
          </p:cNvPr>
          <p:cNvSpPr/>
          <p:nvPr/>
        </p:nvSpPr>
        <p:spPr>
          <a:xfrm>
            <a:off x="358775" y="3836639"/>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Победа под Сталинградом</a:t>
            </a:r>
          </a:p>
        </p:txBody>
      </p:sp>
      <p:sp>
        <p:nvSpPr>
          <p:cNvPr id="15" name="Прямоугольник с двумя скругленными соседними углами 14">
            <a:hlinkClick r:id="rId5" action="ppaction://hlinksldjump"/>
            <a:extLst>
              <a:ext uri="{FF2B5EF4-FFF2-40B4-BE49-F238E27FC236}">
                <a16:creationId xmlns:a16="http://schemas.microsoft.com/office/drawing/2014/main" id="{26A08D69-C4FC-444A-8379-FACDE891952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20" name="TextBox 19">
            <a:hlinkClick r:id="rId5" action="ppaction://hlinksldjump"/>
            <a:extLst>
              <a:ext uri="{FF2B5EF4-FFF2-40B4-BE49-F238E27FC236}">
                <a16:creationId xmlns:a16="http://schemas.microsoft.com/office/drawing/2014/main" id="{0EE091A7-C0E2-4733-8CED-23C71534FA52}"/>
              </a:ext>
            </a:extLst>
          </p:cNvPr>
          <p:cNvSpPr txBox="1"/>
          <p:nvPr/>
        </p:nvSpPr>
        <p:spPr>
          <a:xfrm>
            <a:off x="2412000" y="150616"/>
            <a:ext cx="4325223"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Что происходит на картине? </a:t>
            </a:r>
          </a:p>
        </p:txBody>
      </p:sp>
      <p:pic>
        <p:nvPicPr>
          <p:cNvPr id="1026" name="Picture 2">
            <a:extLst>
              <a:ext uri="{FF2B5EF4-FFF2-40B4-BE49-F238E27FC236}">
                <a16:creationId xmlns:a16="http://schemas.microsoft.com/office/drawing/2014/main" id="{B3E330AB-A7D6-4EBA-BB56-A4C6671CC6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276600" y="1340495"/>
            <a:ext cx="5867400" cy="325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73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5CEE707-246D-4963-BFA3-16B2C01E5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p:cNvSpPr/>
          <p:nvPr/>
        </p:nvSpPr>
        <p:spPr>
          <a:xfrm rot="10800000">
            <a:off x="2772000" y="1035"/>
            <a:ext cx="360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910328" y="107151"/>
            <a:ext cx="3323346" cy="430887"/>
          </a:xfrm>
          <a:prstGeom prst="rect">
            <a:avLst/>
          </a:prstGeom>
          <a:noFill/>
        </p:spPr>
        <p:txBody>
          <a:bodyPr wrap="none" rtlCol="0">
            <a:spAutoFit/>
          </a:bodyPr>
          <a:lstStyle/>
          <a:p>
            <a:pPr algn="ctr" defTabSz="914377"/>
            <a:r>
              <a:rPr lang="ru-RU" sz="2200">
                <a:solidFill>
                  <a:srgbClr val="F7F6F4"/>
                </a:solidFill>
                <a:latin typeface="+mj-lt"/>
              </a:rPr>
              <a:t>Вы ответили неверно</a:t>
            </a:r>
          </a:p>
        </p:txBody>
      </p:sp>
      <p:sp>
        <p:nvSpPr>
          <p:cNvPr id="16" name="Скругленный прямоугольник 15">
            <a:hlinkClick r:id="rId5" action="ppaction://hlinksldjump"/>
            <a:extLst>
              <a:ext uri="{FF2B5EF4-FFF2-40B4-BE49-F238E27FC236}">
                <a16:creationId xmlns:a16="http://schemas.microsoft.com/office/drawing/2014/main" id="{7728359E-9298-4743-841C-59010BE215AE}"/>
              </a:ext>
            </a:extLst>
          </p:cNvPr>
          <p:cNvSpPr/>
          <p:nvPr/>
        </p:nvSpPr>
        <p:spPr>
          <a:xfrm>
            <a:off x="358775" y="4361858"/>
            <a:ext cx="1818368"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Попробовать ещё</a:t>
            </a:r>
          </a:p>
        </p:txBody>
      </p:sp>
    </p:spTree>
    <p:extLst>
      <p:ext uri="{BB962C8B-B14F-4D97-AF65-F5344CB8AC3E}">
        <p14:creationId xmlns:p14="http://schemas.microsoft.com/office/powerpoint/2010/main" val="3869703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6" name="Прямоугольник с двумя скругленными соседними углами 14">
            <a:hlinkClick r:id="" action="ppaction://noaction"/>
            <a:extLst>
              <a:ext uri="{FF2B5EF4-FFF2-40B4-BE49-F238E27FC236}">
                <a16:creationId xmlns:a16="http://schemas.microsoft.com/office/drawing/2014/main" id="{0637B653-BEFF-42E2-9923-A43ABD1DDAFE}"/>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a:hlinkClick r:id="" action="ppaction://noaction"/>
            <a:extLst>
              <a:ext uri="{FF2B5EF4-FFF2-40B4-BE49-F238E27FC236}">
                <a16:creationId xmlns:a16="http://schemas.microsoft.com/office/drawing/2014/main" id="{8ED835CE-2E93-4B6D-BD85-253FE9C0E8C0}"/>
              </a:ext>
            </a:extLst>
          </p:cNvPr>
          <p:cNvSpPr txBox="1"/>
          <p:nvPr/>
        </p:nvSpPr>
        <p:spPr>
          <a:xfrm>
            <a:off x="3063414" y="107151"/>
            <a:ext cx="3017173" cy="430887"/>
          </a:xfrm>
          <a:prstGeom prst="rect">
            <a:avLst/>
          </a:prstGeom>
          <a:noFill/>
        </p:spPr>
        <p:txBody>
          <a:bodyPr wrap="none" rtlCol="0">
            <a:spAutoFit/>
          </a:bodyPr>
          <a:lstStyle/>
          <a:p>
            <a:pPr algn="ctr" defTabSz="914377"/>
            <a:r>
              <a:rPr lang="ru-RU" sz="2200">
                <a:solidFill>
                  <a:srgbClr val="F7F6F4"/>
                </a:solidFill>
                <a:latin typeface="Roboto Slab"/>
              </a:rPr>
              <a:t>Вы ответили верно</a:t>
            </a:r>
          </a:p>
        </p:txBody>
      </p:sp>
      <p:sp>
        <p:nvSpPr>
          <p:cNvPr id="10" name="Прямоугольник 9">
            <a:hlinkClick r:id="rId4" action="ppaction://hlinksldjump"/>
            <a:extLst>
              <a:ext uri="{FF2B5EF4-FFF2-40B4-BE49-F238E27FC236}">
                <a16:creationId xmlns:a16="http://schemas.microsoft.com/office/drawing/2014/main" id="{7F1973B8-5C85-4E5F-9965-7BF300DBC622}"/>
              </a:ext>
            </a:extLst>
          </p:cNvPr>
          <p:cNvSpPr/>
          <p:nvPr/>
        </p:nvSpPr>
        <p:spPr>
          <a:xfrm flipH="1">
            <a:off x="366353" y="1162915"/>
            <a:ext cx="2817676" cy="278762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Картина </a:t>
            </a:r>
            <a:r>
              <a:rPr lang="ru-RU" sz="1600" b="1" dirty="0">
                <a:solidFill>
                  <a:prstClr val="black"/>
                </a:solidFill>
                <a:latin typeface="Roboto Slab"/>
              </a:rPr>
              <a:t>«Освобождение Минска. 3 июля 1944 года» </a:t>
            </a:r>
            <a:r>
              <a:rPr lang="ru-RU" sz="1600" dirty="0">
                <a:solidFill>
                  <a:prstClr val="black"/>
                </a:solidFill>
                <a:latin typeface="Roboto Slab"/>
              </a:rPr>
              <a:t>написана белорусским художником В. Волковым.</a:t>
            </a:r>
          </a:p>
          <a:p>
            <a:pPr>
              <a:lnSpc>
                <a:spcPct val="114000"/>
              </a:lnSpc>
            </a:pPr>
            <a:r>
              <a:rPr lang="ru-RU" sz="1600" dirty="0">
                <a:solidFill>
                  <a:prstClr val="black"/>
                </a:solidFill>
                <a:latin typeface="Roboto Slab"/>
              </a:rPr>
              <a:t>На ней изображён момент торжественного въезда советских танков в освобождённый в ходе операции «Багратион» Минск.</a:t>
            </a:r>
          </a:p>
        </p:txBody>
      </p:sp>
      <p:sp>
        <p:nvSpPr>
          <p:cNvPr id="12" name="Скругленный прямоугольник 15">
            <a:hlinkClick r:id="rId5" action="ppaction://hlinksldjump"/>
            <a:extLst>
              <a:ext uri="{FF2B5EF4-FFF2-40B4-BE49-F238E27FC236}">
                <a16:creationId xmlns:a16="http://schemas.microsoft.com/office/drawing/2014/main" id="{1A0DDBFB-8C0E-4CAF-A337-FCE459C2530E}"/>
              </a:ext>
            </a:extLst>
          </p:cNvPr>
          <p:cNvSpPr/>
          <p:nvPr/>
        </p:nvSpPr>
        <p:spPr>
          <a:xfrm>
            <a:off x="358774"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8" name="Picture 2">
            <a:extLst>
              <a:ext uri="{FF2B5EF4-FFF2-40B4-BE49-F238E27FC236}">
                <a16:creationId xmlns:a16="http://schemas.microsoft.com/office/drawing/2014/main" id="{CD18F8C6-393F-4450-AA6B-299BD5780C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276600" y="1340495"/>
            <a:ext cx="5867400" cy="325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37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4" name="Скругленный прямоугольник 12">
            <a:hlinkClick r:id="rId3" action="ppaction://hlinksldjump"/>
            <a:extLst>
              <a:ext uri="{FF2B5EF4-FFF2-40B4-BE49-F238E27FC236}">
                <a16:creationId xmlns:a16="http://schemas.microsoft.com/office/drawing/2014/main" id="{8B806A10-21FE-49C6-8CC4-C1A4F62CBC65}"/>
              </a:ext>
            </a:extLst>
          </p:cNvPr>
          <p:cNvSpPr/>
          <p:nvPr/>
        </p:nvSpPr>
        <p:spPr>
          <a:xfrm>
            <a:off x="358774" y="3060737"/>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ea typeface="Cambria Math" panose="02040503050406030204" pitchFamily="18" charset="0"/>
              </a:rPr>
              <a:t>Празднование Победы</a:t>
            </a:r>
            <a:endParaRPr lang="ru-RU" sz="1800">
              <a:solidFill>
                <a:schemeClr val="tx1"/>
              </a:solidFill>
              <a:latin typeface="+mj-lt"/>
            </a:endParaRPr>
          </a:p>
        </p:txBody>
      </p:sp>
      <p:sp>
        <p:nvSpPr>
          <p:cNvPr id="16" name="Скругленный прямоугольник 7">
            <a:hlinkClick r:id="rId3" action="ppaction://hlinksldjump"/>
            <a:extLst>
              <a:ext uri="{FF2B5EF4-FFF2-40B4-BE49-F238E27FC236}">
                <a16:creationId xmlns:a16="http://schemas.microsoft.com/office/drawing/2014/main" id="{BCA86E2D-4391-44EA-A026-1A8BC4FC05CF}"/>
              </a:ext>
            </a:extLst>
          </p:cNvPr>
          <p:cNvSpPr/>
          <p:nvPr/>
        </p:nvSpPr>
        <p:spPr>
          <a:xfrm>
            <a:off x="347662" y="1508933"/>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Отдых перед штурмом Львова</a:t>
            </a:r>
          </a:p>
        </p:txBody>
      </p:sp>
      <p:sp>
        <p:nvSpPr>
          <p:cNvPr id="17" name="Скругленный прямоугольник 8">
            <a:hlinkClick r:id="rId4" action="ppaction://hlinksldjump"/>
            <a:extLst>
              <a:ext uri="{FF2B5EF4-FFF2-40B4-BE49-F238E27FC236}">
                <a16:creationId xmlns:a16="http://schemas.microsoft.com/office/drawing/2014/main" id="{1111116D-3528-400A-8EBE-2D876C1EA14E}"/>
              </a:ext>
            </a:extLst>
          </p:cNvPr>
          <p:cNvSpPr/>
          <p:nvPr/>
        </p:nvSpPr>
        <p:spPr>
          <a:xfrm>
            <a:off x="358775" y="2284835"/>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Встреча в Торгау</a:t>
            </a:r>
          </a:p>
        </p:txBody>
      </p:sp>
      <p:sp>
        <p:nvSpPr>
          <p:cNvPr id="18" name="Скругленный прямоугольник 10">
            <a:hlinkClick r:id="rId3" action="ppaction://hlinksldjump"/>
            <a:extLst>
              <a:ext uri="{FF2B5EF4-FFF2-40B4-BE49-F238E27FC236}">
                <a16:creationId xmlns:a16="http://schemas.microsoft.com/office/drawing/2014/main" id="{74157753-C10D-47B4-B69D-676C41AA62EF}"/>
              </a:ext>
            </a:extLst>
          </p:cNvPr>
          <p:cNvSpPr/>
          <p:nvPr/>
        </p:nvSpPr>
        <p:spPr>
          <a:xfrm>
            <a:off x="358775" y="3836639"/>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Освобождение Праги</a:t>
            </a:r>
          </a:p>
        </p:txBody>
      </p:sp>
      <p:sp>
        <p:nvSpPr>
          <p:cNvPr id="15" name="Прямоугольник с двумя скругленными соседними углами 14">
            <a:hlinkClick r:id="rId5" action="ppaction://hlinksldjump"/>
            <a:extLst>
              <a:ext uri="{FF2B5EF4-FFF2-40B4-BE49-F238E27FC236}">
                <a16:creationId xmlns:a16="http://schemas.microsoft.com/office/drawing/2014/main" id="{26A08D69-C4FC-444A-8379-FACDE891952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20" name="TextBox 19">
            <a:hlinkClick r:id="rId5" action="ppaction://hlinksldjump"/>
            <a:extLst>
              <a:ext uri="{FF2B5EF4-FFF2-40B4-BE49-F238E27FC236}">
                <a16:creationId xmlns:a16="http://schemas.microsoft.com/office/drawing/2014/main" id="{0EE091A7-C0E2-4733-8CED-23C71534FA52}"/>
              </a:ext>
            </a:extLst>
          </p:cNvPr>
          <p:cNvSpPr txBox="1"/>
          <p:nvPr/>
        </p:nvSpPr>
        <p:spPr>
          <a:xfrm>
            <a:off x="2412000" y="150616"/>
            <a:ext cx="4325223"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Что происходит на картине? </a:t>
            </a:r>
          </a:p>
        </p:txBody>
      </p:sp>
      <p:pic>
        <p:nvPicPr>
          <p:cNvPr id="3" name="Рисунок 2" descr="Изображение выглядит как здание, внешний, группа, большой&#10;&#10;Автоматически созданное описание">
            <a:extLst>
              <a:ext uri="{FF2B5EF4-FFF2-40B4-BE49-F238E27FC236}">
                <a16:creationId xmlns:a16="http://schemas.microsoft.com/office/drawing/2014/main" id="{25107F2A-736A-450E-924C-7021338FE375}"/>
              </a:ext>
            </a:extLst>
          </p:cNvPr>
          <p:cNvPicPr>
            <a:picLocks noChangeAspect="1"/>
          </p:cNvPicPr>
          <p:nvPr/>
        </p:nvPicPr>
        <p:blipFill rotWithShape="1">
          <a:blip r:embed="rId6"/>
          <a:srcRect l="559" t="2186" r="875" b="6192"/>
          <a:stretch/>
        </p:blipFill>
        <p:spPr>
          <a:xfrm>
            <a:off x="3276600" y="1223023"/>
            <a:ext cx="5867400" cy="3509184"/>
          </a:xfrm>
          <a:prstGeom prst="rect">
            <a:avLst/>
          </a:prstGeom>
        </p:spPr>
      </p:pic>
    </p:spTree>
    <p:extLst>
      <p:ext uri="{BB962C8B-B14F-4D97-AF65-F5344CB8AC3E}">
        <p14:creationId xmlns:p14="http://schemas.microsoft.com/office/powerpoint/2010/main" val="1650225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здание, внешний, группа, большой&#10;&#10;Автоматически созданное описание">
            <a:extLst>
              <a:ext uri="{FF2B5EF4-FFF2-40B4-BE49-F238E27FC236}">
                <a16:creationId xmlns:a16="http://schemas.microsoft.com/office/drawing/2014/main" id="{7FD34670-86CF-452C-AAAE-57DD81905F50}"/>
              </a:ext>
            </a:extLst>
          </p:cNvPr>
          <p:cNvPicPr>
            <a:picLocks noChangeAspect="1"/>
          </p:cNvPicPr>
          <p:nvPr/>
        </p:nvPicPr>
        <p:blipFill rotWithShape="1">
          <a:blip r:embed="rId3"/>
          <a:srcRect l="559" t="2186" r="875" b="11643"/>
          <a:stretch/>
        </p:blipFill>
        <p:spPr>
          <a:xfrm>
            <a:off x="0" y="0"/>
            <a:ext cx="9144000" cy="51435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p:cNvSpPr/>
          <p:nvPr/>
        </p:nvSpPr>
        <p:spPr>
          <a:xfrm rot="10800000">
            <a:off x="2772000" y="1035"/>
            <a:ext cx="360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910328" y="107151"/>
            <a:ext cx="3323346" cy="430887"/>
          </a:xfrm>
          <a:prstGeom prst="rect">
            <a:avLst/>
          </a:prstGeom>
          <a:noFill/>
        </p:spPr>
        <p:txBody>
          <a:bodyPr wrap="none" rtlCol="0">
            <a:spAutoFit/>
          </a:bodyPr>
          <a:lstStyle/>
          <a:p>
            <a:pPr algn="ctr" defTabSz="914377"/>
            <a:r>
              <a:rPr lang="ru-RU" sz="2200">
                <a:solidFill>
                  <a:srgbClr val="F7F6F4"/>
                </a:solidFill>
                <a:latin typeface="+mj-lt"/>
              </a:rPr>
              <a:t>Вы ответили неверно</a:t>
            </a:r>
          </a:p>
        </p:txBody>
      </p:sp>
      <p:sp>
        <p:nvSpPr>
          <p:cNvPr id="16" name="Скругленный прямоугольник 15">
            <a:hlinkClick r:id="rId5" action="ppaction://hlinksldjump"/>
            <a:extLst>
              <a:ext uri="{FF2B5EF4-FFF2-40B4-BE49-F238E27FC236}">
                <a16:creationId xmlns:a16="http://schemas.microsoft.com/office/drawing/2014/main" id="{7728359E-9298-4743-841C-59010BE215AE}"/>
              </a:ext>
            </a:extLst>
          </p:cNvPr>
          <p:cNvSpPr/>
          <p:nvPr/>
        </p:nvSpPr>
        <p:spPr>
          <a:xfrm>
            <a:off x="358775" y="4361858"/>
            <a:ext cx="1818368"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Попробовать ещё</a:t>
            </a:r>
          </a:p>
        </p:txBody>
      </p:sp>
    </p:spTree>
    <p:extLst>
      <p:ext uri="{BB962C8B-B14F-4D97-AF65-F5344CB8AC3E}">
        <p14:creationId xmlns:p14="http://schemas.microsoft.com/office/powerpoint/2010/main" val="32823221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6" name="Прямоугольник с двумя скругленными соседними углами 14">
            <a:hlinkClick r:id="" action="ppaction://noaction"/>
            <a:extLst>
              <a:ext uri="{FF2B5EF4-FFF2-40B4-BE49-F238E27FC236}">
                <a16:creationId xmlns:a16="http://schemas.microsoft.com/office/drawing/2014/main" id="{0637B653-BEFF-42E2-9923-A43ABD1DDAFE}"/>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a:hlinkClick r:id="" action="ppaction://noaction"/>
            <a:extLst>
              <a:ext uri="{FF2B5EF4-FFF2-40B4-BE49-F238E27FC236}">
                <a16:creationId xmlns:a16="http://schemas.microsoft.com/office/drawing/2014/main" id="{8ED835CE-2E93-4B6D-BD85-253FE9C0E8C0}"/>
              </a:ext>
            </a:extLst>
          </p:cNvPr>
          <p:cNvSpPr txBox="1"/>
          <p:nvPr/>
        </p:nvSpPr>
        <p:spPr>
          <a:xfrm>
            <a:off x="3063414" y="107151"/>
            <a:ext cx="3017173" cy="430887"/>
          </a:xfrm>
          <a:prstGeom prst="rect">
            <a:avLst/>
          </a:prstGeom>
          <a:noFill/>
        </p:spPr>
        <p:txBody>
          <a:bodyPr wrap="none" rtlCol="0">
            <a:spAutoFit/>
          </a:bodyPr>
          <a:lstStyle/>
          <a:p>
            <a:pPr algn="ctr" defTabSz="914377"/>
            <a:r>
              <a:rPr lang="ru-RU" sz="2200">
                <a:solidFill>
                  <a:srgbClr val="F7F6F4"/>
                </a:solidFill>
                <a:latin typeface="Roboto Slab"/>
              </a:rPr>
              <a:t>Вы ответили верно</a:t>
            </a:r>
          </a:p>
        </p:txBody>
      </p:sp>
      <p:sp>
        <p:nvSpPr>
          <p:cNvPr id="10" name="Прямоугольник 9">
            <a:hlinkClick r:id="rId4" action="ppaction://hlinksldjump"/>
            <a:extLst>
              <a:ext uri="{FF2B5EF4-FFF2-40B4-BE49-F238E27FC236}">
                <a16:creationId xmlns:a16="http://schemas.microsoft.com/office/drawing/2014/main" id="{7F1973B8-5C85-4E5F-9965-7BF300DBC622}"/>
              </a:ext>
            </a:extLst>
          </p:cNvPr>
          <p:cNvSpPr/>
          <p:nvPr/>
        </p:nvSpPr>
        <p:spPr>
          <a:xfrm flipH="1">
            <a:off x="366353" y="1162915"/>
            <a:ext cx="2817676"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 картине А. К. </a:t>
            </a:r>
            <a:r>
              <a:rPr lang="ru-RU" sz="1600" dirty="0" err="1">
                <a:solidFill>
                  <a:prstClr val="black"/>
                </a:solidFill>
                <a:latin typeface="Roboto Slab"/>
              </a:rPr>
              <a:t>Сытова</a:t>
            </a:r>
            <a:r>
              <a:rPr lang="ru-RU" sz="1600" dirty="0">
                <a:solidFill>
                  <a:prstClr val="black"/>
                </a:solidFill>
                <a:latin typeface="Roboto Slab"/>
              </a:rPr>
              <a:t> «</a:t>
            </a:r>
            <a:r>
              <a:rPr lang="ru-RU" sz="1600" b="1" dirty="0">
                <a:solidFill>
                  <a:prstClr val="black"/>
                </a:solidFill>
                <a:latin typeface="Roboto Slab"/>
              </a:rPr>
              <a:t>Встреча на Эльбе</a:t>
            </a:r>
          </a:p>
          <a:p>
            <a:pPr>
              <a:lnSpc>
                <a:spcPct val="114000"/>
              </a:lnSpc>
            </a:pPr>
            <a:r>
              <a:rPr lang="ru-RU" sz="1600" dirty="0">
                <a:solidFill>
                  <a:prstClr val="black"/>
                </a:solidFill>
                <a:latin typeface="Roboto Slab"/>
              </a:rPr>
              <a:t>25 апреля 1945 года </a:t>
            </a:r>
          </a:p>
          <a:p>
            <a:pPr>
              <a:lnSpc>
                <a:spcPct val="114000"/>
              </a:lnSpc>
            </a:pPr>
            <a:r>
              <a:rPr lang="ru-RU" sz="1600" dirty="0">
                <a:solidFill>
                  <a:prstClr val="black"/>
                </a:solidFill>
                <a:latin typeface="Roboto Slab"/>
              </a:rPr>
              <a:t>в городе Торгау» запечатлён эпизод встречи войск</a:t>
            </a:r>
          </a:p>
          <a:p>
            <a:pPr>
              <a:lnSpc>
                <a:spcPct val="114000"/>
              </a:lnSpc>
            </a:pPr>
            <a:r>
              <a:rPr lang="ru-RU" sz="1600" dirty="0">
                <a:solidFill>
                  <a:prstClr val="black"/>
                </a:solidFill>
                <a:latin typeface="Roboto Slab"/>
              </a:rPr>
              <a:t>1-го Украинского фронта армии СССР с войсками</a:t>
            </a:r>
          </a:p>
          <a:p>
            <a:pPr>
              <a:lnSpc>
                <a:spcPct val="114000"/>
              </a:lnSpc>
            </a:pPr>
            <a:r>
              <a:rPr lang="ru-RU" sz="1600" dirty="0">
                <a:solidFill>
                  <a:prstClr val="black"/>
                </a:solidFill>
                <a:latin typeface="Roboto Slab"/>
              </a:rPr>
              <a:t>1-й армии США.</a:t>
            </a:r>
          </a:p>
        </p:txBody>
      </p:sp>
      <p:sp>
        <p:nvSpPr>
          <p:cNvPr id="12" name="Скругленный прямоугольник 15">
            <a:hlinkClick r:id="rId5" action="ppaction://hlinksldjump"/>
            <a:extLst>
              <a:ext uri="{FF2B5EF4-FFF2-40B4-BE49-F238E27FC236}">
                <a16:creationId xmlns:a16="http://schemas.microsoft.com/office/drawing/2014/main" id="{1A0DDBFB-8C0E-4CAF-A337-FCE459C2530E}"/>
              </a:ext>
            </a:extLst>
          </p:cNvPr>
          <p:cNvSpPr/>
          <p:nvPr/>
        </p:nvSpPr>
        <p:spPr>
          <a:xfrm>
            <a:off x="358774"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8" name="Рисунок 7" descr="Изображение выглядит как здание, внешний, группа, большой&#10;&#10;Автоматически созданное описание">
            <a:extLst>
              <a:ext uri="{FF2B5EF4-FFF2-40B4-BE49-F238E27FC236}">
                <a16:creationId xmlns:a16="http://schemas.microsoft.com/office/drawing/2014/main" id="{52684DB2-58D5-405C-8A45-2F80DA9BD980}"/>
              </a:ext>
            </a:extLst>
          </p:cNvPr>
          <p:cNvPicPr>
            <a:picLocks noChangeAspect="1"/>
          </p:cNvPicPr>
          <p:nvPr/>
        </p:nvPicPr>
        <p:blipFill rotWithShape="1">
          <a:blip r:embed="rId6"/>
          <a:srcRect l="559" t="2186" r="875" b="6192"/>
          <a:stretch/>
        </p:blipFill>
        <p:spPr>
          <a:xfrm>
            <a:off x="3276600" y="1223023"/>
            <a:ext cx="5867400" cy="3509184"/>
          </a:xfrm>
          <a:prstGeom prst="rect">
            <a:avLst/>
          </a:prstGeom>
        </p:spPr>
      </p:pic>
    </p:spTree>
    <p:extLst>
      <p:ext uri="{BB962C8B-B14F-4D97-AF65-F5344CB8AC3E}">
        <p14:creationId xmlns:p14="http://schemas.microsoft.com/office/powerpoint/2010/main" val="24006477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6B561B01-217D-42CB-93E5-6AF92DB0366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634" name="Прямоугольник с двумя скругленными соседними углами 633">
            <a:hlinkClick r:id="rId4" action="ppaction://hlinksldjump"/>
          </p:cNvPr>
          <p:cNvSpPr/>
          <p:nvPr/>
        </p:nvSpPr>
        <p:spPr>
          <a:xfrm rot="10800000">
            <a:off x="2857500" y="4498"/>
            <a:ext cx="3429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35" name="TextBox 634"/>
          <p:cNvSpPr txBox="1"/>
          <p:nvPr/>
        </p:nvSpPr>
        <p:spPr>
          <a:xfrm>
            <a:off x="3938656" y="107151"/>
            <a:ext cx="1266693" cy="430887"/>
          </a:xfrm>
          <a:prstGeom prst="rect">
            <a:avLst/>
          </a:prstGeom>
          <a:noFill/>
        </p:spPr>
        <p:txBody>
          <a:bodyPr wrap="none" rtlCol="0">
            <a:spAutoFit/>
          </a:bodyPr>
          <a:lstStyle/>
          <a:p>
            <a:pPr algn="ctr" defTabSz="914377"/>
            <a:r>
              <a:rPr lang="ru-RU" sz="2200">
                <a:solidFill>
                  <a:schemeClr val="tx1">
                    <a:lumMod val="50000"/>
                    <a:lumOff val="50000"/>
                  </a:schemeClr>
                </a:solidFill>
                <a:latin typeface="+mj-lt"/>
              </a:rPr>
              <a:t>Раунд 2</a:t>
            </a:r>
          </a:p>
        </p:txBody>
      </p:sp>
      <p:pic>
        <p:nvPicPr>
          <p:cNvPr id="35" name="Рисунок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7" name="Овал 6">
            <a:hlinkClick r:id="rId6" action="ppaction://hlinksldjump"/>
            <a:extLst>
              <a:ext uri="{FF2B5EF4-FFF2-40B4-BE49-F238E27FC236}">
                <a16:creationId xmlns:a16="http://schemas.microsoft.com/office/drawing/2014/main" id="{FCF564BE-A43F-4D7B-991B-94EDCDBBA512}"/>
              </a:ext>
            </a:extLst>
          </p:cNvPr>
          <p:cNvSpPr/>
          <p:nvPr/>
        </p:nvSpPr>
        <p:spPr>
          <a:xfrm>
            <a:off x="2153925" y="1925810"/>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1</a:t>
            </a:r>
          </a:p>
        </p:txBody>
      </p:sp>
      <p:sp>
        <p:nvSpPr>
          <p:cNvPr id="8" name="Овал 7">
            <a:hlinkClick r:id="rId7" action="ppaction://hlinksldjump"/>
            <a:extLst>
              <a:ext uri="{FF2B5EF4-FFF2-40B4-BE49-F238E27FC236}">
                <a16:creationId xmlns:a16="http://schemas.microsoft.com/office/drawing/2014/main" id="{F78B3CA1-DA5F-453F-8E4C-A5497C1F8FEB}"/>
              </a:ext>
            </a:extLst>
          </p:cNvPr>
          <p:cNvSpPr/>
          <p:nvPr/>
        </p:nvSpPr>
        <p:spPr>
          <a:xfrm>
            <a:off x="3156225" y="1925810"/>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2</a:t>
            </a:r>
          </a:p>
        </p:txBody>
      </p:sp>
      <p:sp>
        <p:nvSpPr>
          <p:cNvPr id="9" name="Овал 8">
            <a:hlinkClick r:id="rId8" action="ppaction://hlinksldjump"/>
            <a:extLst>
              <a:ext uri="{FF2B5EF4-FFF2-40B4-BE49-F238E27FC236}">
                <a16:creationId xmlns:a16="http://schemas.microsoft.com/office/drawing/2014/main" id="{7A764176-B90F-4D15-89AA-5C781A6740CC}"/>
              </a:ext>
            </a:extLst>
          </p:cNvPr>
          <p:cNvSpPr/>
          <p:nvPr/>
        </p:nvSpPr>
        <p:spPr>
          <a:xfrm>
            <a:off x="4158525" y="1925810"/>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3</a:t>
            </a:r>
          </a:p>
        </p:txBody>
      </p:sp>
      <p:sp>
        <p:nvSpPr>
          <p:cNvPr id="10" name="Овал 9">
            <a:hlinkClick r:id="rId9" action="ppaction://hlinksldjump"/>
            <a:extLst>
              <a:ext uri="{FF2B5EF4-FFF2-40B4-BE49-F238E27FC236}">
                <a16:creationId xmlns:a16="http://schemas.microsoft.com/office/drawing/2014/main" id="{FB1B59CC-B0FB-49E2-896C-A66D6A8BD920}"/>
              </a:ext>
            </a:extLst>
          </p:cNvPr>
          <p:cNvSpPr/>
          <p:nvPr/>
        </p:nvSpPr>
        <p:spPr>
          <a:xfrm>
            <a:off x="5160825" y="1925810"/>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4</a:t>
            </a:r>
          </a:p>
        </p:txBody>
      </p:sp>
      <p:sp>
        <p:nvSpPr>
          <p:cNvPr id="11" name="Овал 10">
            <a:hlinkClick r:id="rId10" action="ppaction://hlinksldjump"/>
            <a:extLst>
              <a:ext uri="{FF2B5EF4-FFF2-40B4-BE49-F238E27FC236}">
                <a16:creationId xmlns:a16="http://schemas.microsoft.com/office/drawing/2014/main" id="{80B624E3-6F74-4025-8C8E-B023E6F03D40}"/>
              </a:ext>
            </a:extLst>
          </p:cNvPr>
          <p:cNvSpPr/>
          <p:nvPr/>
        </p:nvSpPr>
        <p:spPr>
          <a:xfrm>
            <a:off x="6163125" y="1925810"/>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5</a:t>
            </a:r>
          </a:p>
        </p:txBody>
      </p:sp>
      <p:sp>
        <p:nvSpPr>
          <p:cNvPr id="12" name="Овал 11">
            <a:hlinkClick r:id="rId11" action="ppaction://hlinksldjump"/>
            <a:extLst>
              <a:ext uri="{FF2B5EF4-FFF2-40B4-BE49-F238E27FC236}">
                <a16:creationId xmlns:a16="http://schemas.microsoft.com/office/drawing/2014/main" id="{4F424FB9-0791-43FC-97B7-67028CDC115E}"/>
              </a:ext>
            </a:extLst>
          </p:cNvPr>
          <p:cNvSpPr/>
          <p:nvPr/>
        </p:nvSpPr>
        <p:spPr>
          <a:xfrm>
            <a:off x="2158875" y="3124834"/>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6</a:t>
            </a:r>
          </a:p>
        </p:txBody>
      </p:sp>
      <p:sp>
        <p:nvSpPr>
          <p:cNvPr id="13" name="Овал 12">
            <a:hlinkClick r:id="rId12" action="ppaction://hlinksldjump"/>
            <a:extLst>
              <a:ext uri="{FF2B5EF4-FFF2-40B4-BE49-F238E27FC236}">
                <a16:creationId xmlns:a16="http://schemas.microsoft.com/office/drawing/2014/main" id="{042A2AC3-90BA-416B-9731-A84ADF1F13F9}"/>
              </a:ext>
            </a:extLst>
          </p:cNvPr>
          <p:cNvSpPr/>
          <p:nvPr/>
        </p:nvSpPr>
        <p:spPr>
          <a:xfrm>
            <a:off x="3148425" y="3124834"/>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7</a:t>
            </a:r>
          </a:p>
        </p:txBody>
      </p:sp>
      <p:sp>
        <p:nvSpPr>
          <p:cNvPr id="14" name="Овал 13">
            <a:hlinkClick r:id="rId13" action="ppaction://hlinksldjump"/>
            <a:extLst>
              <a:ext uri="{FF2B5EF4-FFF2-40B4-BE49-F238E27FC236}">
                <a16:creationId xmlns:a16="http://schemas.microsoft.com/office/drawing/2014/main" id="{FD5F49D8-423F-48D2-90EA-87F2C56E72C3}"/>
              </a:ext>
            </a:extLst>
          </p:cNvPr>
          <p:cNvSpPr/>
          <p:nvPr/>
        </p:nvSpPr>
        <p:spPr>
          <a:xfrm>
            <a:off x="4154625" y="3124834"/>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8</a:t>
            </a:r>
          </a:p>
        </p:txBody>
      </p:sp>
      <p:sp>
        <p:nvSpPr>
          <p:cNvPr id="15" name="Овал 14">
            <a:hlinkClick r:id="rId14" action="ppaction://hlinksldjump"/>
            <a:extLst>
              <a:ext uri="{FF2B5EF4-FFF2-40B4-BE49-F238E27FC236}">
                <a16:creationId xmlns:a16="http://schemas.microsoft.com/office/drawing/2014/main" id="{EA92D0D1-D5DF-4F0B-8EB6-A3CB9745FB14}"/>
              </a:ext>
            </a:extLst>
          </p:cNvPr>
          <p:cNvSpPr/>
          <p:nvPr/>
        </p:nvSpPr>
        <p:spPr>
          <a:xfrm>
            <a:off x="5160825" y="3124834"/>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9</a:t>
            </a:r>
          </a:p>
        </p:txBody>
      </p:sp>
      <p:sp>
        <p:nvSpPr>
          <p:cNvPr id="16" name="Овал 15">
            <a:hlinkClick r:id="rId15" action="ppaction://hlinksldjump"/>
            <a:extLst>
              <a:ext uri="{FF2B5EF4-FFF2-40B4-BE49-F238E27FC236}">
                <a16:creationId xmlns:a16="http://schemas.microsoft.com/office/drawing/2014/main" id="{8532D3F4-B4A9-4FEC-87A0-E8A8B1A50DF4}"/>
              </a:ext>
            </a:extLst>
          </p:cNvPr>
          <p:cNvSpPr/>
          <p:nvPr/>
        </p:nvSpPr>
        <p:spPr>
          <a:xfrm>
            <a:off x="6163125" y="3124834"/>
            <a:ext cx="846000" cy="846000"/>
          </a:xfrm>
          <a:prstGeom prst="ellipse">
            <a:avLst/>
          </a:prstGeom>
          <a:gradFill>
            <a:gsLst>
              <a:gs pos="0">
                <a:schemeClr val="accent2">
                  <a:lumMod val="75000"/>
                </a:schemeClr>
              </a:gs>
              <a:gs pos="100000">
                <a:srgbClr val="FFC000"/>
              </a:gs>
            </a:gsLst>
            <a:lin ang="18900000" scaled="1"/>
          </a:gradFill>
          <a:ln w="19050" cap="rnd">
            <a:noFill/>
            <a:prstDash val="sysDot"/>
            <a:round/>
          </a:ln>
          <a:effectLst>
            <a:outerShdw blurRad="254000" dist="127000" dir="5400000" sx="96000" sy="96000" algn="t"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a:latin typeface="+mj-lt"/>
              </a:rPr>
              <a:t>10</a:t>
            </a:r>
          </a:p>
        </p:txBody>
      </p:sp>
      <p:sp>
        <p:nvSpPr>
          <p:cNvPr id="18" name="Скругленный прямоугольник 18">
            <a:hlinkClick r:id="rId4" action="ppaction://hlinksldjump"/>
            <a:extLst>
              <a:ext uri="{FF2B5EF4-FFF2-40B4-BE49-F238E27FC236}">
                <a16:creationId xmlns:a16="http://schemas.microsoft.com/office/drawing/2014/main" id="{F4327BDC-7197-4B4B-A3E7-15BBF235B296}"/>
              </a:ext>
            </a:extLst>
          </p:cNvPr>
          <p:cNvSpPr/>
          <p:nvPr/>
        </p:nvSpPr>
        <p:spPr>
          <a:xfrm>
            <a:off x="3371057" y="4160764"/>
            <a:ext cx="2401887" cy="606499"/>
          </a:xfrm>
          <a:prstGeom prst="roundRect">
            <a:avLst/>
          </a:prstGeom>
          <a:solidFill>
            <a:srgbClr val="F3E3E2"/>
          </a:solidFill>
          <a:ln>
            <a:solidFill>
              <a:srgbClr val="7F7F7F"/>
            </a:solid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180000" rIns="360000" bIns="180000" rtlCol="0" anchor="ctr">
            <a:spAutoFit/>
          </a:bodyPr>
          <a:lstStyle/>
          <a:p>
            <a:pPr algn="ctr"/>
            <a:r>
              <a:rPr lang="ru-RU" sz="1200" b="1">
                <a:solidFill>
                  <a:schemeClr val="tx1">
                    <a:lumMod val="65000"/>
                    <a:lumOff val="35000"/>
                  </a:schemeClr>
                </a:solidFill>
                <a:latin typeface="+mj-lt"/>
              </a:rPr>
              <a:t>Перейти к раунду 3</a:t>
            </a:r>
          </a:p>
        </p:txBody>
      </p:sp>
      <p:sp>
        <p:nvSpPr>
          <p:cNvPr id="21" name="TextBox 20">
            <a:hlinkClick r:id="rId16" action="ppaction://hlinksldjump"/>
            <a:extLst>
              <a:ext uri="{FF2B5EF4-FFF2-40B4-BE49-F238E27FC236}">
                <a16:creationId xmlns:a16="http://schemas.microsoft.com/office/drawing/2014/main" id="{6E0B499E-CCA0-48D9-92C4-B63E0149E16A}"/>
              </a:ext>
            </a:extLst>
          </p:cNvPr>
          <p:cNvSpPr txBox="1"/>
          <p:nvPr/>
        </p:nvSpPr>
        <p:spPr>
          <a:xfrm>
            <a:off x="2795421" y="1166813"/>
            <a:ext cx="3553158" cy="462178"/>
          </a:xfrm>
          <a:prstGeom prst="rect">
            <a:avLst/>
          </a:prstGeom>
          <a:noFill/>
        </p:spPr>
        <p:txBody>
          <a:bodyPr wrap="square" lIns="0" tIns="0" rIns="0" bIns="0" rtlCol="0">
            <a:spAutoFit/>
          </a:bodyPr>
          <a:lstStyle/>
          <a:p>
            <a:pPr algn="ctr" defTabSz="914377">
              <a:lnSpc>
                <a:spcPct val="114000"/>
              </a:lnSpc>
            </a:pPr>
            <a:r>
              <a:rPr lang="ru-RU" sz="2800" b="1">
                <a:solidFill>
                  <a:schemeClr val="bg1"/>
                </a:solidFill>
                <a:latin typeface="Merriweather" panose="00000500000000000000" pitchFamily="2" charset="-52"/>
              </a:rPr>
              <a:t>Выберите вопрос</a:t>
            </a:r>
          </a:p>
        </p:txBody>
      </p:sp>
    </p:spTree>
    <p:extLst>
      <p:ext uri="{BB962C8B-B14F-4D97-AF65-F5344CB8AC3E}">
        <p14:creationId xmlns:p14="http://schemas.microsoft.com/office/powerpoint/2010/main" val="669089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1" name="TextBox 10">
            <a:hlinkClick r:id="rId2" action="ppaction://hlinksldjump"/>
          </p:cNvPr>
          <p:cNvSpPr txBox="1"/>
          <p:nvPr/>
        </p:nvSpPr>
        <p:spPr>
          <a:xfrm>
            <a:off x="358774" y="854817"/>
            <a:ext cx="4033839" cy="4001095"/>
          </a:xfrm>
          <a:prstGeom prst="rect">
            <a:avLst/>
          </a:prstGeom>
          <a:noFill/>
        </p:spPr>
        <p:txBody>
          <a:bodyPr wrap="square" lIns="0" tIns="0" rIns="0" bIns="0" rtlCol="0">
            <a:spAutoFit/>
          </a:bodyPr>
          <a:lstStyle/>
          <a:p>
            <a:pPr defTabSz="914377"/>
            <a:r>
              <a:rPr lang="ru-RU" sz="1300" dirty="0">
                <a:solidFill>
                  <a:prstClr val="black"/>
                </a:solidFill>
              </a:rPr>
              <a:t>Игра командная и делится на 3 раунда. В каждой команде от 4 до 6 человек. </a:t>
            </a:r>
          </a:p>
          <a:p>
            <a:pPr defTabSz="914377"/>
            <a:endParaRPr lang="ru-RU" sz="1300" dirty="0">
              <a:solidFill>
                <a:prstClr val="black"/>
              </a:solidFill>
            </a:endParaRPr>
          </a:p>
          <a:p>
            <a:pPr defTabSz="914377"/>
            <a:r>
              <a:rPr lang="ru-RU" sz="1300" dirty="0">
                <a:solidFill>
                  <a:prstClr val="black"/>
                </a:solidFill>
              </a:rPr>
              <a:t>Первый раунд – «О, счастливчик!» В этом туре командам необходимо ответить на вопрос «Что происходит на картине?» За каждый правильный ответ команда получает 1 балл.</a:t>
            </a:r>
            <a:endParaRPr lang="en-US" sz="1300" dirty="0">
              <a:solidFill>
                <a:prstClr val="black"/>
              </a:solidFill>
            </a:endParaRPr>
          </a:p>
          <a:p>
            <a:pPr defTabSz="914377"/>
            <a:endParaRPr lang="ru-RU" sz="1300" dirty="0">
              <a:solidFill>
                <a:prstClr val="black"/>
              </a:solidFill>
            </a:endParaRPr>
          </a:p>
          <a:p>
            <a:pPr defTabSz="914377"/>
            <a:r>
              <a:rPr lang="ru-RU" sz="1300" dirty="0">
                <a:solidFill>
                  <a:prstClr val="black"/>
                </a:solidFill>
              </a:rPr>
              <a:t>Второй раунд – «Поле чудес». Здесь к каждому вопросу даётся игровое поле, в котором показано количество букв в ответе. Если командам сразу не удалось дать правильный ответ, ведущий открывает дополнительные буквы в игровом поле. При этом с каждой подсказкой количество баллов за ответ снижается от 3 до 1. В каждом вопросе по три подсказки. Чем меньше командам понадобилось подсказок, тем больше баллов она получит за каждый вопрос (то есть за каждый вопрос можно получить 3, 2 или 1 балл).</a:t>
            </a:r>
          </a:p>
        </p:txBody>
      </p:sp>
      <p:sp>
        <p:nvSpPr>
          <p:cNvPr id="15" name="Прямоугольник с двумя скругленными соседними углами 14">
            <a:hlinkClick r:id="rId2" action="ppaction://hlinksldjump"/>
          </p:cNvPr>
          <p:cNvSpPr/>
          <p:nvPr/>
        </p:nvSpPr>
        <p:spPr>
          <a:xfrm rot="10800000">
            <a:off x="3132000" y="4498"/>
            <a:ext cx="2880000" cy="605101"/>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lumMod val="50000"/>
                  <a:lumOff val="50000"/>
                </a:schemeClr>
              </a:solidFill>
            </a:endParaRPr>
          </a:p>
        </p:txBody>
      </p:sp>
      <p:sp>
        <p:nvSpPr>
          <p:cNvPr id="10" name="TextBox 9"/>
          <p:cNvSpPr txBox="1"/>
          <p:nvPr/>
        </p:nvSpPr>
        <p:spPr>
          <a:xfrm>
            <a:off x="3445730" y="72556"/>
            <a:ext cx="2252540" cy="430887"/>
          </a:xfrm>
          <a:prstGeom prst="rect">
            <a:avLst/>
          </a:prstGeom>
          <a:noFill/>
        </p:spPr>
        <p:txBody>
          <a:bodyPr wrap="none" rtlCol="0">
            <a:spAutoFit/>
          </a:bodyPr>
          <a:lstStyle/>
          <a:p>
            <a:pPr algn="ctr" defTabSz="914377"/>
            <a:r>
              <a:rPr lang="ru-RU" sz="2200">
                <a:solidFill>
                  <a:schemeClr val="tx1">
                    <a:lumMod val="50000"/>
                    <a:lumOff val="50000"/>
                  </a:schemeClr>
                </a:solidFill>
                <a:latin typeface="+mj-lt"/>
              </a:rPr>
              <a:t>Правила игры</a:t>
            </a:r>
          </a:p>
        </p:txBody>
      </p:sp>
      <p:sp>
        <p:nvSpPr>
          <p:cNvPr id="19" name="Скругленный прямоугольник 18">
            <a:hlinkClick r:id="rId4" action="ppaction://hlinksldjump"/>
          </p:cNvPr>
          <p:cNvSpPr/>
          <p:nvPr/>
        </p:nvSpPr>
        <p:spPr>
          <a:xfrm>
            <a:off x="7000873" y="4361858"/>
            <a:ext cx="1784350"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schemeClr val="tx1"/>
                </a:solidFill>
              </a:rPr>
              <a:t>Вернуться в меню</a:t>
            </a:r>
          </a:p>
        </p:txBody>
      </p:sp>
      <p:sp>
        <p:nvSpPr>
          <p:cNvPr id="8" name="TextBox 7">
            <a:hlinkClick r:id="rId2" action="ppaction://hlinksldjump"/>
            <a:extLst>
              <a:ext uri="{FF2B5EF4-FFF2-40B4-BE49-F238E27FC236}">
                <a16:creationId xmlns:a16="http://schemas.microsoft.com/office/drawing/2014/main" id="{BA961855-3205-4D62-84DB-0A6149AC7EA7}"/>
              </a:ext>
            </a:extLst>
          </p:cNvPr>
          <p:cNvSpPr txBox="1"/>
          <p:nvPr/>
        </p:nvSpPr>
        <p:spPr>
          <a:xfrm>
            <a:off x="4751384" y="854817"/>
            <a:ext cx="4033839" cy="3000821"/>
          </a:xfrm>
          <a:prstGeom prst="rect">
            <a:avLst/>
          </a:prstGeom>
          <a:noFill/>
        </p:spPr>
        <p:txBody>
          <a:bodyPr wrap="square" lIns="0" tIns="0" rIns="0" bIns="0" rtlCol="0">
            <a:spAutoFit/>
          </a:bodyPr>
          <a:lstStyle/>
          <a:p>
            <a:pPr defTabSz="914377"/>
            <a:r>
              <a:rPr lang="ru-RU" sz="1300" dirty="0">
                <a:solidFill>
                  <a:prstClr val="black"/>
                </a:solidFill>
              </a:rPr>
              <a:t>Третий раунд – «Своя игра». В нём вопросы</a:t>
            </a:r>
          </a:p>
          <a:p>
            <a:pPr defTabSz="914377"/>
            <a:r>
              <a:rPr lang="ru-RU" sz="1300" dirty="0">
                <a:solidFill>
                  <a:prstClr val="black"/>
                </a:solidFill>
              </a:rPr>
              <a:t>разбиты на 4 темы, в каждой из которых</a:t>
            </a:r>
            <a:br>
              <a:rPr lang="en-US" sz="1300" dirty="0">
                <a:solidFill>
                  <a:prstClr val="black"/>
                </a:solidFill>
              </a:rPr>
            </a:br>
            <a:r>
              <a:rPr lang="ru-RU" sz="1300" dirty="0">
                <a:solidFill>
                  <a:prstClr val="black"/>
                </a:solidFill>
              </a:rPr>
              <a:t>5 вопросов от 1 до 5 баллов. Чем больше баллов у вопроса, тем он сложнее.</a:t>
            </a:r>
            <a:endParaRPr lang="en-US" sz="1300" dirty="0">
              <a:solidFill>
                <a:prstClr val="black"/>
              </a:solidFill>
            </a:endParaRPr>
          </a:p>
          <a:p>
            <a:pPr defTabSz="914377"/>
            <a:endParaRPr lang="ru-RU" sz="1300" dirty="0">
              <a:solidFill>
                <a:prstClr val="black"/>
              </a:solidFill>
            </a:endParaRPr>
          </a:p>
          <a:p>
            <a:pPr defTabSz="914377"/>
            <a:r>
              <a:rPr lang="ru-RU" sz="1300" dirty="0">
                <a:solidFill>
                  <a:prstClr val="black"/>
                </a:solidFill>
              </a:rPr>
              <a:t>Если команда отвечает правильно, то она получает то количество баллов, которое стоил вопрос, и право выбора следующего вопроса. Если ответ неверный – другие команды получают возможность ответить на тот же вопрос.</a:t>
            </a:r>
          </a:p>
          <a:p>
            <a:pPr defTabSz="914377"/>
            <a:endParaRPr lang="ru-RU" sz="1300" dirty="0">
              <a:solidFill>
                <a:prstClr val="black"/>
              </a:solidFill>
            </a:endParaRPr>
          </a:p>
          <a:p>
            <a:pPr defTabSz="914377"/>
            <a:r>
              <a:rPr lang="ru-RU" sz="1300" dirty="0">
                <a:solidFill>
                  <a:prstClr val="black"/>
                </a:solidFill>
              </a:rPr>
              <a:t>Победитель определяется по наибольшему количеству набранных за всю игру баллов. </a:t>
            </a:r>
          </a:p>
          <a:p>
            <a:pPr defTabSz="914377"/>
            <a:endParaRPr lang="ru-RU" sz="1300" dirty="0">
              <a:solidFill>
                <a:prstClr val="black"/>
              </a:solidFill>
            </a:endParaRPr>
          </a:p>
          <a:p>
            <a:pPr defTabSz="914377"/>
            <a:r>
              <a:rPr lang="ru-RU" sz="1300" dirty="0">
                <a:solidFill>
                  <a:prstClr val="black"/>
                </a:solidFill>
              </a:rPr>
              <a:t>Успехов!</a:t>
            </a:r>
          </a:p>
        </p:txBody>
      </p:sp>
    </p:spTree>
    <p:extLst>
      <p:ext uri="{BB962C8B-B14F-4D97-AF65-F5344CB8AC3E}">
        <p14:creationId xmlns:p14="http://schemas.microsoft.com/office/powerpoint/2010/main" val="585828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66867" y="2633199"/>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Именем этого советского </a:t>
            </a:r>
            <a:r>
              <a:rPr lang="ru-RU" sz="1600" b="1" dirty="0">
                <a:solidFill>
                  <a:prstClr val="black"/>
                </a:solidFill>
                <a:latin typeface="Roboto Slab"/>
              </a:rPr>
              <a:t>литератора и военного корреспондента </a:t>
            </a:r>
            <a:r>
              <a:rPr lang="ru-RU" sz="1600" dirty="0">
                <a:solidFill>
                  <a:prstClr val="black"/>
                </a:solidFill>
                <a:latin typeface="Roboto Slab"/>
              </a:rPr>
              <a:t>назван астероид, комфортабельный четырёхпалубный теплоход, </a:t>
            </a:r>
          </a:p>
          <a:p>
            <a:pPr>
              <a:lnSpc>
                <a:spcPct val="114000"/>
              </a:lnSpc>
            </a:pPr>
            <a:r>
              <a:rPr lang="ru-RU" sz="1600" dirty="0">
                <a:solidFill>
                  <a:prstClr val="black"/>
                </a:solidFill>
                <a:latin typeface="Roboto Slab"/>
              </a:rPr>
              <a:t>а также самолёт B737-800 поколения </a:t>
            </a:r>
            <a:r>
              <a:rPr lang="ru-RU" sz="1600" dirty="0" err="1">
                <a:solidFill>
                  <a:prstClr val="black"/>
                </a:solidFill>
                <a:latin typeface="Roboto Slab"/>
              </a:rPr>
              <a:t>Next</a:t>
            </a:r>
            <a:r>
              <a:rPr lang="ru-RU" sz="1600" dirty="0">
                <a:solidFill>
                  <a:prstClr val="black"/>
                </a:solidFill>
                <a:latin typeface="Roboto Slab"/>
              </a:rPr>
              <a:t> </a:t>
            </a:r>
          </a:p>
          <a:p>
            <a:pPr>
              <a:lnSpc>
                <a:spcPct val="114000"/>
              </a:lnSpc>
            </a:pPr>
            <a:r>
              <a:rPr lang="ru-RU" sz="1600" dirty="0" err="1">
                <a:solidFill>
                  <a:prstClr val="black"/>
                </a:solidFill>
                <a:latin typeface="Roboto Slab"/>
              </a:rPr>
              <a:t>Generation</a:t>
            </a:r>
            <a:r>
              <a:rPr lang="ru-RU" sz="1600" dirty="0">
                <a:solidFill>
                  <a:prstClr val="black"/>
                </a:solidFill>
                <a:latin typeface="Roboto Slab"/>
              </a:rPr>
              <a:t> производства компании </a:t>
            </a:r>
            <a:r>
              <a:rPr lang="ru-RU" sz="1600" dirty="0" err="1">
                <a:solidFill>
                  <a:prstClr val="black"/>
                </a:solidFill>
                <a:latin typeface="Roboto Slab"/>
              </a:rPr>
              <a:t>Boeing</a:t>
            </a:r>
            <a:r>
              <a:rPr lang="ru-RU" sz="1600" dirty="0">
                <a:solidFill>
                  <a:prstClr val="black"/>
                </a:solidFill>
                <a:latin typeface="Roboto Slab"/>
              </a:rPr>
              <a:t>.</a:t>
            </a:r>
          </a:p>
        </p:txBody>
      </p:sp>
      <p:pic>
        <p:nvPicPr>
          <p:cNvPr id="5122" name="Picture 2" descr="Картинки по запросу &quot;константин симонов&quot;">
            <a:extLst>
              <a:ext uri="{FF2B5EF4-FFF2-40B4-BE49-F238E27FC236}">
                <a16:creationId xmlns:a16="http://schemas.microsoft.com/office/drawing/2014/main" id="{3E28C8F7-80A3-4DDC-8F70-BD0412D22F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009286" y="1866586"/>
            <a:ext cx="2238128" cy="2322212"/>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4" name="Таблица 6">
            <a:extLst>
              <a:ext uri="{FF2B5EF4-FFF2-40B4-BE49-F238E27FC236}">
                <a16:creationId xmlns:a16="http://schemas.microsoft.com/office/drawing/2014/main" id="{F43CD761-A099-4F96-8D88-023B9AA6EC45}"/>
              </a:ext>
            </a:extLst>
          </p:cNvPr>
          <p:cNvGraphicFramePr>
            <a:graphicFrameLocks noGrp="1"/>
          </p:cNvGraphicFramePr>
          <p:nvPr/>
        </p:nvGraphicFramePr>
        <p:xfrm>
          <a:off x="2438400" y="1245977"/>
          <a:ext cx="42672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pic>
        <p:nvPicPr>
          <p:cNvPr id="16" name="Рисунок 15">
            <a:extLst>
              <a:ext uri="{FF2B5EF4-FFF2-40B4-BE49-F238E27FC236}">
                <a16:creationId xmlns:a16="http://schemas.microsoft.com/office/drawing/2014/main" id="{C35A2B64-3711-49C2-A22D-FAB175B09E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29111500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graphicFrame>
        <p:nvGraphicFramePr>
          <p:cNvPr id="14" name="Таблица 6">
            <a:extLst>
              <a:ext uri="{FF2B5EF4-FFF2-40B4-BE49-F238E27FC236}">
                <a16:creationId xmlns:a16="http://schemas.microsoft.com/office/drawing/2014/main" id="{4DC5F7B0-0D4E-4414-A9CB-4C54BC37AD1D}"/>
              </a:ext>
            </a:extLst>
          </p:cNvPr>
          <p:cNvGraphicFramePr>
            <a:graphicFrameLocks noGrp="1"/>
          </p:cNvGraphicFramePr>
          <p:nvPr/>
        </p:nvGraphicFramePr>
        <p:xfrm>
          <a:off x="2438400" y="1245977"/>
          <a:ext cx="42672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tblGrid>
              <a:tr h="370840">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5" name="Прямоугольник 14">
            <a:hlinkClick r:id="rId3" action="ppaction://hlinksldjump"/>
            <a:extLst>
              <a:ext uri="{FF2B5EF4-FFF2-40B4-BE49-F238E27FC236}">
                <a16:creationId xmlns:a16="http://schemas.microsoft.com/office/drawing/2014/main" id="{E5664CEC-AFF3-403E-AB5F-ED4EF1023D17}"/>
              </a:ext>
            </a:extLst>
          </p:cNvPr>
          <p:cNvSpPr/>
          <p:nvPr/>
        </p:nvSpPr>
        <p:spPr>
          <a:xfrm flipH="1">
            <a:off x="366867" y="2633199"/>
            <a:ext cx="5437188" cy="1384033"/>
          </a:xfrm>
          <a:prstGeom prst="rect">
            <a:avLst/>
          </a:prstGeom>
          <a:ln>
            <a:noFill/>
          </a:ln>
        </p:spPr>
        <p:txBody>
          <a:bodyPr wrap="square" lIns="0" tIns="0" rIns="0" bIns="0" anchor="t" anchorCtr="0">
            <a:spAutoFit/>
          </a:bodyPr>
          <a:lstStyle/>
          <a:p>
            <a:pPr>
              <a:lnSpc>
                <a:spcPct val="114000"/>
              </a:lnSpc>
            </a:pPr>
            <a:r>
              <a:rPr lang="ru-RU" sz="1600">
                <a:solidFill>
                  <a:prstClr val="black"/>
                </a:solidFill>
                <a:latin typeface="Roboto Slab"/>
              </a:rPr>
              <a:t>Именем этого советского </a:t>
            </a:r>
            <a:r>
              <a:rPr lang="ru-RU" sz="1600" b="1">
                <a:solidFill>
                  <a:prstClr val="black"/>
                </a:solidFill>
                <a:latin typeface="Roboto Slab"/>
              </a:rPr>
              <a:t>литератора и военного корреспондента </a:t>
            </a:r>
            <a:r>
              <a:rPr lang="ru-RU" sz="1600">
                <a:solidFill>
                  <a:prstClr val="black"/>
                </a:solidFill>
                <a:latin typeface="Roboto Slab"/>
              </a:rPr>
              <a:t>назван астероид, комфортабельный четырёхпалубный теплоход, </a:t>
            </a:r>
          </a:p>
          <a:p>
            <a:pPr>
              <a:lnSpc>
                <a:spcPct val="114000"/>
              </a:lnSpc>
            </a:pPr>
            <a:r>
              <a:rPr lang="ru-RU" sz="1600">
                <a:solidFill>
                  <a:prstClr val="black"/>
                </a:solidFill>
                <a:latin typeface="Roboto Slab"/>
              </a:rPr>
              <a:t>а также самолёт B737-800 поколения </a:t>
            </a:r>
            <a:r>
              <a:rPr lang="ru-RU" sz="1600" err="1">
                <a:solidFill>
                  <a:prstClr val="black"/>
                </a:solidFill>
                <a:latin typeface="Roboto Slab"/>
              </a:rPr>
              <a:t>Next</a:t>
            </a:r>
            <a:r>
              <a:rPr lang="ru-RU" sz="1600">
                <a:solidFill>
                  <a:prstClr val="black"/>
                </a:solidFill>
                <a:latin typeface="Roboto Slab"/>
              </a:rPr>
              <a:t> </a:t>
            </a:r>
          </a:p>
          <a:p>
            <a:pPr>
              <a:lnSpc>
                <a:spcPct val="114000"/>
              </a:lnSpc>
            </a:pPr>
            <a:r>
              <a:rPr lang="ru-RU" sz="1600" err="1">
                <a:solidFill>
                  <a:prstClr val="black"/>
                </a:solidFill>
                <a:latin typeface="Roboto Slab"/>
              </a:rPr>
              <a:t>Generation</a:t>
            </a:r>
            <a:r>
              <a:rPr lang="ru-RU" sz="1600">
                <a:solidFill>
                  <a:prstClr val="black"/>
                </a:solidFill>
                <a:latin typeface="Roboto Slab"/>
              </a:rPr>
              <a:t> производства компании </a:t>
            </a:r>
            <a:r>
              <a:rPr lang="ru-RU" sz="1600" err="1">
                <a:solidFill>
                  <a:prstClr val="black"/>
                </a:solidFill>
                <a:latin typeface="Roboto Slab"/>
              </a:rPr>
              <a:t>Boeing</a:t>
            </a:r>
            <a:r>
              <a:rPr lang="ru-RU" sz="1600">
                <a:solidFill>
                  <a:prstClr val="black"/>
                </a:solidFill>
                <a:latin typeface="Roboto Slab"/>
              </a:rPr>
              <a:t>.</a:t>
            </a:r>
          </a:p>
        </p:txBody>
      </p:sp>
      <p:pic>
        <p:nvPicPr>
          <p:cNvPr id="16" name="Picture 2" descr="Картинки по запросу &quot;константин симонов&quot;">
            <a:extLst>
              <a:ext uri="{FF2B5EF4-FFF2-40B4-BE49-F238E27FC236}">
                <a16:creationId xmlns:a16="http://schemas.microsoft.com/office/drawing/2014/main" id="{06B93A6B-7D0E-4FD7-96D3-B425C5DB56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009286" y="1866586"/>
            <a:ext cx="2238128" cy="23222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1C208427-4F0E-4985-B4A5-2D0BD07C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2669528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5"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graphicFrame>
        <p:nvGraphicFramePr>
          <p:cNvPr id="10" name="Таблица 6">
            <a:extLst>
              <a:ext uri="{FF2B5EF4-FFF2-40B4-BE49-F238E27FC236}">
                <a16:creationId xmlns:a16="http://schemas.microsoft.com/office/drawing/2014/main" id="{66A7A069-E616-49AD-9930-D8642905EC45}"/>
              </a:ext>
            </a:extLst>
          </p:cNvPr>
          <p:cNvGraphicFramePr>
            <a:graphicFrameLocks noGrp="1"/>
          </p:cNvGraphicFramePr>
          <p:nvPr/>
        </p:nvGraphicFramePr>
        <p:xfrm>
          <a:off x="2438400" y="1245977"/>
          <a:ext cx="42672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tblGrid>
              <a:tr h="370840">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endParaRPr lang="ru-RU" sz="1600" b="1">
                        <a:latin typeface="+mj-lt"/>
                      </a:endParaRPr>
                    </a:p>
                  </a:txBody>
                  <a:tcPr/>
                </a:tc>
                <a:tc>
                  <a:txBody>
                    <a:bodyPr/>
                    <a:lstStyle/>
                    <a:p>
                      <a:pPr algn="ctr"/>
                      <a:r>
                        <a:rPr lang="ru-RU" sz="1600" b="1">
                          <a:latin typeface="+mj-lt"/>
                        </a:rPr>
                        <a:t>О</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extLst>
                  <a:ext uri="{0D108BD9-81ED-4DB2-BD59-A6C34878D82A}">
                    <a16:rowId xmlns:a16="http://schemas.microsoft.com/office/drawing/2014/main" val="3477043886"/>
                  </a:ext>
                </a:extLst>
              </a:tr>
            </a:tbl>
          </a:graphicData>
        </a:graphic>
      </p:graphicFrame>
      <p:pic>
        <p:nvPicPr>
          <p:cNvPr id="14" name="Picture 2" descr="Картинки по запросу &quot;константин симонов&quot;">
            <a:extLst>
              <a:ext uri="{FF2B5EF4-FFF2-40B4-BE49-F238E27FC236}">
                <a16:creationId xmlns:a16="http://schemas.microsoft.com/office/drawing/2014/main" id="{B7EC9972-8FD2-4ADE-9DF7-B1B53B021A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009286" y="1866586"/>
            <a:ext cx="2238128" cy="232221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hlinkClick r:id="rId4" action="ppaction://hlinksldjump"/>
            <a:extLst>
              <a:ext uri="{FF2B5EF4-FFF2-40B4-BE49-F238E27FC236}">
                <a16:creationId xmlns:a16="http://schemas.microsoft.com/office/drawing/2014/main" id="{C6CB1DD2-C1AC-4B41-9985-D71B42923FA2}"/>
              </a:ext>
            </a:extLst>
          </p:cNvPr>
          <p:cNvSpPr/>
          <p:nvPr/>
        </p:nvSpPr>
        <p:spPr>
          <a:xfrm flipH="1">
            <a:off x="366867" y="2627070"/>
            <a:ext cx="5473700" cy="1384033"/>
          </a:xfrm>
          <a:prstGeom prst="rect">
            <a:avLst/>
          </a:prstGeom>
          <a:ln>
            <a:noFill/>
          </a:ln>
        </p:spPr>
        <p:txBody>
          <a:bodyPr wrap="square" lIns="0" tIns="0" rIns="0" bIns="0" anchor="t" anchorCtr="0">
            <a:spAutoFit/>
          </a:bodyPr>
          <a:lstStyle/>
          <a:p>
            <a:pPr>
              <a:lnSpc>
                <a:spcPct val="114000"/>
              </a:lnSpc>
            </a:pPr>
            <a:r>
              <a:rPr lang="ru-RU" sz="1600">
                <a:solidFill>
                  <a:prstClr val="black"/>
                </a:solidFill>
                <a:latin typeface="Roboto Slab"/>
              </a:rPr>
              <a:t>Именем этого советского </a:t>
            </a:r>
            <a:r>
              <a:rPr lang="ru-RU" sz="1600" b="1">
                <a:solidFill>
                  <a:prstClr val="black"/>
                </a:solidFill>
                <a:latin typeface="Roboto Slab"/>
              </a:rPr>
              <a:t>литератора и военного корреспондента </a:t>
            </a:r>
            <a:r>
              <a:rPr lang="ru-RU" sz="1600">
                <a:solidFill>
                  <a:prstClr val="black"/>
                </a:solidFill>
                <a:latin typeface="Roboto Slab"/>
              </a:rPr>
              <a:t>назван астероид, комфортабельный четырёхпалубный теплоход, </a:t>
            </a:r>
          </a:p>
          <a:p>
            <a:pPr>
              <a:lnSpc>
                <a:spcPct val="114000"/>
              </a:lnSpc>
            </a:pPr>
            <a:r>
              <a:rPr lang="ru-RU" sz="1600">
                <a:solidFill>
                  <a:prstClr val="black"/>
                </a:solidFill>
                <a:latin typeface="Roboto Slab"/>
              </a:rPr>
              <a:t>а также самолёт B737-800 поколения </a:t>
            </a:r>
            <a:r>
              <a:rPr lang="ru-RU" sz="1600" err="1">
                <a:solidFill>
                  <a:prstClr val="black"/>
                </a:solidFill>
                <a:latin typeface="Roboto Slab"/>
              </a:rPr>
              <a:t>Next</a:t>
            </a:r>
            <a:r>
              <a:rPr lang="ru-RU" sz="1600">
                <a:solidFill>
                  <a:prstClr val="black"/>
                </a:solidFill>
                <a:latin typeface="Roboto Slab"/>
              </a:rPr>
              <a:t> </a:t>
            </a:r>
          </a:p>
          <a:p>
            <a:pPr>
              <a:lnSpc>
                <a:spcPct val="114000"/>
              </a:lnSpc>
            </a:pPr>
            <a:r>
              <a:rPr lang="ru-RU" sz="1600" err="1">
                <a:solidFill>
                  <a:prstClr val="black"/>
                </a:solidFill>
                <a:latin typeface="Roboto Slab"/>
              </a:rPr>
              <a:t>Generation</a:t>
            </a:r>
            <a:r>
              <a:rPr lang="ru-RU" sz="1600">
                <a:solidFill>
                  <a:prstClr val="black"/>
                </a:solidFill>
                <a:latin typeface="Roboto Slab"/>
              </a:rPr>
              <a:t> производства компании </a:t>
            </a:r>
            <a:r>
              <a:rPr lang="ru-RU" sz="1600" err="1">
                <a:solidFill>
                  <a:prstClr val="black"/>
                </a:solidFill>
                <a:latin typeface="Roboto Slab"/>
              </a:rPr>
              <a:t>Boeing</a:t>
            </a:r>
            <a:r>
              <a:rPr lang="ru-RU" sz="1600">
                <a:solidFill>
                  <a:prstClr val="black"/>
                </a:solidFill>
                <a:latin typeface="Roboto Slab"/>
              </a:rPr>
              <a:t>.</a:t>
            </a:r>
          </a:p>
        </p:txBody>
      </p:sp>
      <p:pic>
        <p:nvPicPr>
          <p:cNvPr id="16" name="Рисунок 15">
            <a:extLst>
              <a:ext uri="{FF2B5EF4-FFF2-40B4-BE49-F238E27FC236}">
                <a16:creationId xmlns:a16="http://schemas.microsoft.com/office/drawing/2014/main" id="{B2B3103D-8C64-4A7B-9D0A-96D3287E5D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13251573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flipH="1">
            <a:off x="366867" y="2541076"/>
            <a:ext cx="5473700"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Именем </a:t>
            </a:r>
            <a:r>
              <a:rPr lang="ru-RU" sz="1600" b="1" dirty="0">
                <a:solidFill>
                  <a:prstClr val="black"/>
                </a:solidFill>
                <a:latin typeface="Roboto Slab"/>
              </a:rPr>
              <a:t>Константина Симонова </a:t>
            </a:r>
            <a:r>
              <a:rPr lang="ru-RU" sz="1600" dirty="0">
                <a:solidFill>
                  <a:prstClr val="black"/>
                </a:solidFill>
                <a:latin typeface="Roboto Slab"/>
              </a:rPr>
              <a:t>названы не только улицы во многих городах, но и комфортабельный четырёхпалубный теплоход проекта 302 «Константин Симонов», построенный в 1984 году </a:t>
            </a:r>
          </a:p>
          <a:p>
            <a:pPr>
              <a:lnSpc>
                <a:spcPct val="114000"/>
              </a:lnSpc>
            </a:pPr>
            <a:r>
              <a:rPr lang="ru-RU" sz="1600" dirty="0">
                <a:solidFill>
                  <a:prstClr val="black"/>
                </a:solidFill>
                <a:latin typeface="Roboto Slab"/>
              </a:rPr>
              <a:t>в ГДР, астероид Симонов (2426 </a:t>
            </a:r>
            <a:r>
              <a:rPr lang="en-US" sz="1600" dirty="0">
                <a:solidFill>
                  <a:prstClr val="black"/>
                </a:solidFill>
                <a:latin typeface="Roboto Slab"/>
              </a:rPr>
              <a:t>Simonov)</a:t>
            </a:r>
            <a:r>
              <a:rPr lang="ru-RU" sz="1600" dirty="0">
                <a:solidFill>
                  <a:prstClr val="black"/>
                </a:solidFill>
                <a:latin typeface="Roboto Slab"/>
              </a:rPr>
              <a:t>. А в 2014 году Аэрофлот присвоил его имя пятому самолёту B737-800 поколения </a:t>
            </a:r>
            <a:r>
              <a:rPr lang="ru-RU" sz="1600" dirty="0" err="1">
                <a:solidFill>
                  <a:prstClr val="black"/>
                </a:solidFill>
                <a:latin typeface="Roboto Slab"/>
              </a:rPr>
              <a:t>Next</a:t>
            </a:r>
            <a:r>
              <a:rPr lang="ru-RU" sz="1600" dirty="0">
                <a:solidFill>
                  <a:prstClr val="black"/>
                </a:solidFill>
                <a:latin typeface="Roboto Slab"/>
              </a:rPr>
              <a:t> </a:t>
            </a:r>
            <a:r>
              <a:rPr lang="ru-RU" sz="1600" dirty="0" err="1">
                <a:solidFill>
                  <a:prstClr val="black"/>
                </a:solidFill>
                <a:latin typeface="Roboto Slab"/>
              </a:rPr>
              <a:t>Generation</a:t>
            </a:r>
            <a:r>
              <a:rPr lang="ru-RU" sz="1600" dirty="0">
                <a:solidFill>
                  <a:prstClr val="black"/>
                </a:solidFill>
                <a:latin typeface="Roboto Slab"/>
              </a:rPr>
              <a:t> производства компании </a:t>
            </a:r>
            <a:r>
              <a:rPr lang="ru-RU" sz="1600" dirty="0" err="1">
                <a:solidFill>
                  <a:prstClr val="black"/>
                </a:solidFill>
                <a:latin typeface="Roboto Slab"/>
              </a:rPr>
              <a:t>Boeing</a:t>
            </a:r>
            <a:r>
              <a:rPr lang="ru-RU" sz="1600" dirty="0">
                <a:solidFill>
                  <a:prstClr val="black"/>
                </a:solidFill>
                <a:latin typeface="Roboto Slab"/>
              </a:rPr>
              <a:t>.</a:t>
            </a:r>
          </a:p>
        </p:txBody>
      </p:sp>
      <p:graphicFrame>
        <p:nvGraphicFramePr>
          <p:cNvPr id="6" name="Таблица 6">
            <a:extLst>
              <a:ext uri="{FF2B5EF4-FFF2-40B4-BE49-F238E27FC236}">
                <a16:creationId xmlns:a16="http://schemas.microsoft.com/office/drawing/2014/main" id="{8C37E558-ABF0-4095-AA9E-7DDD96DA0CA8}"/>
              </a:ext>
            </a:extLst>
          </p:cNvPr>
          <p:cNvGraphicFramePr>
            <a:graphicFrameLocks noGrp="1"/>
          </p:cNvGraphicFramePr>
          <p:nvPr/>
        </p:nvGraphicFramePr>
        <p:xfrm>
          <a:off x="2438400" y="1245977"/>
          <a:ext cx="42672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tblGrid>
              <a:tr h="370840">
                <a:tc>
                  <a:txBody>
                    <a:bodyPr/>
                    <a:lstStyle/>
                    <a:p>
                      <a:pPr algn="ctr"/>
                      <a:r>
                        <a:rPr lang="ru-RU" sz="1600" b="1">
                          <a:latin typeface="+mj-lt"/>
                        </a:rPr>
                        <a:t>С</a:t>
                      </a:r>
                    </a:p>
                  </a:txBody>
                  <a:tcPr/>
                </a:tc>
                <a:tc>
                  <a:txBody>
                    <a:bodyPr/>
                    <a:lstStyle/>
                    <a:p>
                      <a:pPr algn="ctr"/>
                      <a:r>
                        <a:rPr lang="ru-RU" sz="1600" b="1">
                          <a:latin typeface="+mj-lt"/>
                        </a:rPr>
                        <a:t>И</a:t>
                      </a:r>
                    </a:p>
                  </a:txBody>
                  <a:tcPr/>
                </a:tc>
                <a:tc>
                  <a:txBody>
                    <a:bodyPr/>
                    <a:lstStyle/>
                    <a:p>
                      <a:pPr algn="ctr"/>
                      <a:r>
                        <a:rPr lang="ru-RU" sz="1600" b="1">
                          <a:latin typeface="+mj-lt"/>
                        </a:rPr>
                        <a:t>М</a:t>
                      </a:r>
                    </a:p>
                  </a:txBody>
                  <a:tcPr/>
                </a:tc>
                <a:tc>
                  <a:txBody>
                    <a:bodyPr/>
                    <a:lstStyle/>
                    <a:p>
                      <a:pPr algn="ctr"/>
                      <a:r>
                        <a:rPr lang="ru-RU" sz="1600" b="1">
                          <a:latin typeface="+mj-lt"/>
                        </a:rPr>
                        <a:t>О</a:t>
                      </a:r>
                    </a:p>
                  </a:txBody>
                  <a:tcPr/>
                </a:tc>
                <a:tc>
                  <a:txBody>
                    <a:bodyPr/>
                    <a:lstStyle/>
                    <a:p>
                      <a:pPr algn="ctr"/>
                      <a:r>
                        <a:rPr lang="ru-RU" sz="1600" b="1">
                          <a:latin typeface="+mj-lt"/>
                        </a:rPr>
                        <a:t>Н</a:t>
                      </a:r>
                    </a:p>
                  </a:txBody>
                  <a:tcPr/>
                </a:tc>
                <a:tc>
                  <a:txBody>
                    <a:bodyPr/>
                    <a:lstStyle/>
                    <a:p>
                      <a:pPr algn="ctr"/>
                      <a:r>
                        <a:rPr lang="ru-RU" sz="1600" b="1">
                          <a:latin typeface="+mj-lt"/>
                        </a:rPr>
                        <a:t>О</a:t>
                      </a:r>
                    </a:p>
                  </a:txBody>
                  <a:tcPr/>
                </a:tc>
                <a:tc>
                  <a:txBody>
                    <a:bodyPr/>
                    <a:lstStyle/>
                    <a:p>
                      <a:pPr algn="ctr"/>
                      <a:r>
                        <a:rPr lang="ru-RU" sz="1600" b="1">
                          <a:latin typeface="+mj-lt"/>
                        </a:rPr>
                        <a:t>В</a:t>
                      </a:r>
                    </a:p>
                  </a:txBody>
                  <a:tcPr/>
                </a:tc>
                <a:extLst>
                  <a:ext uri="{0D108BD9-81ED-4DB2-BD59-A6C34878D82A}">
                    <a16:rowId xmlns:a16="http://schemas.microsoft.com/office/drawing/2014/main" val="3477043886"/>
                  </a:ext>
                </a:extLst>
              </a:tr>
            </a:tbl>
          </a:graphicData>
        </a:graphic>
      </p:graphicFrame>
      <p:pic>
        <p:nvPicPr>
          <p:cNvPr id="10" name="Picture 2" descr="Картинки по запросу &quot;константин симонов&quot;">
            <a:extLst>
              <a:ext uri="{FF2B5EF4-FFF2-40B4-BE49-F238E27FC236}">
                <a16:creationId xmlns:a16="http://schemas.microsoft.com/office/drawing/2014/main" id="{DCD1BC79-2D78-470A-A1CA-0C9B7C4529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09286" y="1866586"/>
            <a:ext cx="2238128" cy="232221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4" name="Скругленный прямоугольник 15">
            <a:hlinkClick r:id="rId4" action="ppaction://hlinksldjump"/>
            <a:extLst>
              <a:ext uri="{FF2B5EF4-FFF2-40B4-BE49-F238E27FC236}">
                <a16:creationId xmlns:a16="http://schemas.microsoft.com/office/drawing/2014/main" id="{FB73C9C4-B71A-4F0E-8FE8-878D2BA779DC}"/>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5" name="Рисунок 14">
            <a:extLst>
              <a:ext uri="{FF2B5EF4-FFF2-40B4-BE49-F238E27FC236}">
                <a16:creationId xmlns:a16="http://schemas.microsoft.com/office/drawing/2014/main" id="{BAFC2DE9-BA61-4E78-B91B-91CFF3579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hlinkClick r:id="" action="ppaction://noaction"/>
            <a:extLst>
              <a:ext uri="{FF2B5EF4-FFF2-40B4-BE49-F238E27FC236}">
                <a16:creationId xmlns:a16="http://schemas.microsoft.com/office/drawing/2014/main" id="{D8F87113-519B-45E7-A81E-AC6F1AA4274F}"/>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a:hlinkClick r:id="" action="ppaction://noaction"/>
            <a:extLst>
              <a:ext uri="{FF2B5EF4-FFF2-40B4-BE49-F238E27FC236}">
                <a16:creationId xmlns:a16="http://schemas.microsoft.com/office/drawing/2014/main" id="{A65CB5B6-FD0E-4341-B75F-84079A7161D3}"/>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18801672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94649" y="2072790"/>
            <a:ext cx="5176592" cy="1945469"/>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Мемориал «Стражам границ» в городе Бресте, состоит из 8 стел с барельефами пограничников. Среди них есть стела, установленная одному из </a:t>
            </a:r>
            <a:r>
              <a:rPr lang="ru-RU" sz="1600" b="1" dirty="0">
                <a:solidFill>
                  <a:prstClr val="black"/>
                </a:solidFill>
                <a:latin typeface="Roboto Slab"/>
              </a:rPr>
              <a:t>руководителей обороны Брестской крепости</a:t>
            </a:r>
            <a:r>
              <a:rPr lang="ru-RU" sz="1600" dirty="0">
                <a:solidFill>
                  <a:prstClr val="black"/>
                </a:solidFill>
                <a:latin typeface="Roboto Slab"/>
              </a:rPr>
              <a:t>, который вместе со всей семьёй был расстрелян гитлеровцами осенью 1942 года. Назовите его фамилию.</a:t>
            </a:r>
          </a:p>
        </p:txBody>
      </p:sp>
      <p:graphicFrame>
        <p:nvGraphicFramePr>
          <p:cNvPr id="2" name="Таблица 2">
            <a:extLst>
              <a:ext uri="{FF2B5EF4-FFF2-40B4-BE49-F238E27FC236}">
                <a16:creationId xmlns:a16="http://schemas.microsoft.com/office/drawing/2014/main" id="{50E885ED-1040-4F8C-B1DF-A46E5D919C9A}"/>
              </a:ext>
            </a:extLst>
          </p:cNvPr>
          <p:cNvGraphicFramePr>
            <a:graphicFrameLocks noGrp="1"/>
          </p:cNvGraphicFramePr>
          <p:nvPr/>
        </p:nvGraphicFramePr>
        <p:xfrm>
          <a:off x="1524000" y="1190199"/>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3131854362"/>
                    </a:ext>
                  </a:extLst>
                </a:gridCol>
                <a:gridCol w="677333">
                  <a:extLst>
                    <a:ext uri="{9D8B030D-6E8A-4147-A177-3AD203B41FA5}">
                      <a16:colId xmlns:a16="http://schemas.microsoft.com/office/drawing/2014/main" val="663557816"/>
                    </a:ext>
                  </a:extLst>
                </a:gridCol>
                <a:gridCol w="677333">
                  <a:extLst>
                    <a:ext uri="{9D8B030D-6E8A-4147-A177-3AD203B41FA5}">
                      <a16:colId xmlns:a16="http://schemas.microsoft.com/office/drawing/2014/main" val="3461293151"/>
                    </a:ext>
                  </a:extLst>
                </a:gridCol>
                <a:gridCol w="677333">
                  <a:extLst>
                    <a:ext uri="{9D8B030D-6E8A-4147-A177-3AD203B41FA5}">
                      <a16:colId xmlns:a16="http://schemas.microsoft.com/office/drawing/2014/main" val="2704113479"/>
                    </a:ext>
                  </a:extLst>
                </a:gridCol>
                <a:gridCol w="677333">
                  <a:extLst>
                    <a:ext uri="{9D8B030D-6E8A-4147-A177-3AD203B41FA5}">
                      <a16:colId xmlns:a16="http://schemas.microsoft.com/office/drawing/2014/main" val="2023856665"/>
                    </a:ext>
                  </a:extLst>
                </a:gridCol>
                <a:gridCol w="677333">
                  <a:extLst>
                    <a:ext uri="{9D8B030D-6E8A-4147-A177-3AD203B41FA5}">
                      <a16:colId xmlns:a16="http://schemas.microsoft.com/office/drawing/2014/main" val="261727133"/>
                    </a:ext>
                  </a:extLst>
                </a:gridCol>
                <a:gridCol w="677333">
                  <a:extLst>
                    <a:ext uri="{9D8B030D-6E8A-4147-A177-3AD203B41FA5}">
                      <a16:colId xmlns:a16="http://schemas.microsoft.com/office/drawing/2014/main" val="3820778518"/>
                    </a:ext>
                  </a:extLst>
                </a:gridCol>
                <a:gridCol w="677333">
                  <a:extLst>
                    <a:ext uri="{9D8B030D-6E8A-4147-A177-3AD203B41FA5}">
                      <a16:colId xmlns:a16="http://schemas.microsoft.com/office/drawing/2014/main" val="1450432916"/>
                    </a:ext>
                  </a:extLst>
                </a:gridCol>
                <a:gridCol w="677333">
                  <a:extLst>
                    <a:ext uri="{9D8B030D-6E8A-4147-A177-3AD203B41FA5}">
                      <a16:colId xmlns:a16="http://schemas.microsoft.com/office/drawing/2014/main" val="2486127787"/>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2189197296"/>
                  </a:ext>
                </a:extLst>
              </a:tr>
            </a:tbl>
          </a:graphicData>
        </a:graphic>
      </p:graphicFrame>
      <p:pic>
        <p:nvPicPr>
          <p:cNvPr id="14" name="Picture 2" descr="Памятник в Бресте">
            <a:extLst>
              <a:ext uri="{FF2B5EF4-FFF2-40B4-BE49-F238E27FC236}">
                <a16:creationId xmlns:a16="http://schemas.microsoft.com/office/drawing/2014/main" id="{9C338079-8526-407F-9917-72826BF5F0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965317" y="1736735"/>
            <a:ext cx="2326066" cy="238132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B44808E0-8618-4A4A-BE8C-EE57A39F58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4397263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graphicFrame>
        <p:nvGraphicFramePr>
          <p:cNvPr id="14" name="Таблица 2">
            <a:extLst>
              <a:ext uri="{FF2B5EF4-FFF2-40B4-BE49-F238E27FC236}">
                <a16:creationId xmlns:a16="http://schemas.microsoft.com/office/drawing/2014/main" id="{E10827F4-963D-44E4-A61F-2367EF950034}"/>
              </a:ext>
            </a:extLst>
          </p:cNvPr>
          <p:cNvGraphicFramePr>
            <a:graphicFrameLocks noGrp="1"/>
          </p:cNvGraphicFramePr>
          <p:nvPr/>
        </p:nvGraphicFramePr>
        <p:xfrm>
          <a:off x="1524000" y="1190199"/>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3131854362"/>
                    </a:ext>
                  </a:extLst>
                </a:gridCol>
                <a:gridCol w="677333">
                  <a:extLst>
                    <a:ext uri="{9D8B030D-6E8A-4147-A177-3AD203B41FA5}">
                      <a16:colId xmlns:a16="http://schemas.microsoft.com/office/drawing/2014/main" val="663557816"/>
                    </a:ext>
                  </a:extLst>
                </a:gridCol>
                <a:gridCol w="677333">
                  <a:extLst>
                    <a:ext uri="{9D8B030D-6E8A-4147-A177-3AD203B41FA5}">
                      <a16:colId xmlns:a16="http://schemas.microsoft.com/office/drawing/2014/main" val="3461293151"/>
                    </a:ext>
                  </a:extLst>
                </a:gridCol>
                <a:gridCol w="677333">
                  <a:extLst>
                    <a:ext uri="{9D8B030D-6E8A-4147-A177-3AD203B41FA5}">
                      <a16:colId xmlns:a16="http://schemas.microsoft.com/office/drawing/2014/main" val="2704113479"/>
                    </a:ext>
                  </a:extLst>
                </a:gridCol>
                <a:gridCol w="677333">
                  <a:extLst>
                    <a:ext uri="{9D8B030D-6E8A-4147-A177-3AD203B41FA5}">
                      <a16:colId xmlns:a16="http://schemas.microsoft.com/office/drawing/2014/main" val="2023856665"/>
                    </a:ext>
                  </a:extLst>
                </a:gridCol>
                <a:gridCol w="677333">
                  <a:extLst>
                    <a:ext uri="{9D8B030D-6E8A-4147-A177-3AD203B41FA5}">
                      <a16:colId xmlns:a16="http://schemas.microsoft.com/office/drawing/2014/main" val="261727133"/>
                    </a:ext>
                  </a:extLst>
                </a:gridCol>
                <a:gridCol w="677333">
                  <a:extLst>
                    <a:ext uri="{9D8B030D-6E8A-4147-A177-3AD203B41FA5}">
                      <a16:colId xmlns:a16="http://schemas.microsoft.com/office/drawing/2014/main" val="3820778518"/>
                    </a:ext>
                  </a:extLst>
                </a:gridCol>
                <a:gridCol w="677333">
                  <a:extLst>
                    <a:ext uri="{9D8B030D-6E8A-4147-A177-3AD203B41FA5}">
                      <a16:colId xmlns:a16="http://schemas.microsoft.com/office/drawing/2014/main" val="1450432916"/>
                    </a:ext>
                  </a:extLst>
                </a:gridCol>
                <a:gridCol w="677333">
                  <a:extLst>
                    <a:ext uri="{9D8B030D-6E8A-4147-A177-3AD203B41FA5}">
                      <a16:colId xmlns:a16="http://schemas.microsoft.com/office/drawing/2014/main" val="2486127787"/>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Ж</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extLst>
                  <a:ext uri="{0D108BD9-81ED-4DB2-BD59-A6C34878D82A}">
                    <a16:rowId xmlns:a16="http://schemas.microsoft.com/office/drawing/2014/main" val="2189197296"/>
                  </a:ext>
                </a:extLst>
              </a:tr>
            </a:tbl>
          </a:graphicData>
        </a:graphic>
      </p:graphicFrame>
      <p:pic>
        <p:nvPicPr>
          <p:cNvPr id="8194" name="Picture 2" descr="Памятник в Бресте">
            <a:extLst>
              <a:ext uri="{FF2B5EF4-FFF2-40B4-BE49-F238E27FC236}">
                <a16:creationId xmlns:a16="http://schemas.microsoft.com/office/drawing/2014/main" id="{1A3F6CAA-BD59-42FD-BBD3-3327B36AE3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965317" y="1736735"/>
            <a:ext cx="2326066" cy="238132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hlinkClick r:id="rId5" action="ppaction://hlinksldjump"/>
            <a:extLst>
              <a:ext uri="{FF2B5EF4-FFF2-40B4-BE49-F238E27FC236}">
                <a16:creationId xmlns:a16="http://schemas.microsoft.com/office/drawing/2014/main" id="{5C23959F-6400-426A-AABD-A5BF32E889B5}"/>
              </a:ext>
            </a:extLst>
          </p:cNvPr>
          <p:cNvSpPr/>
          <p:nvPr/>
        </p:nvSpPr>
        <p:spPr>
          <a:xfrm flipH="1">
            <a:off x="394650" y="2072785"/>
            <a:ext cx="5473700" cy="1945469"/>
          </a:xfrm>
          <a:prstGeom prst="rect">
            <a:avLst/>
          </a:prstGeom>
          <a:ln>
            <a:noFill/>
          </a:ln>
        </p:spPr>
        <p:txBody>
          <a:bodyPr wrap="square" lIns="0" tIns="0" rIns="0" bIns="0" anchor="t" anchorCtr="0">
            <a:spAutoFit/>
          </a:bodyPr>
          <a:lstStyle/>
          <a:p>
            <a:pPr>
              <a:lnSpc>
                <a:spcPct val="114000"/>
              </a:lnSpc>
            </a:pPr>
            <a:r>
              <a:rPr lang="ru-RU" sz="1600">
                <a:solidFill>
                  <a:prstClr val="black"/>
                </a:solidFill>
                <a:latin typeface="Roboto Slab"/>
              </a:rPr>
              <a:t>Мемориал «Стражам границ» в городе Бресте, состоит из 8 стел с барельефами пограничников. Среди них есть стела, установленная одному из </a:t>
            </a:r>
            <a:r>
              <a:rPr lang="ru-RU" sz="1600" b="1">
                <a:solidFill>
                  <a:prstClr val="black"/>
                </a:solidFill>
                <a:latin typeface="Roboto Slab"/>
              </a:rPr>
              <a:t>руководителей обороны Брестской крепости</a:t>
            </a:r>
            <a:r>
              <a:rPr lang="ru-RU" sz="1600">
                <a:solidFill>
                  <a:prstClr val="black"/>
                </a:solidFill>
                <a:latin typeface="Roboto Slab"/>
              </a:rPr>
              <a:t>, который вместе со всей семьёй был расстрелян гитлеровцами осенью 1942 года. Назовите его фамилию.</a:t>
            </a:r>
          </a:p>
        </p:txBody>
      </p:sp>
      <p:pic>
        <p:nvPicPr>
          <p:cNvPr id="16" name="Рисунок 15">
            <a:extLst>
              <a:ext uri="{FF2B5EF4-FFF2-40B4-BE49-F238E27FC236}">
                <a16:creationId xmlns:a16="http://schemas.microsoft.com/office/drawing/2014/main" id="{4D1F5F54-8E6E-434F-BAE8-AEA4B202E3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6665695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graphicFrame>
        <p:nvGraphicFramePr>
          <p:cNvPr id="10" name="Таблица 2">
            <a:extLst>
              <a:ext uri="{FF2B5EF4-FFF2-40B4-BE49-F238E27FC236}">
                <a16:creationId xmlns:a16="http://schemas.microsoft.com/office/drawing/2014/main" id="{925963AD-37BE-43F1-BE64-781DF171A847}"/>
              </a:ext>
            </a:extLst>
          </p:cNvPr>
          <p:cNvGraphicFramePr>
            <a:graphicFrameLocks noGrp="1"/>
          </p:cNvGraphicFramePr>
          <p:nvPr/>
        </p:nvGraphicFramePr>
        <p:xfrm>
          <a:off x="1524000" y="1190199"/>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3131854362"/>
                    </a:ext>
                  </a:extLst>
                </a:gridCol>
                <a:gridCol w="677333">
                  <a:extLst>
                    <a:ext uri="{9D8B030D-6E8A-4147-A177-3AD203B41FA5}">
                      <a16:colId xmlns:a16="http://schemas.microsoft.com/office/drawing/2014/main" val="663557816"/>
                    </a:ext>
                  </a:extLst>
                </a:gridCol>
                <a:gridCol w="677333">
                  <a:extLst>
                    <a:ext uri="{9D8B030D-6E8A-4147-A177-3AD203B41FA5}">
                      <a16:colId xmlns:a16="http://schemas.microsoft.com/office/drawing/2014/main" val="3461293151"/>
                    </a:ext>
                  </a:extLst>
                </a:gridCol>
                <a:gridCol w="677333">
                  <a:extLst>
                    <a:ext uri="{9D8B030D-6E8A-4147-A177-3AD203B41FA5}">
                      <a16:colId xmlns:a16="http://schemas.microsoft.com/office/drawing/2014/main" val="2704113479"/>
                    </a:ext>
                  </a:extLst>
                </a:gridCol>
                <a:gridCol w="677333">
                  <a:extLst>
                    <a:ext uri="{9D8B030D-6E8A-4147-A177-3AD203B41FA5}">
                      <a16:colId xmlns:a16="http://schemas.microsoft.com/office/drawing/2014/main" val="2023856665"/>
                    </a:ext>
                  </a:extLst>
                </a:gridCol>
                <a:gridCol w="677333">
                  <a:extLst>
                    <a:ext uri="{9D8B030D-6E8A-4147-A177-3AD203B41FA5}">
                      <a16:colId xmlns:a16="http://schemas.microsoft.com/office/drawing/2014/main" val="261727133"/>
                    </a:ext>
                  </a:extLst>
                </a:gridCol>
                <a:gridCol w="677333">
                  <a:extLst>
                    <a:ext uri="{9D8B030D-6E8A-4147-A177-3AD203B41FA5}">
                      <a16:colId xmlns:a16="http://schemas.microsoft.com/office/drawing/2014/main" val="3820778518"/>
                    </a:ext>
                  </a:extLst>
                </a:gridCol>
                <a:gridCol w="677333">
                  <a:extLst>
                    <a:ext uri="{9D8B030D-6E8A-4147-A177-3AD203B41FA5}">
                      <a16:colId xmlns:a16="http://schemas.microsoft.com/office/drawing/2014/main" val="1450432916"/>
                    </a:ext>
                  </a:extLst>
                </a:gridCol>
                <a:gridCol w="677333">
                  <a:extLst>
                    <a:ext uri="{9D8B030D-6E8A-4147-A177-3AD203B41FA5}">
                      <a16:colId xmlns:a16="http://schemas.microsoft.com/office/drawing/2014/main" val="2486127787"/>
                    </a:ext>
                  </a:extLst>
                </a:gridCol>
              </a:tblGrid>
              <a:tr h="370840">
                <a:tc>
                  <a:txBody>
                    <a:bodyPr/>
                    <a:lstStyle/>
                    <a:p>
                      <a:pPr algn="ctr"/>
                      <a:r>
                        <a:rPr lang="ru-RU" sz="1600" b="1">
                          <a:latin typeface="+mj-lt"/>
                        </a:rPr>
                        <a:t>К</a:t>
                      </a:r>
                    </a:p>
                  </a:txBody>
                  <a:tcPr/>
                </a:tc>
                <a:tc>
                  <a:txBody>
                    <a:bodyPr/>
                    <a:lstStyle/>
                    <a:p>
                      <a:pPr algn="ctr"/>
                      <a:endParaRPr lang="ru-RU" sz="1600" b="1">
                        <a:latin typeface="+mj-lt"/>
                      </a:endParaRPr>
                    </a:p>
                  </a:txBody>
                  <a:tcPr/>
                </a:tc>
                <a:tc>
                  <a:txBody>
                    <a:bodyPr/>
                    <a:lstStyle/>
                    <a:p>
                      <a:pPr algn="ctr"/>
                      <a:r>
                        <a:rPr lang="ru-RU" sz="1600" b="1">
                          <a:latin typeface="+mj-lt"/>
                        </a:rPr>
                        <a:t>Ж</a:t>
                      </a:r>
                    </a:p>
                  </a:txBody>
                  <a:tcPr/>
                </a:tc>
                <a:tc>
                  <a:txBody>
                    <a:bodyPr/>
                    <a:lstStyle/>
                    <a:p>
                      <a:pPr algn="ctr"/>
                      <a:r>
                        <a:rPr lang="ru-RU" sz="1600" b="1">
                          <a:latin typeface="+mj-lt"/>
                        </a:rPr>
                        <a:t>Е</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extLst>
                  <a:ext uri="{0D108BD9-81ED-4DB2-BD59-A6C34878D82A}">
                    <a16:rowId xmlns:a16="http://schemas.microsoft.com/office/drawing/2014/main" val="2189197296"/>
                  </a:ext>
                </a:extLst>
              </a:tr>
            </a:tbl>
          </a:graphicData>
        </a:graphic>
      </p:graphicFrame>
      <p:pic>
        <p:nvPicPr>
          <p:cNvPr id="13" name="Picture 2" descr="Памятник в Бресте">
            <a:extLst>
              <a:ext uri="{FF2B5EF4-FFF2-40B4-BE49-F238E27FC236}">
                <a16:creationId xmlns:a16="http://schemas.microsoft.com/office/drawing/2014/main" id="{9BF79939-E1B9-43BF-85E0-DAAC2C1CA2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65317" y="1736735"/>
            <a:ext cx="2326066" cy="238132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hlinkClick r:id="rId4" action="ppaction://hlinksldjump"/>
            <a:extLst>
              <a:ext uri="{FF2B5EF4-FFF2-40B4-BE49-F238E27FC236}">
                <a16:creationId xmlns:a16="http://schemas.microsoft.com/office/drawing/2014/main" id="{50AF12D2-A3CF-4C81-9698-785F5F47B263}"/>
              </a:ext>
            </a:extLst>
          </p:cNvPr>
          <p:cNvSpPr/>
          <p:nvPr/>
        </p:nvSpPr>
        <p:spPr>
          <a:xfrm flipH="1">
            <a:off x="394650" y="2072792"/>
            <a:ext cx="5473700" cy="1945469"/>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Мемориал «Стражам границ» в городе Бресте, состоит из 8 стел с барельефами пограничников. Среди них есть стела, установленная одному из </a:t>
            </a:r>
            <a:r>
              <a:rPr lang="ru-RU" sz="1600" b="1" dirty="0">
                <a:solidFill>
                  <a:prstClr val="black"/>
                </a:solidFill>
                <a:latin typeface="Roboto Slab"/>
              </a:rPr>
              <a:t>руководителей обороны Брестской крепости</a:t>
            </a:r>
            <a:r>
              <a:rPr lang="ru-RU" sz="1600" dirty="0">
                <a:solidFill>
                  <a:prstClr val="black"/>
                </a:solidFill>
                <a:latin typeface="Roboto Slab"/>
              </a:rPr>
              <a:t>, который вместе со всей семьёй был расстрелян гитлеровцами осенью 1942 года. Назовите его фамилию.</a:t>
            </a:r>
          </a:p>
        </p:txBody>
      </p:sp>
      <p:pic>
        <p:nvPicPr>
          <p:cNvPr id="15" name="Рисунок 14">
            <a:extLst>
              <a:ext uri="{FF2B5EF4-FFF2-40B4-BE49-F238E27FC236}">
                <a16:creationId xmlns:a16="http://schemas.microsoft.com/office/drawing/2014/main" id="{946E830A-3D22-428A-8062-0F00DC63D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2266109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15">
            <a:hlinkClick r:id="rId3" action="ppaction://hlinksldjump"/>
            <a:extLst>
              <a:ext uri="{FF2B5EF4-FFF2-40B4-BE49-F238E27FC236}">
                <a16:creationId xmlns:a16="http://schemas.microsoft.com/office/drawing/2014/main" id="{138E4630-0144-45FC-84B3-5B95592C24BA}"/>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graphicFrame>
        <p:nvGraphicFramePr>
          <p:cNvPr id="10" name="Таблица 2">
            <a:extLst>
              <a:ext uri="{FF2B5EF4-FFF2-40B4-BE49-F238E27FC236}">
                <a16:creationId xmlns:a16="http://schemas.microsoft.com/office/drawing/2014/main" id="{3BBFC64A-92BC-4F48-AAAC-31374610CE36}"/>
              </a:ext>
            </a:extLst>
          </p:cNvPr>
          <p:cNvGraphicFramePr>
            <a:graphicFrameLocks noGrp="1"/>
          </p:cNvGraphicFramePr>
          <p:nvPr/>
        </p:nvGraphicFramePr>
        <p:xfrm>
          <a:off x="1524000" y="1190199"/>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3131854362"/>
                    </a:ext>
                  </a:extLst>
                </a:gridCol>
                <a:gridCol w="677333">
                  <a:extLst>
                    <a:ext uri="{9D8B030D-6E8A-4147-A177-3AD203B41FA5}">
                      <a16:colId xmlns:a16="http://schemas.microsoft.com/office/drawing/2014/main" val="663557816"/>
                    </a:ext>
                  </a:extLst>
                </a:gridCol>
                <a:gridCol w="677333">
                  <a:extLst>
                    <a:ext uri="{9D8B030D-6E8A-4147-A177-3AD203B41FA5}">
                      <a16:colId xmlns:a16="http://schemas.microsoft.com/office/drawing/2014/main" val="3461293151"/>
                    </a:ext>
                  </a:extLst>
                </a:gridCol>
                <a:gridCol w="677333">
                  <a:extLst>
                    <a:ext uri="{9D8B030D-6E8A-4147-A177-3AD203B41FA5}">
                      <a16:colId xmlns:a16="http://schemas.microsoft.com/office/drawing/2014/main" val="2704113479"/>
                    </a:ext>
                  </a:extLst>
                </a:gridCol>
                <a:gridCol w="677333">
                  <a:extLst>
                    <a:ext uri="{9D8B030D-6E8A-4147-A177-3AD203B41FA5}">
                      <a16:colId xmlns:a16="http://schemas.microsoft.com/office/drawing/2014/main" val="2023856665"/>
                    </a:ext>
                  </a:extLst>
                </a:gridCol>
                <a:gridCol w="677333">
                  <a:extLst>
                    <a:ext uri="{9D8B030D-6E8A-4147-A177-3AD203B41FA5}">
                      <a16:colId xmlns:a16="http://schemas.microsoft.com/office/drawing/2014/main" val="261727133"/>
                    </a:ext>
                  </a:extLst>
                </a:gridCol>
                <a:gridCol w="677333">
                  <a:extLst>
                    <a:ext uri="{9D8B030D-6E8A-4147-A177-3AD203B41FA5}">
                      <a16:colId xmlns:a16="http://schemas.microsoft.com/office/drawing/2014/main" val="3820778518"/>
                    </a:ext>
                  </a:extLst>
                </a:gridCol>
                <a:gridCol w="677333">
                  <a:extLst>
                    <a:ext uri="{9D8B030D-6E8A-4147-A177-3AD203B41FA5}">
                      <a16:colId xmlns:a16="http://schemas.microsoft.com/office/drawing/2014/main" val="1450432916"/>
                    </a:ext>
                  </a:extLst>
                </a:gridCol>
                <a:gridCol w="677333">
                  <a:extLst>
                    <a:ext uri="{9D8B030D-6E8A-4147-A177-3AD203B41FA5}">
                      <a16:colId xmlns:a16="http://schemas.microsoft.com/office/drawing/2014/main" val="2486127787"/>
                    </a:ext>
                  </a:extLst>
                </a:gridCol>
              </a:tblGrid>
              <a:tr h="370840">
                <a:tc>
                  <a:txBody>
                    <a:bodyPr/>
                    <a:lstStyle/>
                    <a:p>
                      <a:pPr algn="ctr"/>
                      <a:r>
                        <a:rPr lang="ru-RU" sz="1600" b="1">
                          <a:latin typeface="+mj-lt"/>
                        </a:rPr>
                        <a:t>К</a:t>
                      </a:r>
                    </a:p>
                  </a:txBody>
                  <a:tcPr/>
                </a:tc>
                <a:tc>
                  <a:txBody>
                    <a:bodyPr/>
                    <a:lstStyle/>
                    <a:p>
                      <a:pPr algn="ctr"/>
                      <a:r>
                        <a:rPr lang="ru-RU" sz="1600" b="1">
                          <a:latin typeface="+mj-lt"/>
                        </a:rPr>
                        <a:t>И</a:t>
                      </a:r>
                    </a:p>
                  </a:txBody>
                  <a:tcPr/>
                </a:tc>
                <a:tc>
                  <a:txBody>
                    <a:bodyPr/>
                    <a:lstStyle/>
                    <a:p>
                      <a:pPr algn="ctr"/>
                      <a:r>
                        <a:rPr lang="ru-RU" sz="1600" b="1">
                          <a:latin typeface="+mj-lt"/>
                        </a:rPr>
                        <a:t>Ж</a:t>
                      </a:r>
                    </a:p>
                  </a:txBody>
                  <a:tcPr/>
                </a:tc>
                <a:tc>
                  <a:txBody>
                    <a:bodyPr/>
                    <a:lstStyle/>
                    <a:p>
                      <a:pPr algn="ctr"/>
                      <a:r>
                        <a:rPr lang="ru-RU" sz="1600" b="1">
                          <a:latin typeface="+mj-lt"/>
                        </a:rPr>
                        <a:t>Е</a:t>
                      </a:r>
                    </a:p>
                  </a:txBody>
                  <a:tcPr/>
                </a:tc>
                <a:tc>
                  <a:txBody>
                    <a:bodyPr/>
                    <a:lstStyle/>
                    <a:p>
                      <a:pPr algn="ctr"/>
                      <a:r>
                        <a:rPr lang="ru-RU" sz="1600" b="1">
                          <a:latin typeface="+mj-lt"/>
                        </a:rPr>
                        <a:t>В</a:t>
                      </a:r>
                    </a:p>
                  </a:txBody>
                  <a:tcPr/>
                </a:tc>
                <a:tc>
                  <a:txBody>
                    <a:bodyPr/>
                    <a:lstStyle/>
                    <a:p>
                      <a:pPr algn="ctr"/>
                      <a:r>
                        <a:rPr lang="ru-RU" sz="1600" b="1">
                          <a:latin typeface="+mj-lt"/>
                        </a:rPr>
                        <a:t>А</a:t>
                      </a:r>
                    </a:p>
                  </a:txBody>
                  <a:tcPr/>
                </a:tc>
                <a:tc>
                  <a:txBody>
                    <a:bodyPr/>
                    <a:lstStyle/>
                    <a:p>
                      <a:pPr algn="ctr"/>
                      <a:r>
                        <a:rPr lang="ru-RU" sz="1600" b="1">
                          <a:latin typeface="+mj-lt"/>
                        </a:rPr>
                        <a:t>Т</a:t>
                      </a:r>
                    </a:p>
                  </a:txBody>
                  <a:tcPr/>
                </a:tc>
                <a:tc>
                  <a:txBody>
                    <a:bodyPr/>
                    <a:lstStyle/>
                    <a:p>
                      <a:pPr algn="ctr"/>
                      <a:r>
                        <a:rPr lang="ru-RU" sz="1600" b="1">
                          <a:latin typeface="+mj-lt"/>
                        </a:rPr>
                        <a:t>О</a:t>
                      </a:r>
                    </a:p>
                  </a:txBody>
                  <a:tcPr/>
                </a:tc>
                <a:tc>
                  <a:txBody>
                    <a:bodyPr/>
                    <a:lstStyle/>
                    <a:p>
                      <a:pPr algn="ctr"/>
                      <a:r>
                        <a:rPr lang="ru-RU" sz="1600" b="1">
                          <a:latin typeface="+mj-lt"/>
                        </a:rPr>
                        <a:t>В</a:t>
                      </a:r>
                    </a:p>
                  </a:txBody>
                  <a:tcPr/>
                </a:tc>
                <a:extLst>
                  <a:ext uri="{0D108BD9-81ED-4DB2-BD59-A6C34878D82A}">
                    <a16:rowId xmlns:a16="http://schemas.microsoft.com/office/drawing/2014/main" val="2189197296"/>
                  </a:ext>
                </a:extLst>
              </a:tr>
            </a:tbl>
          </a:graphicData>
        </a:graphic>
      </p:graphicFrame>
      <p:pic>
        <p:nvPicPr>
          <p:cNvPr id="37890" name="Picture 2">
            <a:extLst>
              <a:ext uri="{FF2B5EF4-FFF2-40B4-BE49-F238E27FC236}">
                <a16:creationId xmlns:a16="http://schemas.microsoft.com/office/drawing/2014/main" id="{D37002F1-4B7E-405D-99E6-285BE308E1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570776" y="2403416"/>
            <a:ext cx="1835784" cy="1881314"/>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hlinkClick r:id="rId5" action="ppaction://hlinksldjump"/>
            <a:extLst>
              <a:ext uri="{FF2B5EF4-FFF2-40B4-BE49-F238E27FC236}">
                <a16:creationId xmlns:a16="http://schemas.microsoft.com/office/drawing/2014/main" id="{D354F903-F02D-4F66-8CCB-A3A48B56AAB6}"/>
              </a:ext>
            </a:extLst>
          </p:cNvPr>
          <p:cNvSpPr/>
          <p:nvPr/>
        </p:nvSpPr>
        <p:spPr>
          <a:xfrm flipH="1">
            <a:off x="368202" y="2252619"/>
            <a:ext cx="5473700"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Одна из стел мемориала «Стражам границ» </a:t>
            </a:r>
          </a:p>
          <a:p>
            <a:pPr>
              <a:lnSpc>
                <a:spcPct val="114000"/>
              </a:lnSpc>
            </a:pPr>
            <a:r>
              <a:rPr lang="ru-RU" sz="1600" dirty="0">
                <a:solidFill>
                  <a:prstClr val="black"/>
                </a:solidFill>
                <a:latin typeface="Roboto Slab"/>
              </a:rPr>
              <a:t>в городе Бресте установлена одному из руководителей обороны Брестской крепости</a:t>
            </a:r>
          </a:p>
          <a:p>
            <a:pPr>
              <a:lnSpc>
                <a:spcPct val="114000"/>
              </a:lnSpc>
            </a:pPr>
            <a:r>
              <a:rPr lang="ru-RU" sz="1600" dirty="0">
                <a:solidFill>
                  <a:prstClr val="black"/>
                </a:solidFill>
                <a:latin typeface="Roboto Slab"/>
              </a:rPr>
              <a:t>Герою Советского Союза </a:t>
            </a:r>
            <a:r>
              <a:rPr lang="ru-RU" sz="1600" b="1" dirty="0">
                <a:solidFill>
                  <a:prstClr val="black"/>
                </a:solidFill>
                <a:latin typeface="Roboto Slab"/>
              </a:rPr>
              <a:t>Андрею</a:t>
            </a:r>
          </a:p>
          <a:p>
            <a:pPr>
              <a:lnSpc>
                <a:spcPct val="114000"/>
              </a:lnSpc>
            </a:pPr>
            <a:r>
              <a:rPr lang="ru-RU" sz="1600" b="1" dirty="0">
                <a:solidFill>
                  <a:prstClr val="black"/>
                </a:solidFill>
                <a:latin typeface="Roboto Slab"/>
              </a:rPr>
              <a:t>Митрофановичу </a:t>
            </a:r>
            <a:r>
              <a:rPr lang="ru-RU" sz="1600" b="1" dirty="0" err="1">
                <a:solidFill>
                  <a:prstClr val="black"/>
                </a:solidFill>
                <a:latin typeface="Roboto Slab"/>
              </a:rPr>
              <a:t>Кижеватову</a:t>
            </a:r>
            <a:r>
              <a:rPr lang="ru-RU" sz="1600" b="1" dirty="0">
                <a:solidFill>
                  <a:prstClr val="black"/>
                </a:solidFill>
                <a:latin typeface="Roboto Slab"/>
              </a:rPr>
              <a:t>. </a:t>
            </a:r>
          </a:p>
          <a:p>
            <a:pPr>
              <a:lnSpc>
                <a:spcPct val="114000"/>
              </a:lnSpc>
            </a:pPr>
            <a:r>
              <a:rPr lang="ru-RU" sz="1600" dirty="0">
                <a:solidFill>
                  <a:prstClr val="black"/>
                </a:solidFill>
                <a:latin typeface="Roboto Slab"/>
              </a:rPr>
              <a:t>Сам </a:t>
            </a:r>
            <a:r>
              <a:rPr lang="ru-RU" sz="1600" dirty="0" err="1">
                <a:solidFill>
                  <a:prstClr val="black"/>
                </a:solidFill>
                <a:latin typeface="Roboto Slab"/>
              </a:rPr>
              <a:t>Кижеватов</a:t>
            </a:r>
            <a:r>
              <a:rPr lang="ru-RU" sz="1600" dirty="0">
                <a:solidFill>
                  <a:prstClr val="black"/>
                </a:solidFill>
                <a:latin typeface="Roboto Slab"/>
              </a:rPr>
              <a:t> погиб во время попытки </a:t>
            </a:r>
          </a:p>
          <a:p>
            <a:pPr>
              <a:lnSpc>
                <a:spcPct val="114000"/>
              </a:lnSpc>
            </a:pPr>
            <a:r>
              <a:rPr lang="ru-RU" sz="1600" dirty="0">
                <a:solidFill>
                  <a:prstClr val="black"/>
                </a:solidFill>
                <a:latin typeface="Roboto Slab"/>
              </a:rPr>
              <a:t>прорвать окружение. Его семья (как семья командира Красной Армии) была расстреляна </a:t>
            </a:r>
          </a:p>
          <a:p>
            <a:pPr>
              <a:lnSpc>
                <a:spcPct val="114000"/>
              </a:lnSpc>
            </a:pPr>
            <a:r>
              <a:rPr lang="ru-RU" sz="1600" dirty="0">
                <a:solidFill>
                  <a:prstClr val="black"/>
                </a:solidFill>
                <a:latin typeface="Roboto Slab"/>
              </a:rPr>
              <a:t>гитлеровцами осенью 1942 года.</a:t>
            </a:r>
          </a:p>
        </p:txBody>
      </p:sp>
      <p:pic>
        <p:nvPicPr>
          <p:cNvPr id="14" name="Picture 2" descr="Памятник в Бресте">
            <a:extLst>
              <a:ext uri="{FF2B5EF4-FFF2-40B4-BE49-F238E27FC236}">
                <a16:creationId xmlns:a16="http://schemas.microsoft.com/office/drawing/2014/main" id="{5E89F2DA-8F04-4C31-BE06-D97CB2A3D4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675496" y="1837598"/>
            <a:ext cx="1718682" cy="175951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C7B9AB67-05BA-446E-9B51-37BF313649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1" name="Прямоугольник с двумя скругленными соседними углами 14">
            <a:hlinkClick r:id="" action="ppaction://noaction"/>
            <a:extLst>
              <a:ext uri="{FF2B5EF4-FFF2-40B4-BE49-F238E27FC236}">
                <a16:creationId xmlns:a16="http://schemas.microsoft.com/office/drawing/2014/main" id="{D3EE8E70-38C8-474F-8218-225C355D97DD}"/>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TextBox 16">
            <a:hlinkClick r:id="" action="ppaction://noaction"/>
            <a:extLst>
              <a:ext uri="{FF2B5EF4-FFF2-40B4-BE49-F238E27FC236}">
                <a16:creationId xmlns:a16="http://schemas.microsoft.com/office/drawing/2014/main" id="{118AA9FA-A14F-4F9E-8CFE-A5DFEB71F893}"/>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512400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6" name="Таблица 6">
            <a:extLst>
              <a:ext uri="{FF2B5EF4-FFF2-40B4-BE49-F238E27FC236}">
                <a16:creationId xmlns:a16="http://schemas.microsoft.com/office/drawing/2014/main" id="{8C37E558-ABF0-4095-AA9E-7DDD96DA0CA8}"/>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6" action="ppaction://hlinksldjump"/>
            <a:extLst>
              <a:ext uri="{FF2B5EF4-FFF2-40B4-BE49-F238E27FC236}">
                <a16:creationId xmlns:a16="http://schemas.microsoft.com/office/drawing/2014/main" id="{B690379D-B677-4DFB-B74E-C550F5B6486B}"/>
              </a:ext>
            </a:extLst>
          </p:cNvPr>
          <p:cNvSpPr/>
          <p:nvPr/>
        </p:nvSpPr>
        <p:spPr>
          <a:xfrm flipH="1">
            <a:off x="396238" y="2332388"/>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самой успешной женщины-снайпера</a:t>
            </a:r>
            <a:r>
              <a:rPr lang="ru-RU" sz="1600" dirty="0">
                <a:solidFill>
                  <a:prstClr val="black"/>
                </a:solidFill>
                <a:latin typeface="Roboto Slab"/>
              </a:rPr>
              <a:t> в мировой истории, в память о которой названы улицы в городах Севастополь и Белая Церковь. Также в её честь названы винтовки в некоторых компьютерных играх. Ей же посвящён фильм 2015 года «Битва за Севастополь».</a:t>
            </a:r>
          </a:p>
        </p:txBody>
      </p:sp>
      <p:pic>
        <p:nvPicPr>
          <p:cNvPr id="14" name="Picture 4" descr="Картинки по запросу &quot;людмила павличенко памятник&quot;">
            <a:extLst>
              <a:ext uri="{FF2B5EF4-FFF2-40B4-BE49-F238E27FC236}">
                <a16:creationId xmlns:a16="http://schemas.microsoft.com/office/drawing/2014/main" id="{54C91FE7-E2BB-42D3-AC28-BDDC150ACC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182179" y="1921667"/>
            <a:ext cx="2206171" cy="222187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383B1AC8-6484-40AA-8C41-48BA897B9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7773361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pPr algn="just"/>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graphicFrame>
        <p:nvGraphicFramePr>
          <p:cNvPr id="14" name="Таблица 6">
            <a:extLst>
              <a:ext uri="{FF2B5EF4-FFF2-40B4-BE49-F238E27FC236}">
                <a16:creationId xmlns:a16="http://schemas.microsoft.com/office/drawing/2014/main" id="{C008E072-2AE7-440E-958F-E0ABD63F14A5}"/>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endParaRPr lang="ru-RU" sz="1600" b="1">
                        <a:latin typeface="+mj-lt"/>
                      </a:endParaRPr>
                    </a:p>
                  </a:txBody>
                  <a:tcPr/>
                </a:tc>
                <a:tc>
                  <a:txBody>
                    <a:bodyPr/>
                    <a:lstStyle/>
                    <a:p>
                      <a:endParaRPr lang="ru-RU" sz="1600" b="1">
                        <a:latin typeface="+mj-lt"/>
                      </a:endParaRPr>
                    </a:p>
                  </a:txBody>
                  <a:tcPr/>
                </a:tc>
                <a:tc>
                  <a:txBody>
                    <a:bodyPr/>
                    <a:lstStyle/>
                    <a:p>
                      <a:r>
                        <a:rPr lang="ru-RU" sz="1600" b="1">
                          <a:latin typeface="+mj-lt"/>
                        </a:rPr>
                        <a:t>В</a:t>
                      </a: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r>
                        <a:rPr lang="ru-RU" sz="1600" b="1">
                          <a:latin typeface="+mj-lt"/>
                        </a:rPr>
                        <a:t>О</a:t>
                      </a:r>
                    </a:p>
                  </a:txBody>
                  <a:tcPr/>
                </a:tc>
                <a:extLst>
                  <a:ext uri="{0D108BD9-81ED-4DB2-BD59-A6C34878D82A}">
                    <a16:rowId xmlns:a16="http://schemas.microsoft.com/office/drawing/2014/main" val="3477043886"/>
                  </a:ext>
                </a:extLst>
              </a:tr>
            </a:tbl>
          </a:graphicData>
        </a:graphic>
      </p:graphicFrame>
      <p:sp>
        <p:nvSpPr>
          <p:cNvPr id="15" name="Прямоугольник 14">
            <a:hlinkClick r:id="rId5" action="ppaction://hlinksldjump"/>
            <a:extLst>
              <a:ext uri="{FF2B5EF4-FFF2-40B4-BE49-F238E27FC236}">
                <a16:creationId xmlns:a16="http://schemas.microsoft.com/office/drawing/2014/main" id="{83116104-765D-4287-8A02-1689AAA8FC40}"/>
              </a:ext>
            </a:extLst>
          </p:cNvPr>
          <p:cNvSpPr/>
          <p:nvPr/>
        </p:nvSpPr>
        <p:spPr>
          <a:xfrm flipH="1">
            <a:off x="396238" y="2332388"/>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самой успешной женщины-снайпера</a:t>
            </a:r>
            <a:r>
              <a:rPr lang="ru-RU" sz="1600" dirty="0">
                <a:solidFill>
                  <a:prstClr val="black"/>
                </a:solidFill>
                <a:latin typeface="Roboto Slab"/>
              </a:rPr>
              <a:t> в мировой истории, в память о которой названы улицы в городах Севастополь и Белая Церковь. Также в её честь названы винтовки в некоторых компьютерных играх. Ей же посвящён фильм 2015 года «Битва за Севастополь».</a:t>
            </a:r>
          </a:p>
        </p:txBody>
      </p:sp>
      <p:pic>
        <p:nvPicPr>
          <p:cNvPr id="17" name="Picture 4" descr="Картинки по запросу &quot;людмила павличенко памятник&quot;">
            <a:extLst>
              <a:ext uri="{FF2B5EF4-FFF2-40B4-BE49-F238E27FC236}">
                <a16:creationId xmlns:a16="http://schemas.microsoft.com/office/drawing/2014/main" id="{8DF380D3-5D22-42C9-A06F-E1E433C46F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182179" y="1921667"/>
            <a:ext cx="2206171" cy="222187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 name="Рисунок 17">
            <a:extLst>
              <a:ext uri="{FF2B5EF4-FFF2-40B4-BE49-F238E27FC236}">
                <a16:creationId xmlns:a16="http://schemas.microsoft.com/office/drawing/2014/main" id="{4A7D7803-9728-4EEF-85FF-07B51A6A11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4603148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5AF66CD0-D4AB-47D0-95B1-1EED54F9E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34" name="Прямоугольник с двумя скругленными соседними углами 633">
            <a:hlinkClick r:id="rId4" action="ppaction://hlinksldjump"/>
          </p:cNvPr>
          <p:cNvSpPr/>
          <p:nvPr/>
        </p:nvSpPr>
        <p:spPr>
          <a:xfrm rot="10800000">
            <a:off x="2857500" y="4498"/>
            <a:ext cx="3429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35" name="TextBox 634"/>
          <p:cNvSpPr txBox="1"/>
          <p:nvPr/>
        </p:nvSpPr>
        <p:spPr>
          <a:xfrm>
            <a:off x="3945070" y="107151"/>
            <a:ext cx="1253869" cy="430887"/>
          </a:xfrm>
          <a:prstGeom prst="rect">
            <a:avLst/>
          </a:prstGeom>
          <a:noFill/>
        </p:spPr>
        <p:txBody>
          <a:bodyPr wrap="none" rtlCol="0">
            <a:spAutoFit/>
          </a:bodyPr>
          <a:lstStyle/>
          <a:p>
            <a:pPr algn="ctr" defTabSz="914377"/>
            <a:r>
              <a:rPr lang="ru-RU" sz="2200">
                <a:solidFill>
                  <a:schemeClr val="tx1">
                    <a:lumMod val="50000"/>
                    <a:lumOff val="50000"/>
                  </a:schemeClr>
                </a:solidFill>
                <a:latin typeface="+mj-lt"/>
              </a:rPr>
              <a:t>Раунд 1</a:t>
            </a:r>
          </a:p>
        </p:txBody>
      </p:sp>
      <p:pic>
        <p:nvPicPr>
          <p:cNvPr id="35" name="Рисунок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36" name="Скругленный прямоугольник 18">
            <a:hlinkClick r:id="rId6" action="ppaction://hlinksldjump"/>
            <a:extLst>
              <a:ext uri="{FF2B5EF4-FFF2-40B4-BE49-F238E27FC236}">
                <a16:creationId xmlns:a16="http://schemas.microsoft.com/office/drawing/2014/main" id="{67B6E492-D542-4A85-B566-6DD6B7555B3B}"/>
              </a:ext>
            </a:extLst>
          </p:cNvPr>
          <p:cNvSpPr/>
          <p:nvPr/>
        </p:nvSpPr>
        <p:spPr>
          <a:xfrm>
            <a:off x="3371057" y="4160764"/>
            <a:ext cx="2401887" cy="606499"/>
          </a:xfrm>
          <a:prstGeom prst="roundRect">
            <a:avLst/>
          </a:prstGeom>
          <a:solidFill>
            <a:srgbClr val="F3E3E2"/>
          </a:solidFill>
          <a:ln>
            <a:solidFill>
              <a:srgbClr val="7F7F7F"/>
            </a:solid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180000" rIns="360000" bIns="180000" rtlCol="0" anchor="ctr">
            <a:spAutoFit/>
          </a:bodyPr>
          <a:lstStyle/>
          <a:p>
            <a:pPr algn="ctr"/>
            <a:r>
              <a:rPr lang="ru-RU" sz="1200" b="1">
                <a:solidFill>
                  <a:schemeClr val="tx1">
                    <a:lumMod val="65000"/>
                    <a:lumOff val="35000"/>
                  </a:schemeClr>
                </a:solidFill>
                <a:latin typeface="+mj-lt"/>
              </a:rPr>
              <a:t>Перейти к раунду 2</a:t>
            </a:r>
          </a:p>
        </p:txBody>
      </p:sp>
      <p:sp>
        <p:nvSpPr>
          <p:cNvPr id="38" name="TextBox 37">
            <a:hlinkClick r:id="rId7" action="ppaction://hlinksldjump"/>
            <a:extLst>
              <a:ext uri="{FF2B5EF4-FFF2-40B4-BE49-F238E27FC236}">
                <a16:creationId xmlns:a16="http://schemas.microsoft.com/office/drawing/2014/main" id="{0400104A-71FB-4DF6-B987-94B5FB7C6D93}"/>
              </a:ext>
            </a:extLst>
          </p:cNvPr>
          <p:cNvSpPr txBox="1"/>
          <p:nvPr/>
        </p:nvSpPr>
        <p:spPr>
          <a:xfrm>
            <a:off x="3095292" y="1614488"/>
            <a:ext cx="2953415" cy="462178"/>
          </a:xfrm>
          <a:prstGeom prst="rect">
            <a:avLst/>
          </a:prstGeom>
          <a:noFill/>
        </p:spPr>
        <p:txBody>
          <a:bodyPr wrap="square" lIns="0" tIns="0" rIns="0" bIns="0" rtlCol="0">
            <a:spAutoFit/>
          </a:bodyPr>
          <a:lstStyle/>
          <a:p>
            <a:pPr algn="ctr" defTabSz="914377">
              <a:lnSpc>
                <a:spcPct val="114000"/>
              </a:lnSpc>
            </a:pPr>
            <a:r>
              <a:rPr lang="ru-RU" sz="2800" b="1">
                <a:solidFill>
                  <a:schemeClr val="bg1">
                    <a:lumMod val="95000"/>
                  </a:schemeClr>
                </a:solidFill>
                <a:latin typeface="Merriweather" panose="00000500000000000000" pitchFamily="2" charset="-52"/>
              </a:rPr>
              <a:t>Выберите год</a:t>
            </a:r>
          </a:p>
        </p:txBody>
      </p:sp>
      <p:sp>
        <p:nvSpPr>
          <p:cNvPr id="12" name="Овал 11">
            <a:hlinkClick r:id="rId8" action="ppaction://hlinksldjump"/>
            <a:extLst>
              <a:ext uri="{FF2B5EF4-FFF2-40B4-BE49-F238E27FC236}">
                <a16:creationId xmlns:a16="http://schemas.microsoft.com/office/drawing/2014/main" id="{59069E8C-1580-4B12-B39A-81898B5B298F}"/>
              </a:ext>
            </a:extLst>
          </p:cNvPr>
          <p:cNvSpPr/>
          <p:nvPr/>
        </p:nvSpPr>
        <p:spPr>
          <a:xfrm>
            <a:off x="367964" y="2442300"/>
            <a:ext cx="1440000" cy="144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a:solidFill>
                  <a:schemeClr val="bg1"/>
                </a:solidFill>
                <a:latin typeface="+mj-lt"/>
              </a:rPr>
              <a:t>1941</a:t>
            </a:r>
            <a:endParaRPr lang="ru-RU" sz="3600" b="1">
              <a:solidFill>
                <a:schemeClr val="bg1"/>
              </a:solidFill>
              <a:latin typeface="+mj-lt"/>
            </a:endParaRPr>
          </a:p>
        </p:txBody>
      </p:sp>
      <p:sp>
        <p:nvSpPr>
          <p:cNvPr id="16" name="Овал 15">
            <a:hlinkClick r:id="rId9" action="ppaction://hlinksldjump"/>
            <a:extLst>
              <a:ext uri="{FF2B5EF4-FFF2-40B4-BE49-F238E27FC236}">
                <a16:creationId xmlns:a16="http://schemas.microsoft.com/office/drawing/2014/main" id="{111A28E1-E657-4F1D-A9B9-CF67104495B5}"/>
              </a:ext>
            </a:extLst>
          </p:cNvPr>
          <p:cNvSpPr/>
          <p:nvPr/>
        </p:nvSpPr>
        <p:spPr>
          <a:xfrm>
            <a:off x="2109982" y="2442300"/>
            <a:ext cx="1440000" cy="144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a:solidFill>
                  <a:schemeClr val="bg1"/>
                </a:solidFill>
                <a:latin typeface="+mj-lt"/>
              </a:rPr>
              <a:t>1942</a:t>
            </a:r>
            <a:endParaRPr lang="ru-RU" sz="3600" b="1">
              <a:solidFill>
                <a:schemeClr val="bg1"/>
              </a:solidFill>
              <a:latin typeface="+mj-lt"/>
            </a:endParaRPr>
          </a:p>
        </p:txBody>
      </p:sp>
      <p:sp>
        <p:nvSpPr>
          <p:cNvPr id="17" name="Овал 16">
            <a:hlinkClick r:id="rId10" action="ppaction://hlinksldjump"/>
            <a:extLst>
              <a:ext uri="{FF2B5EF4-FFF2-40B4-BE49-F238E27FC236}">
                <a16:creationId xmlns:a16="http://schemas.microsoft.com/office/drawing/2014/main" id="{1C993EE8-8307-45CB-B46D-6705A205BFA5}"/>
              </a:ext>
            </a:extLst>
          </p:cNvPr>
          <p:cNvSpPr/>
          <p:nvPr/>
        </p:nvSpPr>
        <p:spPr>
          <a:xfrm>
            <a:off x="3852000" y="2442300"/>
            <a:ext cx="1440000" cy="144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a:solidFill>
                  <a:schemeClr val="bg1"/>
                </a:solidFill>
                <a:latin typeface="+mj-lt"/>
              </a:rPr>
              <a:t>1943</a:t>
            </a:r>
            <a:endParaRPr lang="ru-RU" sz="3600" b="1">
              <a:solidFill>
                <a:schemeClr val="bg1"/>
              </a:solidFill>
              <a:latin typeface="+mj-lt"/>
            </a:endParaRPr>
          </a:p>
        </p:txBody>
      </p:sp>
      <p:sp>
        <p:nvSpPr>
          <p:cNvPr id="18" name="Овал 17">
            <a:hlinkClick r:id="rId11" action="ppaction://hlinksldjump"/>
            <a:extLst>
              <a:ext uri="{FF2B5EF4-FFF2-40B4-BE49-F238E27FC236}">
                <a16:creationId xmlns:a16="http://schemas.microsoft.com/office/drawing/2014/main" id="{F3FCA8AB-044E-4E1D-BF74-C9D2D2C8BD61}"/>
              </a:ext>
            </a:extLst>
          </p:cNvPr>
          <p:cNvSpPr/>
          <p:nvPr/>
        </p:nvSpPr>
        <p:spPr>
          <a:xfrm>
            <a:off x="5594018" y="2442300"/>
            <a:ext cx="1440000" cy="144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a:solidFill>
                  <a:schemeClr val="bg1"/>
                </a:solidFill>
                <a:latin typeface="+mj-lt"/>
              </a:rPr>
              <a:t>1944</a:t>
            </a:r>
            <a:endParaRPr lang="ru-RU" sz="3600" b="1">
              <a:solidFill>
                <a:schemeClr val="bg1"/>
              </a:solidFill>
              <a:latin typeface="+mj-lt"/>
            </a:endParaRPr>
          </a:p>
        </p:txBody>
      </p:sp>
      <p:sp>
        <p:nvSpPr>
          <p:cNvPr id="19" name="Овал 18">
            <a:hlinkClick r:id="rId12" action="ppaction://hlinksldjump"/>
            <a:extLst>
              <a:ext uri="{FF2B5EF4-FFF2-40B4-BE49-F238E27FC236}">
                <a16:creationId xmlns:a16="http://schemas.microsoft.com/office/drawing/2014/main" id="{74C22AEB-0016-4EAA-B9F3-1A83D3A4E82F}"/>
              </a:ext>
            </a:extLst>
          </p:cNvPr>
          <p:cNvSpPr/>
          <p:nvPr/>
        </p:nvSpPr>
        <p:spPr>
          <a:xfrm>
            <a:off x="7336036" y="2442300"/>
            <a:ext cx="1440000" cy="1440000"/>
          </a:xfrm>
          <a:prstGeom prst="ellipse">
            <a:avLst/>
          </a:prstGeom>
          <a:gradFill flip="none" rotWithShape="1">
            <a:gsLst>
              <a:gs pos="0">
                <a:schemeClr val="accent2">
                  <a:lumMod val="75000"/>
                </a:schemeClr>
              </a:gs>
              <a:gs pos="100000">
                <a:srgbClr val="FFC000"/>
              </a:gs>
            </a:gsLst>
            <a:lin ang="18900000" scaled="1"/>
            <a:tileRect/>
          </a:gradFill>
          <a:ln>
            <a:noFill/>
          </a:ln>
          <a:effectLst>
            <a:outerShdw blurRad="241300" dist="266700" dir="5400000" sx="86000" sy="86000" algn="ctr" rotWithShape="0">
              <a:srgbClr val="3E000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a:solidFill>
                  <a:schemeClr val="bg1"/>
                </a:solidFill>
                <a:latin typeface="+mj-lt"/>
              </a:rPr>
              <a:t>1945</a:t>
            </a:r>
            <a:endParaRPr lang="ru-RU" sz="3600" b="1">
              <a:solidFill>
                <a:schemeClr val="bg1"/>
              </a:solidFill>
              <a:latin typeface="+mj-lt"/>
            </a:endParaRPr>
          </a:p>
        </p:txBody>
      </p:sp>
    </p:spTree>
    <p:extLst>
      <p:ext uri="{BB962C8B-B14F-4D97-AF65-F5344CB8AC3E}">
        <p14:creationId xmlns:p14="http://schemas.microsoft.com/office/powerpoint/2010/main" val="36454347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6" grpId="0" animBg="1"/>
      <p:bldP spid="17"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graphicFrame>
        <p:nvGraphicFramePr>
          <p:cNvPr id="10" name="Таблица 6">
            <a:extLst>
              <a:ext uri="{FF2B5EF4-FFF2-40B4-BE49-F238E27FC236}">
                <a16:creationId xmlns:a16="http://schemas.microsoft.com/office/drawing/2014/main" id="{F3A689F8-3868-449D-BE2A-3C2EE0343508}"/>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r>
                        <a:rPr lang="ru-RU" sz="1600" b="1">
                          <a:latin typeface="+mj-lt"/>
                        </a:rPr>
                        <a:t>П</a:t>
                      </a:r>
                    </a:p>
                  </a:txBody>
                  <a:tcPr/>
                </a:tc>
                <a:tc>
                  <a:txBody>
                    <a:bodyPr/>
                    <a:lstStyle/>
                    <a:p>
                      <a:r>
                        <a:rPr lang="ru-RU" sz="1600" b="1">
                          <a:latin typeface="+mj-lt"/>
                        </a:rPr>
                        <a:t>А</a:t>
                      </a:r>
                    </a:p>
                  </a:txBody>
                  <a:tcPr/>
                </a:tc>
                <a:tc>
                  <a:txBody>
                    <a:bodyPr/>
                    <a:lstStyle/>
                    <a:p>
                      <a:r>
                        <a:rPr lang="ru-RU" sz="1600" b="1">
                          <a:latin typeface="+mj-lt"/>
                        </a:rPr>
                        <a:t>В</a:t>
                      </a: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r>
                        <a:rPr lang="ru-RU" sz="1600" b="1">
                          <a:latin typeface="+mj-lt"/>
                        </a:rPr>
                        <a:t>О</a:t>
                      </a:r>
                    </a:p>
                  </a:txBody>
                  <a:tcPr/>
                </a:tc>
                <a:extLst>
                  <a:ext uri="{0D108BD9-81ED-4DB2-BD59-A6C34878D82A}">
                    <a16:rowId xmlns:a16="http://schemas.microsoft.com/office/drawing/2014/main" val="3477043886"/>
                  </a:ext>
                </a:extLst>
              </a:tr>
            </a:tbl>
          </a:graphicData>
        </a:graphic>
      </p:graphicFrame>
      <p:sp>
        <p:nvSpPr>
          <p:cNvPr id="13" name="Прямоугольник 12">
            <a:hlinkClick r:id="rId5" action="ppaction://hlinksldjump"/>
            <a:extLst>
              <a:ext uri="{FF2B5EF4-FFF2-40B4-BE49-F238E27FC236}">
                <a16:creationId xmlns:a16="http://schemas.microsoft.com/office/drawing/2014/main" id="{C94A4E63-F810-4087-B84B-F57C16158CC8}"/>
              </a:ext>
            </a:extLst>
          </p:cNvPr>
          <p:cNvSpPr/>
          <p:nvPr/>
        </p:nvSpPr>
        <p:spPr>
          <a:xfrm flipH="1">
            <a:off x="396238" y="2332388"/>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самой успешной женщины-снайпера </a:t>
            </a:r>
            <a:r>
              <a:rPr lang="ru-RU" sz="1600" dirty="0">
                <a:solidFill>
                  <a:prstClr val="black"/>
                </a:solidFill>
                <a:latin typeface="Roboto Slab"/>
              </a:rPr>
              <a:t>в мировой истории, в память о которой названы улицы в городах Севастополь и Белая Церковь. Также в её честь названы винтовки в некоторых компьютерных играх. Ей же посвящён фильм 2015 года «Битва за Севастополь».</a:t>
            </a:r>
          </a:p>
        </p:txBody>
      </p:sp>
      <p:pic>
        <p:nvPicPr>
          <p:cNvPr id="15" name="Picture 4" descr="Картинки по запросу &quot;людмила павличенко памятник&quot;">
            <a:extLst>
              <a:ext uri="{FF2B5EF4-FFF2-40B4-BE49-F238E27FC236}">
                <a16:creationId xmlns:a16="http://schemas.microsoft.com/office/drawing/2014/main" id="{35C31A52-DA45-41F2-91D2-608D6D3431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182179" y="1921667"/>
            <a:ext cx="2206171" cy="222187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7A092D6A-4B7E-49D6-B616-7E84C407D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20477953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3" action="ppaction://hlinksldjump"/>
          </p:cNvPr>
          <p:cNvSpPr/>
          <p:nvPr/>
        </p:nvSpPr>
        <p:spPr>
          <a:xfrm flipH="1">
            <a:off x="517066" y="3067851"/>
            <a:ext cx="5473700" cy="1664751"/>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Людмила Михайловна Павличенко </a:t>
            </a:r>
            <a:r>
              <a:rPr lang="ru-RU" sz="1600" dirty="0">
                <a:solidFill>
                  <a:prstClr val="black"/>
                </a:solidFill>
                <a:latin typeface="Roboto Slab"/>
              </a:rPr>
              <a:t>–</a:t>
            </a:r>
            <a:r>
              <a:rPr lang="ru-RU" sz="1600" b="1" dirty="0">
                <a:solidFill>
                  <a:prstClr val="black"/>
                </a:solidFill>
                <a:latin typeface="Roboto Slab"/>
              </a:rPr>
              <a:t> </a:t>
            </a:r>
            <a:r>
              <a:rPr lang="ru-RU" sz="1600" dirty="0">
                <a:solidFill>
                  <a:prstClr val="black"/>
                </a:solidFill>
                <a:latin typeface="Roboto Slab"/>
              </a:rPr>
              <a:t>самая успешная женщина-снайпер в мировой истории. </a:t>
            </a:r>
          </a:p>
          <a:p>
            <a:pPr>
              <a:lnSpc>
                <a:spcPct val="114000"/>
              </a:lnSpc>
            </a:pPr>
            <a:r>
              <a:rPr lang="ru-RU" sz="1600" dirty="0">
                <a:solidFill>
                  <a:prstClr val="black"/>
                </a:solidFill>
                <a:latin typeface="Roboto Slab"/>
              </a:rPr>
              <a:t>На её счету 309 уничтоженных солдат и офицеров противника. С подачи американских журналистов она получила прозвище «Леди Смерть». В 1943 году ей было присвоено звание Герой Советского Союза.</a:t>
            </a:r>
          </a:p>
        </p:txBody>
      </p:sp>
      <p:sp>
        <p:nvSpPr>
          <p:cNvPr id="9" name="Скругленный прямоугольник 15">
            <a:hlinkClick r:id="rId4" action="ppaction://hlinksldjump"/>
            <a:extLst>
              <a:ext uri="{FF2B5EF4-FFF2-40B4-BE49-F238E27FC236}">
                <a16:creationId xmlns:a16="http://schemas.microsoft.com/office/drawing/2014/main" id="{7EDF52A6-C349-4618-9697-D12476930DE1}"/>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graphicFrame>
        <p:nvGraphicFramePr>
          <p:cNvPr id="10" name="Таблица 6">
            <a:extLst>
              <a:ext uri="{FF2B5EF4-FFF2-40B4-BE49-F238E27FC236}">
                <a16:creationId xmlns:a16="http://schemas.microsoft.com/office/drawing/2014/main" id="{5AFF13E1-929D-41D6-A676-BD085DC4B0E2}"/>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r>
                        <a:rPr lang="ru-RU" sz="1600" b="1">
                          <a:latin typeface="+mj-lt"/>
                        </a:rPr>
                        <a:t>П</a:t>
                      </a:r>
                    </a:p>
                  </a:txBody>
                  <a:tcPr/>
                </a:tc>
                <a:tc>
                  <a:txBody>
                    <a:bodyPr/>
                    <a:lstStyle/>
                    <a:p>
                      <a:r>
                        <a:rPr lang="ru-RU" sz="1600" b="1">
                          <a:latin typeface="+mj-lt"/>
                        </a:rPr>
                        <a:t>А</a:t>
                      </a:r>
                    </a:p>
                  </a:txBody>
                  <a:tcPr/>
                </a:tc>
                <a:tc>
                  <a:txBody>
                    <a:bodyPr/>
                    <a:lstStyle/>
                    <a:p>
                      <a:r>
                        <a:rPr lang="ru-RU" sz="1600" b="1">
                          <a:latin typeface="+mj-lt"/>
                        </a:rPr>
                        <a:t>В</a:t>
                      </a:r>
                    </a:p>
                  </a:txBody>
                  <a:tcPr/>
                </a:tc>
                <a:tc>
                  <a:txBody>
                    <a:bodyPr/>
                    <a:lstStyle/>
                    <a:p>
                      <a:r>
                        <a:rPr lang="ru-RU" sz="1600" b="1">
                          <a:latin typeface="+mj-lt"/>
                        </a:rPr>
                        <a:t>Л</a:t>
                      </a:r>
                    </a:p>
                  </a:txBody>
                  <a:tcPr/>
                </a:tc>
                <a:tc>
                  <a:txBody>
                    <a:bodyPr/>
                    <a:lstStyle/>
                    <a:p>
                      <a:r>
                        <a:rPr lang="ru-RU" sz="1600" b="1">
                          <a:latin typeface="+mj-lt"/>
                        </a:rPr>
                        <a:t>И</a:t>
                      </a:r>
                    </a:p>
                  </a:txBody>
                  <a:tcPr/>
                </a:tc>
                <a:tc>
                  <a:txBody>
                    <a:bodyPr/>
                    <a:lstStyle/>
                    <a:p>
                      <a:r>
                        <a:rPr lang="ru-RU" sz="1600" b="1">
                          <a:latin typeface="+mj-lt"/>
                        </a:rPr>
                        <a:t>Ч</a:t>
                      </a:r>
                    </a:p>
                  </a:txBody>
                  <a:tcPr/>
                </a:tc>
                <a:tc>
                  <a:txBody>
                    <a:bodyPr/>
                    <a:lstStyle/>
                    <a:p>
                      <a:r>
                        <a:rPr lang="ru-RU" sz="1600" b="1">
                          <a:latin typeface="+mj-lt"/>
                        </a:rPr>
                        <a:t>Е</a:t>
                      </a:r>
                    </a:p>
                  </a:txBody>
                  <a:tcPr/>
                </a:tc>
                <a:tc>
                  <a:txBody>
                    <a:bodyPr/>
                    <a:lstStyle/>
                    <a:p>
                      <a:r>
                        <a:rPr lang="ru-RU" sz="1600" b="1">
                          <a:latin typeface="+mj-lt"/>
                        </a:rPr>
                        <a:t>Н</a:t>
                      </a:r>
                    </a:p>
                  </a:txBody>
                  <a:tcPr/>
                </a:tc>
                <a:tc>
                  <a:txBody>
                    <a:bodyPr/>
                    <a:lstStyle/>
                    <a:p>
                      <a:r>
                        <a:rPr lang="ru-RU" sz="1600" b="1">
                          <a:latin typeface="+mj-lt"/>
                        </a:rPr>
                        <a:t>К</a:t>
                      </a:r>
                    </a:p>
                  </a:txBody>
                  <a:tcPr/>
                </a:tc>
                <a:tc>
                  <a:txBody>
                    <a:bodyPr/>
                    <a:lstStyle/>
                    <a:p>
                      <a:r>
                        <a:rPr lang="ru-RU" sz="1600" b="1">
                          <a:latin typeface="+mj-lt"/>
                        </a:rPr>
                        <a:t>О</a:t>
                      </a:r>
                    </a:p>
                  </a:txBody>
                  <a:tcPr/>
                </a:tc>
                <a:extLst>
                  <a:ext uri="{0D108BD9-81ED-4DB2-BD59-A6C34878D82A}">
                    <a16:rowId xmlns:a16="http://schemas.microsoft.com/office/drawing/2014/main" val="3477043886"/>
                  </a:ext>
                </a:extLst>
              </a:tr>
            </a:tbl>
          </a:graphicData>
        </a:graphic>
      </p:graphicFrame>
      <p:pic>
        <p:nvPicPr>
          <p:cNvPr id="36868" name="Picture 4" descr="Картинки по запросу &quot;людмила павличенко памятник&quot;">
            <a:extLst>
              <a:ext uri="{FF2B5EF4-FFF2-40B4-BE49-F238E27FC236}">
                <a16:creationId xmlns:a16="http://schemas.microsoft.com/office/drawing/2014/main" id="{6CAC8C1D-A3CC-425C-8CFD-A49CFD47E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82179" y="1921667"/>
            <a:ext cx="2206171" cy="222187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1B0B4E85-ED5A-4842-8E04-4CC7F23D0E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1" name="Прямоугольник с двумя скругленными соседними углами 14">
            <a:hlinkClick r:id="" action="ppaction://noaction"/>
            <a:extLst>
              <a:ext uri="{FF2B5EF4-FFF2-40B4-BE49-F238E27FC236}">
                <a16:creationId xmlns:a16="http://schemas.microsoft.com/office/drawing/2014/main" id="{F72D110A-3E2C-40CF-BCA8-1D7396E172B6}"/>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TextBox 13">
            <a:hlinkClick r:id="" action="ppaction://noaction"/>
            <a:extLst>
              <a:ext uri="{FF2B5EF4-FFF2-40B4-BE49-F238E27FC236}">
                <a16:creationId xmlns:a16="http://schemas.microsoft.com/office/drawing/2014/main" id="{FD051E7C-5188-40A3-821E-97B8D3BDF5AF}"/>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28756108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86198"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6" name="Таблица 6">
            <a:extLst>
              <a:ext uri="{FF2B5EF4-FFF2-40B4-BE49-F238E27FC236}">
                <a16:creationId xmlns:a16="http://schemas.microsoft.com/office/drawing/2014/main" id="{8C37E558-ABF0-4095-AA9E-7DDD96DA0CA8}"/>
              </a:ext>
            </a:extLst>
          </p:cNvPr>
          <p:cNvGraphicFramePr>
            <a:graphicFrameLocks noGrp="1"/>
          </p:cNvGraphicFramePr>
          <p:nvPr/>
        </p:nvGraphicFramePr>
        <p:xfrm>
          <a:off x="3048000" y="1245977"/>
          <a:ext cx="3048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tblGrid>
              <a:tr h="370840">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58775" y="2634017"/>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пионера-героя</a:t>
            </a:r>
            <a:r>
              <a:rPr lang="ru-RU" sz="1600" dirty="0">
                <a:solidFill>
                  <a:prstClr val="black"/>
                </a:solidFill>
                <a:latin typeface="Roboto Slab"/>
              </a:rPr>
              <a:t>, разведчика, посмертно удостоенного звания Героя Советского Союза, в память о котором установлены памятники в Минске и на территории бывшего пионерского лагеря «Алые паруса» близ Тольятти. </a:t>
            </a:r>
          </a:p>
        </p:txBody>
      </p:sp>
      <p:pic>
        <p:nvPicPr>
          <p:cNvPr id="48132" name="Picture 4" descr="Картинки по запросу &quot;памятник марату казею&quot;">
            <a:extLst>
              <a:ext uri="{FF2B5EF4-FFF2-40B4-BE49-F238E27FC236}">
                <a16:creationId xmlns:a16="http://schemas.microsoft.com/office/drawing/2014/main" id="{5C6507EF-B21F-4815-8F80-24308D9F34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32000" y="1484542"/>
            <a:ext cx="1656350" cy="16913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62EC2752-B697-47AC-86D1-55FE04F15F1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30840" t="10939" r="30247" b="59922"/>
          <a:stretch/>
        </p:blipFill>
        <p:spPr>
          <a:xfrm>
            <a:off x="5795963" y="2439743"/>
            <a:ext cx="1656350" cy="1653733"/>
          </a:xfrm>
          <a:prstGeom prst="flowChartConnector">
            <a:avLst/>
          </a:prstGeom>
        </p:spPr>
      </p:pic>
      <p:pic>
        <p:nvPicPr>
          <p:cNvPr id="16" name="Рисунок 15">
            <a:extLst>
              <a:ext uri="{FF2B5EF4-FFF2-40B4-BE49-F238E27FC236}">
                <a16:creationId xmlns:a16="http://schemas.microsoft.com/office/drawing/2014/main" id="{B2516A1F-CBBF-404A-8F10-34A205006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30696229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4"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sp>
        <p:nvSpPr>
          <p:cNvPr id="15" name="Скругленный прямоугольник 8">
            <a:hlinkClick r:id="rId5" action="ppaction://hlinksldjump"/>
            <a:extLst>
              <a:ext uri="{FF2B5EF4-FFF2-40B4-BE49-F238E27FC236}">
                <a16:creationId xmlns:a16="http://schemas.microsoft.com/office/drawing/2014/main" id="{AD2F4B6E-B6FB-4C57-84B3-10F5AC81426B}"/>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19" name="Таблица 6">
            <a:extLst>
              <a:ext uri="{FF2B5EF4-FFF2-40B4-BE49-F238E27FC236}">
                <a16:creationId xmlns:a16="http://schemas.microsoft.com/office/drawing/2014/main" id="{1557A5D9-C77B-4BA4-96A1-4C27EACE02BB}"/>
              </a:ext>
            </a:extLst>
          </p:cNvPr>
          <p:cNvGraphicFramePr>
            <a:graphicFrameLocks noGrp="1"/>
          </p:cNvGraphicFramePr>
          <p:nvPr/>
        </p:nvGraphicFramePr>
        <p:xfrm>
          <a:off x="3048000" y="1245977"/>
          <a:ext cx="3048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tblGrid>
              <a:tr h="370840">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endParaRPr lang="ru-RU" sz="1600" b="1">
                        <a:latin typeface="+mj-lt"/>
                      </a:endParaRPr>
                    </a:p>
                  </a:txBody>
                  <a:tcPr/>
                </a:tc>
                <a:tc>
                  <a:txBody>
                    <a:bodyPr/>
                    <a:lstStyle/>
                    <a:p>
                      <a:pPr algn="ctr"/>
                      <a:r>
                        <a:rPr lang="ru-RU" sz="1600" b="1">
                          <a:latin typeface="+mj-lt"/>
                        </a:rPr>
                        <a:t>Й</a:t>
                      </a:r>
                    </a:p>
                  </a:txBody>
                  <a:tcPr/>
                </a:tc>
                <a:extLst>
                  <a:ext uri="{0D108BD9-81ED-4DB2-BD59-A6C34878D82A}">
                    <a16:rowId xmlns:a16="http://schemas.microsoft.com/office/drawing/2014/main" val="3477043886"/>
                  </a:ext>
                </a:extLst>
              </a:tr>
            </a:tbl>
          </a:graphicData>
        </a:graphic>
      </p:graphicFrame>
      <p:sp>
        <p:nvSpPr>
          <p:cNvPr id="20" name="Прямоугольник 19">
            <a:hlinkClick r:id="rId4" action="ppaction://hlinksldjump"/>
            <a:extLst>
              <a:ext uri="{FF2B5EF4-FFF2-40B4-BE49-F238E27FC236}">
                <a16:creationId xmlns:a16="http://schemas.microsoft.com/office/drawing/2014/main" id="{55156CDE-7E32-48EB-8217-986DE7644899}"/>
              </a:ext>
            </a:extLst>
          </p:cNvPr>
          <p:cNvSpPr/>
          <p:nvPr/>
        </p:nvSpPr>
        <p:spPr>
          <a:xfrm flipH="1">
            <a:off x="358775" y="2634017"/>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пионера-героя</a:t>
            </a:r>
            <a:r>
              <a:rPr lang="ru-RU" sz="1600" dirty="0">
                <a:solidFill>
                  <a:prstClr val="black"/>
                </a:solidFill>
                <a:latin typeface="Roboto Slab"/>
              </a:rPr>
              <a:t>, разведчика, посмертно удостоенного звания Героя Советского Союза, в память о котором установлены памятники в Минске и на территории бывшего пионерского лагеря «Алые паруса» близ Тольятти. </a:t>
            </a:r>
          </a:p>
        </p:txBody>
      </p:sp>
      <p:pic>
        <p:nvPicPr>
          <p:cNvPr id="21" name="Picture 4" descr="Картинки по запросу &quot;памятник марату казею&quot;">
            <a:extLst>
              <a:ext uri="{FF2B5EF4-FFF2-40B4-BE49-F238E27FC236}">
                <a16:creationId xmlns:a16="http://schemas.microsoft.com/office/drawing/2014/main" id="{F0166DE7-00FC-4426-A336-CC5BA475FB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32000" y="1484542"/>
            <a:ext cx="1656350" cy="16913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B7631BF2-4ADE-43A7-8A27-50C650F768B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30840" t="10939" r="30247" b="59922"/>
          <a:stretch/>
        </p:blipFill>
        <p:spPr>
          <a:xfrm>
            <a:off x="5795963" y="2439743"/>
            <a:ext cx="1656350" cy="1653733"/>
          </a:xfrm>
          <a:prstGeom prst="flowChartConnector">
            <a:avLst/>
          </a:prstGeom>
        </p:spPr>
      </p:pic>
      <p:pic>
        <p:nvPicPr>
          <p:cNvPr id="23" name="Рисунок 22">
            <a:extLst>
              <a:ext uri="{FF2B5EF4-FFF2-40B4-BE49-F238E27FC236}">
                <a16:creationId xmlns:a16="http://schemas.microsoft.com/office/drawing/2014/main" id="{B83E762E-0ED3-479D-B578-C17BFA7579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10372136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соседними углами 14">
            <a:hlinkClick r:id="rId3"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3"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sp>
        <p:nvSpPr>
          <p:cNvPr id="13" name="Скругленный прямоугольник 8">
            <a:hlinkClick r:id="rId4" action="ppaction://hlinksldjump"/>
            <a:extLst>
              <a:ext uri="{FF2B5EF4-FFF2-40B4-BE49-F238E27FC236}">
                <a16:creationId xmlns:a16="http://schemas.microsoft.com/office/drawing/2014/main" id="{E0FBA880-1E70-4C12-8BAC-0CB2DF93B005}"/>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14" name="Таблица 6">
            <a:extLst>
              <a:ext uri="{FF2B5EF4-FFF2-40B4-BE49-F238E27FC236}">
                <a16:creationId xmlns:a16="http://schemas.microsoft.com/office/drawing/2014/main" id="{D63F186B-42B9-4FB0-A0F3-7548A12D19D2}"/>
              </a:ext>
            </a:extLst>
          </p:cNvPr>
          <p:cNvGraphicFramePr>
            <a:graphicFrameLocks noGrp="1"/>
          </p:cNvGraphicFramePr>
          <p:nvPr/>
        </p:nvGraphicFramePr>
        <p:xfrm>
          <a:off x="3048000" y="1245977"/>
          <a:ext cx="3048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З</a:t>
                      </a:r>
                    </a:p>
                  </a:txBody>
                  <a:tcPr/>
                </a:tc>
                <a:tc>
                  <a:txBody>
                    <a:bodyPr/>
                    <a:lstStyle/>
                    <a:p>
                      <a:pPr algn="ctr"/>
                      <a:endParaRPr lang="ru-RU" sz="1600" b="1">
                        <a:latin typeface="+mj-lt"/>
                      </a:endParaRPr>
                    </a:p>
                  </a:txBody>
                  <a:tcPr/>
                </a:tc>
                <a:tc>
                  <a:txBody>
                    <a:bodyPr/>
                    <a:lstStyle/>
                    <a:p>
                      <a:pPr algn="ctr"/>
                      <a:r>
                        <a:rPr lang="ru-RU" sz="1600" b="1">
                          <a:latin typeface="+mj-lt"/>
                        </a:rPr>
                        <a:t>Й</a:t>
                      </a:r>
                    </a:p>
                  </a:txBody>
                  <a:tcPr/>
                </a:tc>
                <a:extLst>
                  <a:ext uri="{0D108BD9-81ED-4DB2-BD59-A6C34878D82A}">
                    <a16:rowId xmlns:a16="http://schemas.microsoft.com/office/drawing/2014/main" val="3477043886"/>
                  </a:ext>
                </a:extLst>
              </a:tr>
            </a:tbl>
          </a:graphicData>
        </a:graphic>
      </p:graphicFrame>
      <p:sp>
        <p:nvSpPr>
          <p:cNvPr id="15" name="Прямоугольник 14">
            <a:hlinkClick r:id="rId5" action="ppaction://hlinksldjump"/>
            <a:extLst>
              <a:ext uri="{FF2B5EF4-FFF2-40B4-BE49-F238E27FC236}">
                <a16:creationId xmlns:a16="http://schemas.microsoft.com/office/drawing/2014/main" id="{78BF63A0-EB27-40A7-BFE8-443ED8B2FE0A}"/>
              </a:ext>
            </a:extLst>
          </p:cNvPr>
          <p:cNvSpPr/>
          <p:nvPr/>
        </p:nvSpPr>
        <p:spPr>
          <a:xfrm flipH="1">
            <a:off x="358775" y="2634017"/>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a:t>
            </a:r>
            <a:r>
              <a:rPr lang="ru-RU" sz="1600" b="1" dirty="0">
                <a:solidFill>
                  <a:prstClr val="black"/>
                </a:solidFill>
                <a:latin typeface="Roboto Slab"/>
              </a:rPr>
              <a:t>пионера-героя</a:t>
            </a:r>
            <a:r>
              <a:rPr lang="ru-RU" sz="1600" dirty="0">
                <a:solidFill>
                  <a:prstClr val="black"/>
                </a:solidFill>
                <a:latin typeface="Roboto Slab"/>
              </a:rPr>
              <a:t>, разведчика, посмертно удостоенного звания Героя Советского Союза, в память о котором установлены памятники в Минске и на территории бывшего пионерского лагеря «Алые паруса» близ Тольятти. </a:t>
            </a:r>
          </a:p>
        </p:txBody>
      </p:sp>
      <p:pic>
        <p:nvPicPr>
          <p:cNvPr id="16" name="Picture 4" descr="Картинки по запросу &quot;памятник марату казею&quot;">
            <a:extLst>
              <a:ext uri="{FF2B5EF4-FFF2-40B4-BE49-F238E27FC236}">
                <a16:creationId xmlns:a16="http://schemas.microsoft.com/office/drawing/2014/main" id="{3883F1DE-7E61-45AE-9EC8-2BF6922EB3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32000" y="1484542"/>
            <a:ext cx="1656350" cy="16913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id="{F52805B0-DF80-47C6-895F-D54FE2DB047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30840" t="10939" r="30247" b="59922"/>
          <a:stretch/>
        </p:blipFill>
        <p:spPr>
          <a:xfrm>
            <a:off x="5795963" y="2439743"/>
            <a:ext cx="1656350" cy="1653733"/>
          </a:xfrm>
          <a:prstGeom prst="flowChartConnector">
            <a:avLst/>
          </a:prstGeom>
        </p:spPr>
      </p:pic>
      <p:pic>
        <p:nvPicPr>
          <p:cNvPr id="18" name="Рисунок 17">
            <a:extLst>
              <a:ext uri="{FF2B5EF4-FFF2-40B4-BE49-F238E27FC236}">
                <a16:creationId xmlns:a16="http://schemas.microsoft.com/office/drawing/2014/main" id="{F6742844-CF21-4253-AE2B-2EEA5BAE7E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Tree>
    <p:extLst>
      <p:ext uri="{BB962C8B-B14F-4D97-AF65-F5344CB8AC3E}">
        <p14:creationId xmlns:p14="http://schemas.microsoft.com/office/powerpoint/2010/main" val="10276203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5">
            <a:hlinkClick r:id="rId3" action="ppaction://hlinksldjump"/>
            <a:extLst>
              <a:ext uri="{FF2B5EF4-FFF2-40B4-BE49-F238E27FC236}">
                <a16:creationId xmlns:a16="http://schemas.microsoft.com/office/drawing/2014/main" id="{9A3C365C-88B5-4B54-8146-20B620056956}"/>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graphicFrame>
        <p:nvGraphicFramePr>
          <p:cNvPr id="15" name="Таблица 6">
            <a:extLst>
              <a:ext uri="{FF2B5EF4-FFF2-40B4-BE49-F238E27FC236}">
                <a16:creationId xmlns:a16="http://schemas.microsoft.com/office/drawing/2014/main" id="{0D1951A2-FFE7-45C6-A9D3-A4CB6B02390A}"/>
              </a:ext>
            </a:extLst>
          </p:cNvPr>
          <p:cNvGraphicFramePr>
            <a:graphicFrameLocks noGrp="1"/>
          </p:cNvGraphicFramePr>
          <p:nvPr/>
        </p:nvGraphicFramePr>
        <p:xfrm>
          <a:off x="3048000" y="1245977"/>
          <a:ext cx="3048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tblGrid>
              <a:tr h="370840">
                <a:tc>
                  <a:txBody>
                    <a:bodyPr/>
                    <a:lstStyle/>
                    <a:p>
                      <a:pPr algn="ctr"/>
                      <a:r>
                        <a:rPr lang="ru-RU" sz="1600" b="1">
                          <a:latin typeface="+mj-lt"/>
                        </a:rPr>
                        <a:t>К</a:t>
                      </a:r>
                    </a:p>
                  </a:txBody>
                  <a:tcPr/>
                </a:tc>
                <a:tc>
                  <a:txBody>
                    <a:bodyPr/>
                    <a:lstStyle/>
                    <a:p>
                      <a:pPr algn="ctr"/>
                      <a:r>
                        <a:rPr lang="ru-RU" sz="1600" b="1">
                          <a:latin typeface="+mj-lt"/>
                        </a:rPr>
                        <a:t>А</a:t>
                      </a:r>
                    </a:p>
                  </a:txBody>
                  <a:tcPr/>
                </a:tc>
                <a:tc>
                  <a:txBody>
                    <a:bodyPr/>
                    <a:lstStyle/>
                    <a:p>
                      <a:pPr algn="ctr"/>
                      <a:r>
                        <a:rPr lang="ru-RU" sz="1600" b="1">
                          <a:latin typeface="+mj-lt"/>
                        </a:rPr>
                        <a:t>З</a:t>
                      </a:r>
                    </a:p>
                  </a:txBody>
                  <a:tcPr/>
                </a:tc>
                <a:tc>
                  <a:txBody>
                    <a:bodyPr/>
                    <a:lstStyle/>
                    <a:p>
                      <a:pPr algn="ctr"/>
                      <a:r>
                        <a:rPr lang="ru-RU" sz="1600" b="1">
                          <a:latin typeface="+mj-lt"/>
                        </a:rPr>
                        <a:t>Е</a:t>
                      </a:r>
                    </a:p>
                  </a:txBody>
                  <a:tcPr/>
                </a:tc>
                <a:tc>
                  <a:txBody>
                    <a:bodyPr/>
                    <a:lstStyle/>
                    <a:p>
                      <a:pPr algn="ctr"/>
                      <a:r>
                        <a:rPr lang="ru-RU" sz="1600" b="1">
                          <a:latin typeface="+mj-lt"/>
                        </a:rPr>
                        <a:t>Й</a:t>
                      </a:r>
                    </a:p>
                  </a:txBody>
                  <a:tcPr/>
                </a:tc>
                <a:extLst>
                  <a:ext uri="{0D108BD9-81ED-4DB2-BD59-A6C34878D82A}">
                    <a16:rowId xmlns:a16="http://schemas.microsoft.com/office/drawing/2014/main" val="3477043886"/>
                  </a:ext>
                </a:extLst>
              </a:tr>
            </a:tbl>
          </a:graphicData>
        </a:graphic>
      </p:graphicFrame>
      <p:sp>
        <p:nvSpPr>
          <p:cNvPr id="16" name="Прямоугольник 15">
            <a:hlinkClick r:id="rId4" action="ppaction://hlinksldjump"/>
            <a:extLst>
              <a:ext uri="{FF2B5EF4-FFF2-40B4-BE49-F238E27FC236}">
                <a16:creationId xmlns:a16="http://schemas.microsoft.com/office/drawing/2014/main" id="{C867D764-224B-4BB8-93E5-128C054C6484}"/>
              </a:ext>
            </a:extLst>
          </p:cNvPr>
          <p:cNvSpPr/>
          <p:nvPr/>
        </p:nvSpPr>
        <p:spPr>
          <a:xfrm flipH="1">
            <a:off x="358775" y="2533337"/>
            <a:ext cx="5473700" cy="2226187"/>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Марат Иванович </a:t>
            </a:r>
            <a:r>
              <a:rPr lang="ru-RU" sz="1600" b="1" dirty="0" err="1">
                <a:solidFill>
                  <a:prstClr val="black"/>
                </a:solidFill>
                <a:latin typeface="Roboto Slab"/>
              </a:rPr>
              <a:t>Казей</a:t>
            </a:r>
            <a:r>
              <a:rPr lang="ru-RU" sz="1600" b="1" dirty="0">
                <a:solidFill>
                  <a:prstClr val="black"/>
                </a:solidFill>
                <a:latin typeface="Roboto Slab"/>
              </a:rPr>
              <a:t> </a:t>
            </a:r>
            <a:r>
              <a:rPr lang="ru-RU" sz="1600" dirty="0">
                <a:solidFill>
                  <a:prstClr val="black"/>
                </a:solidFill>
                <a:latin typeface="Roboto Slab"/>
              </a:rPr>
              <a:t>героически погиб в свои неполные 15 лет. Он был активным участником партизанского отряда. Возвращаясь из разведки </a:t>
            </a:r>
          </a:p>
          <a:p>
            <a:pPr>
              <a:lnSpc>
                <a:spcPct val="114000"/>
              </a:lnSpc>
            </a:pPr>
            <a:r>
              <a:rPr lang="ru-RU" sz="1600" dirty="0">
                <a:solidFill>
                  <a:prstClr val="black"/>
                </a:solidFill>
                <a:latin typeface="Roboto Slab"/>
              </a:rPr>
              <a:t>в мае 1944 года, он принял бой с немцами на </a:t>
            </a:r>
          </a:p>
          <a:p>
            <a:pPr>
              <a:lnSpc>
                <a:spcPct val="114000"/>
              </a:lnSpc>
            </a:pPr>
            <a:r>
              <a:rPr lang="ru-RU" sz="1600" dirty="0">
                <a:solidFill>
                  <a:prstClr val="black"/>
                </a:solidFill>
                <a:latin typeface="Roboto Slab"/>
              </a:rPr>
              <a:t>опушке леса. Держа оборону, Марат отстреливался до последнего патрона, а потом подорвал гранатой себя вместе с немцами, когда они подошли совсем близко. </a:t>
            </a:r>
          </a:p>
        </p:txBody>
      </p:sp>
      <p:pic>
        <p:nvPicPr>
          <p:cNvPr id="17" name="Picture 4" descr="Картинки по запросу &quot;памятник марату казею&quot;">
            <a:extLst>
              <a:ext uri="{FF2B5EF4-FFF2-40B4-BE49-F238E27FC236}">
                <a16:creationId xmlns:a16="http://schemas.microsoft.com/office/drawing/2014/main" id="{71C8B7B1-B1BE-4FD3-9130-6A465DB6A7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732000" y="1484542"/>
            <a:ext cx="1656350" cy="16913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 name="Рисунок 17">
            <a:extLst>
              <a:ext uri="{FF2B5EF4-FFF2-40B4-BE49-F238E27FC236}">
                <a16:creationId xmlns:a16="http://schemas.microsoft.com/office/drawing/2014/main" id="{33EB2772-8198-45D9-AC76-45A96848DC2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30840" t="10939" r="30247" b="59922"/>
          <a:stretch/>
        </p:blipFill>
        <p:spPr>
          <a:xfrm>
            <a:off x="5795963" y="2439743"/>
            <a:ext cx="1656350" cy="1653733"/>
          </a:xfrm>
          <a:prstGeom prst="flowChartConnector">
            <a:avLst/>
          </a:prstGeom>
        </p:spPr>
      </p:pic>
      <p:pic>
        <p:nvPicPr>
          <p:cNvPr id="19" name="Рисунок 18">
            <a:extLst>
              <a:ext uri="{FF2B5EF4-FFF2-40B4-BE49-F238E27FC236}">
                <a16:creationId xmlns:a16="http://schemas.microsoft.com/office/drawing/2014/main" id="{36E8BD35-1E82-4DB5-85F4-A2D0099E84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0" name="Прямоугольник с двумя скругленными соседними углами 14">
            <a:hlinkClick r:id="" action="ppaction://noaction"/>
            <a:extLst>
              <a:ext uri="{FF2B5EF4-FFF2-40B4-BE49-F238E27FC236}">
                <a16:creationId xmlns:a16="http://schemas.microsoft.com/office/drawing/2014/main" id="{5A5E9C6D-3D4E-4D7F-9648-706B73EC1FB4}"/>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a:hlinkClick r:id="" action="ppaction://noaction"/>
            <a:extLst>
              <a:ext uri="{FF2B5EF4-FFF2-40B4-BE49-F238E27FC236}">
                <a16:creationId xmlns:a16="http://schemas.microsoft.com/office/drawing/2014/main" id="{D2AB060B-A2ED-498B-BD4D-25D68B643C58}"/>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5737947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5" action="ppaction://hlinksldjump"/>
            <a:extLst>
              <a:ext uri="{FF2B5EF4-FFF2-40B4-BE49-F238E27FC236}">
                <a16:creationId xmlns:a16="http://schemas.microsoft.com/office/drawing/2014/main" id="{B690379D-B677-4DFB-B74E-C550F5B6486B}"/>
              </a:ext>
            </a:extLst>
          </p:cNvPr>
          <p:cNvSpPr/>
          <p:nvPr/>
        </p:nvSpPr>
        <p:spPr>
          <a:xfrm flipH="1">
            <a:off x="368201" y="1861023"/>
            <a:ext cx="5071065"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Этот памятник </a:t>
            </a:r>
            <a:r>
              <a:rPr lang="ru-RU" sz="1600" b="1" dirty="0">
                <a:solidFill>
                  <a:prstClr val="black"/>
                </a:solidFill>
                <a:latin typeface="Roboto Slab"/>
              </a:rPr>
              <a:t>крупномасштабной наступательной операции Красной Армии </a:t>
            </a:r>
            <a:r>
              <a:rPr lang="ru-RU" sz="1600" dirty="0">
                <a:solidFill>
                  <a:prstClr val="black"/>
                </a:solidFill>
                <a:latin typeface="Roboto Slab"/>
              </a:rPr>
              <a:t>установлен в месте, где в 1944 году было топкое болото. Эта местность намеренно была </a:t>
            </a:r>
          </a:p>
          <a:p>
            <a:pPr>
              <a:lnSpc>
                <a:spcPct val="114000"/>
              </a:lnSpc>
            </a:pPr>
            <a:r>
              <a:rPr lang="ru-RU" sz="1600" dirty="0">
                <a:solidFill>
                  <a:prstClr val="black"/>
                </a:solidFill>
                <a:latin typeface="Roboto Slab"/>
              </a:rPr>
              <a:t>выбрана советским командованием как основное направление для наступления, </a:t>
            </a:r>
          </a:p>
          <a:p>
            <a:pPr>
              <a:lnSpc>
                <a:spcPct val="114000"/>
              </a:lnSpc>
            </a:pPr>
            <a:r>
              <a:rPr lang="ru-RU" sz="1600" dirty="0">
                <a:solidFill>
                  <a:prstClr val="black"/>
                </a:solidFill>
                <a:latin typeface="Roboto Slab"/>
              </a:rPr>
              <a:t>чтобы нанести неожиданный удар по немецким позициям. А как называлась эта </a:t>
            </a:r>
            <a:r>
              <a:rPr lang="ru-RU" sz="1600" b="1" dirty="0">
                <a:solidFill>
                  <a:prstClr val="black"/>
                </a:solidFill>
                <a:latin typeface="Roboto Slab"/>
              </a:rPr>
              <a:t>операция</a:t>
            </a:r>
            <a:r>
              <a:rPr lang="ru-RU" sz="1600" dirty="0">
                <a:solidFill>
                  <a:prstClr val="black"/>
                </a:solidFill>
                <a:latin typeface="Roboto Slab"/>
              </a:rPr>
              <a:t>?</a:t>
            </a:r>
          </a:p>
        </p:txBody>
      </p:sp>
      <p:pic>
        <p:nvPicPr>
          <p:cNvPr id="14" name="Рисунок 13">
            <a:extLst>
              <a:ext uri="{FF2B5EF4-FFF2-40B4-BE49-F238E27FC236}">
                <a16:creationId xmlns:a16="http://schemas.microsoft.com/office/drawing/2014/main" id="{9BEF7A9B-88D0-4B97-BD60-C2881AD37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50180" name="Picture 4" descr="Картинки по запросу &quot;памятник операции багратион&quot;">
            <a:extLst>
              <a:ext uri="{FF2B5EF4-FFF2-40B4-BE49-F238E27FC236}">
                <a16:creationId xmlns:a16="http://schemas.microsoft.com/office/drawing/2014/main" id="{53DCDCFD-8D8F-40B5-ABDC-6332516B73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495827" y="1857080"/>
            <a:ext cx="3167406" cy="2236386"/>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7" name="Таблица 7">
            <a:extLst>
              <a:ext uri="{FF2B5EF4-FFF2-40B4-BE49-F238E27FC236}">
                <a16:creationId xmlns:a16="http://schemas.microsoft.com/office/drawing/2014/main" id="{F546733A-0C03-44AC-B11A-7C84B65A8F8C}"/>
              </a:ext>
            </a:extLst>
          </p:cNvPr>
          <p:cNvGraphicFramePr>
            <a:graphicFrameLocks noGrp="1"/>
          </p:cNvGraphicFramePr>
          <p:nvPr/>
        </p:nvGraphicFramePr>
        <p:xfrm>
          <a:off x="1524001" y="1188362"/>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1792305418"/>
                    </a:ext>
                  </a:extLst>
                </a:gridCol>
                <a:gridCol w="677333">
                  <a:extLst>
                    <a:ext uri="{9D8B030D-6E8A-4147-A177-3AD203B41FA5}">
                      <a16:colId xmlns:a16="http://schemas.microsoft.com/office/drawing/2014/main" val="1344087580"/>
                    </a:ext>
                  </a:extLst>
                </a:gridCol>
                <a:gridCol w="677333">
                  <a:extLst>
                    <a:ext uri="{9D8B030D-6E8A-4147-A177-3AD203B41FA5}">
                      <a16:colId xmlns:a16="http://schemas.microsoft.com/office/drawing/2014/main" val="1064532085"/>
                    </a:ext>
                  </a:extLst>
                </a:gridCol>
                <a:gridCol w="677333">
                  <a:extLst>
                    <a:ext uri="{9D8B030D-6E8A-4147-A177-3AD203B41FA5}">
                      <a16:colId xmlns:a16="http://schemas.microsoft.com/office/drawing/2014/main" val="1558592426"/>
                    </a:ext>
                  </a:extLst>
                </a:gridCol>
                <a:gridCol w="677333">
                  <a:extLst>
                    <a:ext uri="{9D8B030D-6E8A-4147-A177-3AD203B41FA5}">
                      <a16:colId xmlns:a16="http://schemas.microsoft.com/office/drawing/2014/main" val="3918361543"/>
                    </a:ext>
                  </a:extLst>
                </a:gridCol>
                <a:gridCol w="677333">
                  <a:extLst>
                    <a:ext uri="{9D8B030D-6E8A-4147-A177-3AD203B41FA5}">
                      <a16:colId xmlns:a16="http://schemas.microsoft.com/office/drawing/2014/main" val="1325572423"/>
                    </a:ext>
                  </a:extLst>
                </a:gridCol>
                <a:gridCol w="677333">
                  <a:extLst>
                    <a:ext uri="{9D8B030D-6E8A-4147-A177-3AD203B41FA5}">
                      <a16:colId xmlns:a16="http://schemas.microsoft.com/office/drawing/2014/main" val="904152980"/>
                    </a:ext>
                  </a:extLst>
                </a:gridCol>
                <a:gridCol w="677333">
                  <a:extLst>
                    <a:ext uri="{9D8B030D-6E8A-4147-A177-3AD203B41FA5}">
                      <a16:colId xmlns:a16="http://schemas.microsoft.com/office/drawing/2014/main" val="821356015"/>
                    </a:ext>
                  </a:extLst>
                </a:gridCol>
                <a:gridCol w="677333">
                  <a:extLst>
                    <a:ext uri="{9D8B030D-6E8A-4147-A177-3AD203B41FA5}">
                      <a16:colId xmlns:a16="http://schemas.microsoft.com/office/drawing/2014/main" val="3593666096"/>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748616920"/>
                  </a:ext>
                </a:extLst>
              </a:tr>
            </a:tbl>
          </a:graphicData>
        </a:graphic>
      </p:graphicFrame>
      <p:sp>
        <p:nvSpPr>
          <p:cNvPr id="19" name="Скругленный прямоугольник 8">
            <a:hlinkClick r:id="rId8" action="ppaction://hlinksldjump"/>
            <a:extLst>
              <a:ext uri="{FF2B5EF4-FFF2-40B4-BE49-F238E27FC236}">
                <a16:creationId xmlns:a16="http://schemas.microsoft.com/office/drawing/2014/main" id="{87C29023-72E5-433B-8926-734DC981EEAA}"/>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Tree>
    <p:extLst>
      <p:ext uri="{BB962C8B-B14F-4D97-AF65-F5344CB8AC3E}">
        <p14:creationId xmlns:p14="http://schemas.microsoft.com/office/powerpoint/2010/main" val="261004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4"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pic>
        <p:nvPicPr>
          <p:cNvPr id="14" name="Рисунок 13">
            <a:extLst>
              <a:ext uri="{FF2B5EF4-FFF2-40B4-BE49-F238E27FC236}">
                <a16:creationId xmlns:a16="http://schemas.microsoft.com/office/drawing/2014/main" id="{FDBE3D08-4080-49FD-B35C-B967C3128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0" name="Прямоугольник 19">
            <a:hlinkClick r:id="rId6" action="ppaction://hlinksldjump"/>
            <a:extLst>
              <a:ext uri="{FF2B5EF4-FFF2-40B4-BE49-F238E27FC236}">
                <a16:creationId xmlns:a16="http://schemas.microsoft.com/office/drawing/2014/main" id="{5B9DA806-9836-4C50-8096-FE7AF55361E9}"/>
              </a:ext>
            </a:extLst>
          </p:cNvPr>
          <p:cNvSpPr/>
          <p:nvPr/>
        </p:nvSpPr>
        <p:spPr>
          <a:xfrm flipH="1">
            <a:off x="368299" y="1861023"/>
            <a:ext cx="5071065"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Этот памятник </a:t>
            </a:r>
            <a:r>
              <a:rPr lang="ru-RU" sz="1600" b="1" dirty="0">
                <a:solidFill>
                  <a:prstClr val="black"/>
                </a:solidFill>
                <a:latin typeface="Roboto Slab"/>
              </a:rPr>
              <a:t>крупномасштабной наступательной операции Красной Армии </a:t>
            </a:r>
            <a:r>
              <a:rPr lang="ru-RU" sz="1600" dirty="0">
                <a:solidFill>
                  <a:prstClr val="black"/>
                </a:solidFill>
                <a:latin typeface="Roboto Slab"/>
              </a:rPr>
              <a:t>установлен в месте, где в 1944 году было топкое болото. Эта местность намеренно была </a:t>
            </a:r>
          </a:p>
          <a:p>
            <a:pPr>
              <a:lnSpc>
                <a:spcPct val="114000"/>
              </a:lnSpc>
            </a:pPr>
            <a:r>
              <a:rPr lang="ru-RU" sz="1600" dirty="0">
                <a:solidFill>
                  <a:prstClr val="black"/>
                </a:solidFill>
                <a:latin typeface="Roboto Slab"/>
              </a:rPr>
              <a:t>выбрана советским командованием как основное направление для наступления, </a:t>
            </a:r>
          </a:p>
          <a:p>
            <a:pPr>
              <a:lnSpc>
                <a:spcPct val="114000"/>
              </a:lnSpc>
            </a:pPr>
            <a:r>
              <a:rPr lang="ru-RU" sz="1600" dirty="0">
                <a:solidFill>
                  <a:prstClr val="black"/>
                </a:solidFill>
                <a:latin typeface="Roboto Slab"/>
              </a:rPr>
              <a:t>чтобы нанести неожиданный удар по немецким позициям. А как называлась эта </a:t>
            </a:r>
            <a:r>
              <a:rPr lang="ru-RU" sz="1600" b="1" dirty="0">
                <a:solidFill>
                  <a:prstClr val="black"/>
                </a:solidFill>
                <a:latin typeface="Roboto Slab"/>
              </a:rPr>
              <a:t>операция</a:t>
            </a:r>
            <a:r>
              <a:rPr lang="ru-RU" sz="1600" dirty="0">
                <a:solidFill>
                  <a:prstClr val="black"/>
                </a:solidFill>
                <a:latin typeface="Roboto Slab"/>
              </a:rPr>
              <a:t>?</a:t>
            </a:r>
          </a:p>
        </p:txBody>
      </p:sp>
      <p:pic>
        <p:nvPicPr>
          <p:cNvPr id="21" name="Picture 4" descr="Картинки по запросу &quot;памятник операции багратион&quot;">
            <a:extLst>
              <a:ext uri="{FF2B5EF4-FFF2-40B4-BE49-F238E27FC236}">
                <a16:creationId xmlns:a16="http://schemas.microsoft.com/office/drawing/2014/main" id="{0E5A784E-2C71-4413-B325-15189A8F46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495827" y="1857080"/>
            <a:ext cx="3167406" cy="2236386"/>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22" name="Таблица 7">
            <a:extLst>
              <a:ext uri="{FF2B5EF4-FFF2-40B4-BE49-F238E27FC236}">
                <a16:creationId xmlns:a16="http://schemas.microsoft.com/office/drawing/2014/main" id="{698EEB7B-EB1E-4C43-95B6-BB7868225C2F}"/>
              </a:ext>
            </a:extLst>
          </p:cNvPr>
          <p:cNvGraphicFramePr>
            <a:graphicFrameLocks noGrp="1"/>
          </p:cNvGraphicFramePr>
          <p:nvPr/>
        </p:nvGraphicFramePr>
        <p:xfrm>
          <a:off x="1524001" y="1188362"/>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1792305418"/>
                    </a:ext>
                  </a:extLst>
                </a:gridCol>
                <a:gridCol w="677333">
                  <a:extLst>
                    <a:ext uri="{9D8B030D-6E8A-4147-A177-3AD203B41FA5}">
                      <a16:colId xmlns:a16="http://schemas.microsoft.com/office/drawing/2014/main" val="1344087580"/>
                    </a:ext>
                  </a:extLst>
                </a:gridCol>
                <a:gridCol w="677333">
                  <a:extLst>
                    <a:ext uri="{9D8B030D-6E8A-4147-A177-3AD203B41FA5}">
                      <a16:colId xmlns:a16="http://schemas.microsoft.com/office/drawing/2014/main" val="1064532085"/>
                    </a:ext>
                  </a:extLst>
                </a:gridCol>
                <a:gridCol w="677333">
                  <a:extLst>
                    <a:ext uri="{9D8B030D-6E8A-4147-A177-3AD203B41FA5}">
                      <a16:colId xmlns:a16="http://schemas.microsoft.com/office/drawing/2014/main" val="1558592426"/>
                    </a:ext>
                  </a:extLst>
                </a:gridCol>
                <a:gridCol w="677333">
                  <a:extLst>
                    <a:ext uri="{9D8B030D-6E8A-4147-A177-3AD203B41FA5}">
                      <a16:colId xmlns:a16="http://schemas.microsoft.com/office/drawing/2014/main" val="3918361543"/>
                    </a:ext>
                  </a:extLst>
                </a:gridCol>
                <a:gridCol w="677333">
                  <a:extLst>
                    <a:ext uri="{9D8B030D-6E8A-4147-A177-3AD203B41FA5}">
                      <a16:colId xmlns:a16="http://schemas.microsoft.com/office/drawing/2014/main" val="1325572423"/>
                    </a:ext>
                  </a:extLst>
                </a:gridCol>
                <a:gridCol w="677333">
                  <a:extLst>
                    <a:ext uri="{9D8B030D-6E8A-4147-A177-3AD203B41FA5}">
                      <a16:colId xmlns:a16="http://schemas.microsoft.com/office/drawing/2014/main" val="904152980"/>
                    </a:ext>
                  </a:extLst>
                </a:gridCol>
                <a:gridCol w="677333">
                  <a:extLst>
                    <a:ext uri="{9D8B030D-6E8A-4147-A177-3AD203B41FA5}">
                      <a16:colId xmlns:a16="http://schemas.microsoft.com/office/drawing/2014/main" val="821356015"/>
                    </a:ext>
                  </a:extLst>
                </a:gridCol>
                <a:gridCol w="677333">
                  <a:extLst>
                    <a:ext uri="{9D8B030D-6E8A-4147-A177-3AD203B41FA5}">
                      <a16:colId xmlns:a16="http://schemas.microsoft.com/office/drawing/2014/main" val="3593666096"/>
                    </a:ext>
                  </a:extLst>
                </a:gridCol>
              </a:tblGrid>
              <a:tr h="370840">
                <a:tc>
                  <a:txBody>
                    <a:bodyPr/>
                    <a:lstStyle/>
                    <a:p>
                      <a:pPr algn="ctr"/>
                      <a:endParaRPr lang="ru-RU" sz="1600" b="1">
                        <a:latin typeface="+mj-lt"/>
                      </a:endParaRPr>
                    </a:p>
                  </a:txBody>
                  <a:tcPr/>
                </a:tc>
                <a:tc>
                  <a:txBody>
                    <a:bodyPr/>
                    <a:lstStyle/>
                    <a:p>
                      <a:pPr algn="ctr"/>
                      <a:r>
                        <a:rPr lang="ru-RU" sz="1600" b="1">
                          <a:latin typeface="+mj-lt"/>
                        </a:rPr>
                        <a:t>А</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748616920"/>
                  </a:ext>
                </a:extLst>
              </a:tr>
            </a:tbl>
          </a:graphicData>
        </a:graphic>
      </p:graphicFrame>
      <p:sp>
        <p:nvSpPr>
          <p:cNvPr id="23" name="Скругленный прямоугольник 8">
            <a:hlinkClick r:id="rId8" action="ppaction://hlinksldjump"/>
            <a:extLst>
              <a:ext uri="{FF2B5EF4-FFF2-40B4-BE49-F238E27FC236}">
                <a16:creationId xmlns:a16="http://schemas.microsoft.com/office/drawing/2014/main" id="{344FC34F-187A-47D8-A9B3-A2360A50D488}"/>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Tree>
    <p:extLst>
      <p:ext uri="{BB962C8B-B14F-4D97-AF65-F5344CB8AC3E}">
        <p14:creationId xmlns:p14="http://schemas.microsoft.com/office/powerpoint/2010/main" val="2113580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pic>
        <p:nvPicPr>
          <p:cNvPr id="10" name="Рисунок 9">
            <a:extLst>
              <a:ext uri="{FF2B5EF4-FFF2-40B4-BE49-F238E27FC236}">
                <a16:creationId xmlns:a16="http://schemas.microsoft.com/office/drawing/2014/main" id="{334C957A-4FC3-4FC3-B740-8D2272159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Прямоугольник 12">
            <a:hlinkClick r:id="rId6" action="ppaction://hlinksldjump"/>
            <a:extLst>
              <a:ext uri="{FF2B5EF4-FFF2-40B4-BE49-F238E27FC236}">
                <a16:creationId xmlns:a16="http://schemas.microsoft.com/office/drawing/2014/main" id="{2D4AD2EE-4DDE-4650-92BB-EE85A2E5DF14}"/>
              </a:ext>
            </a:extLst>
          </p:cNvPr>
          <p:cNvSpPr/>
          <p:nvPr/>
        </p:nvSpPr>
        <p:spPr>
          <a:xfrm flipH="1">
            <a:off x="358774" y="1861023"/>
            <a:ext cx="5071065"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Этот памятник </a:t>
            </a:r>
            <a:r>
              <a:rPr lang="ru-RU" sz="1600" b="1" dirty="0">
                <a:solidFill>
                  <a:prstClr val="black"/>
                </a:solidFill>
                <a:latin typeface="Roboto Slab"/>
              </a:rPr>
              <a:t>крупномасштабной наступательной операции Красной Армии </a:t>
            </a:r>
            <a:r>
              <a:rPr lang="ru-RU" sz="1600" dirty="0">
                <a:solidFill>
                  <a:prstClr val="black"/>
                </a:solidFill>
                <a:latin typeface="Roboto Slab"/>
              </a:rPr>
              <a:t>установлен в месте, где в 1944 году было топкое болото. Эта местность намеренно была </a:t>
            </a:r>
          </a:p>
          <a:p>
            <a:pPr>
              <a:lnSpc>
                <a:spcPct val="114000"/>
              </a:lnSpc>
            </a:pPr>
            <a:r>
              <a:rPr lang="ru-RU" sz="1600" dirty="0">
                <a:solidFill>
                  <a:prstClr val="black"/>
                </a:solidFill>
                <a:latin typeface="Roboto Slab"/>
              </a:rPr>
              <a:t>выбрана советским командованием как основное направление для наступления, </a:t>
            </a:r>
          </a:p>
          <a:p>
            <a:pPr>
              <a:lnSpc>
                <a:spcPct val="114000"/>
              </a:lnSpc>
            </a:pPr>
            <a:r>
              <a:rPr lang="ru-RU" sz="1600" dirty="0">
                <a:solidFill>
                  <a:prstClr val="black"/>
                </a:solidFill>
                <a:latin typeface="Roboto Slab"/>
              </a:rPr>
              <a:t>чтобы нанести неожиданный удар по немецким позициям. А как называлась эта </a:t>
            </a:r>
            <a:r>
              <a:rPr lang="ru-RU" sz="1600" b="1" dirty="0">
                <a:solidFill>
                  <a:prstClr val="black"/>
                </a:solidFill>
                <a:latin typeface="Roboto Slab"/>
              </a:rPr>
              <a:t>операция</a:t>
            </a:r>
            <a:r>
              <a:rPr lang="ru-RU" sz="1600" dirty="0">
                <a:solidFill>
                  <a:prstClr val="black"/>
                </a:solidFill>
                <a:latin typeface="Roboto Slab"/>
              </a:rPr>
              <a:t>?</a:t>
            </a:r>
          </a:p>
        </p:txBody>
      </p:sp>
      <p:pic>
        <p:nvPicPr>
          <p:cNvPr id="14" name="Picture 4" descr="Картинки по запросу &quot;памятник операции багратион&quot;">
            <a:extLst>
              <a:ext uri="{FF2B5EF4-FFF2-40B4-BE49-F238E27FC236}">
                <a16:creationId xmlns:a16="http://schemas.microsoft.com/office/drawing/2014/main" id="{AD94EB4E-5C2C-4118-A5E3-CAF4E65DA5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495827" y="1857080"/>
            <a:ext cx="3167406" cy="2236386"/>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5" name="Таблица 7">
            <a:extLst>
              <a:ext uri="{FF2B5EF4-FFF2-40B4-BE49-F238E27FC236}">
                <a16:creationId xmlns:a16="http://schemas.microsoft.com/office/drawing/2014/main" id="{108AB187-04E1-468C-9622-FDFFDF93AD17}"/>
              </a:ext>
            </a:extLst>
          </p:cNvPr>
          <p:cNvGraphicFramePr>
            <a:graphicFrameLocks noGrp="1"/>
          </p:cNvGraphicFramePr>
          <p:nvPr/>
        </p:nvGraphicFramePr>
        <p:xfrm>
          <a:off x="1524001" y="1188362"/>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1792305418"/>
                    </a:ext>
                  </a:extLst>
                </a:gridCol>
                <a:gridCol w="677333">
                  <a:extLst>
                    <a:ext uri="{9D8B030D-6E8A-4147-A177-3AD203B41FA5}">
                      <a16:colId xmlns:a16="http://schemas.microsoft.com/office/drawing/2014/main" val="1344087580"/>
                    </a:ext>
                  </a:extLst>
                </a:gridCol>
                <a:gridCol w="677333">
                  <a:extLst>
                    <a:ext uri="{9D8B030D-6E8A-4147-A177-3AD203B41FA5}">
                      <a16:colId xmlns:a16="http://schemas.microsoft.com/office/drawing/2014/main" val="1064532085"/>
                    </a:ext>
                  </a:extLst>
                </a:gridCol>
                <a:gridCol w="677333">
                  <a:extLst>
                    <a:ext uri="{9D8B030D-6E8A-4147-A177-3AD203B41FA5}">
                      <a16:colId xmlns:a16="http://schemas.microsoft.com/office/drawing/2014/main" val="1558592426"/>
                    </a:ext>
                  </a:extLst>
                </a:gridCol>
                <a:gridCol w="677333">
                  <a:extLst>
                    <a:ext uri="{9D8B030D-6E8A-4147-A177-3AD203B41FA5}">
                      <a16:colId xmlns:a16="http://schemas.microsoft.com/office/drawing/2014/main" val="3918361543"/>
                    </a:ext>
                  </a:extLst>
                </a:gridCol>
                <a:gridCol w="677333">
                  <a:extLst>
                    <a:ext uri="{9D8B030D-6E8A-4147-A177-3AD203B41FA5}">
                      <a16:colId xmlns:a16="http://schemas.microsoft.com/office/drawing/2014/main" val="1325572423"/>
                    </a:ext>
                  </a:extLst>
                </a:gridCol>
                <a:gridCol w="677333">
                  <a:extLst>
                    <a:ext uri="{9D8B030D-6E8A-4147-A177-3AD203B41FA5}">
                      <a16:colId xmlns:a16="http://schemas.microsoft.com/office/drawing/2014/main" val="904152980"/>
                    </a:ext>
                  </a:extLst>
                </a:gridCol>
                <a:gridCol w="677333">
                  <a:extLst>
                    <a:ext uri="{9D8B030D-6E8A-4147-A177-3AD203B41FA5}">
                      <a16:colId xmlns:a16="http://schemas.microsoft.com/office/drawing/2014/main" val="821356015"/>
                    </a:ext>
                  </a:extLst>
                </a:gridCol>
                <a:gridCol w="677333">
                  <a:extLst>
                    <a:ext uri="{9D8B030D-6E8A-4147-A177-3AD203B41FA5}">
                      <a16:colId xmlns:a16="http://schemas.microsoft.com/office/drawing/2014/main" val="3593666096"/>
                    </a:ext>
                  </a:extLst>
                </a:gridCol>
              </a:tblGrid>
              <a:tr h="370840">
                <a:tc>
                  <a:txBody>
                    <a:bodyPr/>
                    <a:lstStyle/>
                    <a:p>
                      <a:pPr algn="ctr"/>
                      <a:endParaRPr lang="ru-RU" sz="1600" b="1">
                        <a:latin typeface="+mj-lt"/>
                      </a:endParaRPr>
                    </a:p>
                  </a:txBody>
                  <a:tcPr/>
                </a:tc>
                <a:tc>
                  <a:txBody>
                    <a:bodyPr/>
                    <a:lstStyle/>
                    <a:p>
                      <a:pPr algn="ctr"/>
                      <a:r>
                        <a:rPr lang="ru-RU" sz="1600" b="1">
                          <a:latin typeface="+mj-lt"/>
                        </a:rPr>
                        <a:t>А</a:t>
                      </a:r>
                    </a:p>
                  </a:txBody>
                  <a:tcPr/>
                </a:tc>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r>
                        <a:rPr lang="ru-RU" sz="1600" b="1">
                          <a:latin typeface="+mj-lt"/>
                        </a:rPr>
                        <a:t>А</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О</a:t>
                      </a:r>
                    </a:p>
                  </a:txBody>
                  <a:tcPr/>
                </a:tc>
                <a:tc>
                  <a:txBody>
                    <a:bodyPr/>
                    <a:lstStyle/>
                    <a:p>
                      <a:pPr algn="ctr"/>
                      <a:endParaRPr lang="ru-RU" sz="1600" b="1">
                        <a:latin typeface="+mj-lt"/>
                      </a:endParaRPr>
                    </a:p>
                  </a:txBody>
                  <a:tcPr/>
                </a:tc>
                <a:extLst>
                  <a:ext uri="{0D108BD9-81ED-4DB2-BD59-A6C34878D82A}">
                    <a16:rowId xmlns:a16="http://schemas.microsoft.com/office/drawing/2014/main" val="3748616920"/>
                  </a:ext>
                </a:extLst>
              </a:tr>
            </a:tbl>
          </a:graphicData>
        </a:graphic>
      </p:graphicFrame>
    </p:spTree>
    <p:extLst>
      <p:ext uri="{BB962C8B-B14F-4D97-AF65-F5344CB8AC3E}">
        <p14:creationId xmlns:p14="http://schemas.microsoft.com/office/powerpoint/2010/main" val="589533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5">
            <a:hlinkClick r:id="rId3" action="ppaction://hlinksldjump"/>
            <a:extLst>
              <a:ext uri="{FF2B5EF4-FFF2-40B4-BE49-F238E27FC236}">
                <a16:creationId xmlns:a16="http://schemas.microsoft.com/office/drawing/2014/main" id="{4AFB9654-126C-4498-B14A-67A94AA1479C}"/>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Рисунок 15">
            <a:extLst>
              <a:ext uri="{FF2B5EF4-FFF2-40B4-BE49-F238E27FC236}">
                <a16:creationId xmlns:a16="http://schemas.microsoft.com/office/drawing/2014/main" id="{EE9DF2CE-827E-4143-BD00-B911E7E79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7" name="Прямоугольник 16">
            <a:hlinkClick r:id="rId5" action="ppaction://hlinksldjump"/>
            <a:extLst>
              <a:ext uri="{FF2B5EF4-FFF2-40B4-BE49-F238E27FC236}">
                <a16:creationId xmlns:a16="http://schemas.microsoft.com/office/drawing/2014/main" id="{909D6C71-7367-44D9-9F9E-521F43A366E3}"/>
              </a:ext>
            </a:extLst>
          </p:cNvPr>
          <p:cNvSpPr/>
          <p:nvPr/>
        </p:nvSpPr>
        <p:spPr>
          <a:xfrm flipH="1">
            <a:off x="380705" y="2814055"/>
            <a:ext cx="5071065" cy="1945469"/>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Первые удары </a:t>
            </a:r>
            <a:r>
              <a:rPr lang="ru-RU" sz="1600" b="1" dirty="0">
                <a:solidFill>
                  <a:prstClr val="black"/>
                </a:solidFill>
                <a:latin typeface="Roboto Slab"/>
              </a:rPr>
              <a:t>Белорусской наступательной операции «Багратион» </a:t>
            </a:r>
            <a:r>
              <a:rPr lang="ru-RU" sz="1600" dirty="0">
                <a:solidFill>
                  <a:prstClr val="black"/>
                </a:solidFill>
                <a:latin typeface="Roboto Slab"/>
              </a:rPr>
              <a:t>наносились в заболоченной лесистой местности со слабо развитой дорожной сетью, чтобы использовать эффект неожиданности. Командование вермахта не ожидало нового удара советских войск в труднопроходимой местности. </a:t>
            </a:r>
          </a:p>
        </p:txBody>
      </p:sp>
      <p:pic>
        <p:nvPicPr>
          <p:cNvPr id="18" name="Picture 4" descr="Картинки по запросу &quot;памятник операции багратион&quot;">
            <a:extLst>
              <a:ext uri="{FF2B5EF4-FFF2-40B4-BE49-F238E27FC236}">
                <a16:creationId xmlns:a16="http://schemas.microsoft.com/office/drawing/2014/main" id="{1693B06F-F7CE-4DE1-8ADC-04A1DD01BB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533534" y="1848388"/>
            <a:ext cx="3108017" cy="2432737"/>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9" name="Таблица 7">
            <a:extLst>
              <a:ext uri="{FF2B5EF4-FFF2-40B4-BE49-F238E27FC236}">
                <a16:creationId xmlns:a16="http://schemas.microsoft.com/office/drawing/2014/main" id="{306708A6-0A0A-4A43-BB42-D551009767A2}"/>
              </a:ext>
            </a:extLst>
          </p:cNvPr>
          <p:cNvGraphicFramePr>
            <a:graphicFrameLocks noGrp="1"/>
          </p:cNvGraphicFramePr>
          <p:nvPr/>
        </p:nvGraphicFramePr>
        <p:xfrm>
          <a:off x="1524001" y="1188362"/>
          <a:ext cx="6095997" cy="370840"/>
        </p:xfrm>
        <a:graphic>
          <a:graphicData uri="http://schemas.openxmlformats.org/drawingml/2006/table">
            <a:tbl>
              <a:tblPr firstRow="1" bandRow="1">
                <a:tableStyleId>{5940675A-B579-460E-94D1-54222C63F5DA}</a:tableStyleId>
              </a:tblPr>
              <a:tblGrid>
                <a:gridCol w="677333">
                  <a:extLst>
                    <a:ext uri="{9D8B030D-6E8A-4147-A177-3AD203B41FA5}">
                      <a16:colId xmlns:a16="http://schemas.microsoft.com/office/drawing/2014/main" val="1792305418"/>
                    </a:ext>
                  </a:extLst>
                </a:gridCol>
                <a:gridCol w="677333">
                  <a:extLst>
                    <a:ext uri="{9D8B030D-6E8A-4147-A177-3AD203B41FA5}">
                      <a16:colId xmlns:a16="http://schemas.microsoft.com/office/drawing/2014/main" val="1344087580"/>
                    </a:ext>
                  </a:extLst>
                </a:gridCol>
                <a:gridCol w="677333">
                  <a:extLst>
                    <a:ext uri="{9D8B030D-6E8A-4147-A177-3AD203B41FA5}">
                      <a16:colId xmlns:a16="http://schemas.microsoft.com/office/drawing/2014/main" val="1064532085"/>
                    </a:ext>
                  </a:extLst>
                </a:gridCol>
                <a:gridCol w="677333">
                  <a:extLst>
                    <a:ext uri="{9D8B030D-6E8A-4147-A177-3AD203B41FA5}">
                      <a16:colId xmlns:a16="http://schemas.microsoft.com/office/drawing/2014/main" val="1558592426"/>
                    </a:ext>
                  </a:extLst>
                </a:gridCol>
                <a:gridCol w="677333">
                  <a:extLst>
                    <a:ext uri="{9D8B030D-6E8A-4147-A177-3AD203B41FA5}">
                      <a16:colId xmlns:a16="http://schemas.microsoft.com/office/drawing/2014/main" val="3918361543"/>
                    </a:ext>
                  </a:extLst>
                </a:gridCol>
                <a:gridCol w="677333">
                  <a:extLst>
                    <a:ext uri="{9D8B030D-6E8A-4147-A177-3AD203B41FA5}">
                      <a16:colId xmlns:a16="http://schemas.microsoft.com/office/drawing/2014/main" val="1325572423"/>
                    </a:ext>
                  </a:extLst>
                </a:gridCol>
                <a:gridCol w="677333">
                  <a:extLst>
                    <a:ext uri="{9D8B030D-6E8A-4147-A177-3AD203B41FA5}">
                      <a16:colId xmlns:a16="http://schemas.microsoft.com/office/drawing/2014/main" val="904152980"/>
                    </a:ext>
                  </a:extLst>
                </a:gridCol>
                <a:gridCol w="677333">
                  <a:extLst>
                    <a:ext uri="{9D8B030D-6E8A-4147-A177-3AD203B41FA5}">
                      <a16:colId xmlns:a16="http://schemas.microsoft.com/office/drawing/2014/main" val="821356015"/>
                    </a:ext>
                  </a:extLst>
                </a:gridCol>
                <a:gridCol w="677333">
                  <a:extLst>
                    <a:ext uri="{9D8B030D-6E8A-4147-A177-3AD203B41FA5}">
                      <a16:colId xmlns:a16="http://schemas.microsoft.com/office/drawing/2014/main" val="3593666096"/>
                    </a:ext>
                  </a:extLst>
                </a:gridCol>
              </a:tblGrid>
              <a:tr h="370840">
                <a:tc>
                  <a:txBody>
                    <a:bodyPr/>
                    <a:lstStyle/>
                    <a:p>
                      <a:pPr algn="ctr"/>
                      <a:r>
                        <a:rPr lang="ru-RU" sz="1600" b="1">
                          <a:latin typeface="+mj-lt"/>
                        </a:rPr>
                        <a:t>Б</a:t>
                      </a:r>
                    </a:p>
                  </a:txBody>
                  <a:tcPr/>
                </a:tc>
                <a:tc>
                  <a:txBody>
                    <a:bodyPr/>
                    <a:lstStyle/>
                    <a:p>
                      <a:pPr algn="ctr"/>
                      <a:r>
                        <a:rPr lang="ru-RU" sz="1600" b="1">
                          <a:latin typeface="+mj-lt"/>
                        </a:rPr>
                        <a:t>А</a:t>
                      </a:r>
                    </a:p>
                  </a:txBody>
                  <a:tcPr/>
                </a:tc>
                <a:tc>
                  <a:txBody>
                    <a:bodyPr/>
                    <a:lstStyle/>
                    <a:p>
                      <a:pPr algn="ctr"/>
                      <a:r>
                        <a:rPr lang="ru-RU" sz="1600" b="1">
                          <a:latin typeface="+mj-lt"/>
                        </a:rPr>
                        <a:t>Г</a:t>
                      </a:r>
                    </a:p>
                  </a:txBody>
                  <a:tcPr/>
                </a:tc>
                <a:tc>
                  <a:txBody>
                    <a:bodyPr/>
                    <a:lstStyle/>
                    <a:p>
                      <a:pPr algn="ctr"/>
                      <a:r>
                        <a:rPr lang="ru-RU" sz="1600" b="1">
                          <a:latin typeface="+mj-lt"/>
                        </a:rPr>
                        <a:t>Р</a:t>
                      </a:r>
                    </a:p>
                  </a:txBody>
                  <a:tcPr/>
                </a:tc>
                <a:tc>
                  <a:txBody>
                    <a:bodyPr/>
                    <a:lstStyle/>
                    <a:p>
                      <a:pPr algn="ctr"/>
                      <a:r>
                        <a:rPr lang="ru-RU" sz="1600" b="1">
                          <a:latin typeface="+mj-lt"/>
                        </a:rPr>
                        <a:t>А</a:t>
                      </a:r>
                    </a:p>
                  </a:txBody>
                  <a:tcPr/>
                </a:tc>
                <a:tc>
                  <a:txBody>
                    <a:bodyPr/>
                    <a:lstStyle/>
                    <a:p>
                      <a:pPr algn="ctr"/>
                      <a:r>
                        <a:rPr lang="ru-RU" sz="1600" b="1">
                          <a:latin typeface="+mj-lt"/>
                        </a:rPr>
                        <a:t>Т</a:t>
                      </a:r>
                    </a:p>
                  </a:txBody>
                  <a:tcPr/>
                </a:tc>
                <a:tc>
                  <a:txBody>
                    <a:bodyPr/>
                    <a:lstStyle/>
                    <a:p>
                      <a:pPr algn="ctr"/>
                      <a:r>
                        <a:rPr lang="ru-RU" sz="1600" b="1">
                          <a:latin typeface="+mj-lt"/>
                        </a:rPr>
                        <a:t>И</a:t>
                      </a:r>
                    </a:p>
                  </a:txBody>
                  <a:tcPr/>
                </a:tc>
                <a:tc>
                  <a:txBody>
                    <a:bodyPr/>
                    <a:lstStyle/>
                    <a:p>
                      <a:pPr algn="ctr"/>
                      <a:r>
                        <a:rPr lang="ru-RU" sz="1600" b="1">
                          <a:latin typeface="+mj-lt"/>
                        </a:rPr>
                        <a:t>О</a:t>
                      </a:r>
                    </a:p>
                  </a:txBody>
                  <a:tcPr/>
                </a:tc>
                <a:tc>
                  <a:txBody>
                    <a:bodyPr/>
                    <a:lstStyle/>
                    <a:p>
                      <a:pPr algn="ctr"/>
                      <a:r>
                        <a:rPr lang="ru-RU" sz="1600" b="1">
                          <a:latin typeface="+mj-lt"/>
                        </a:rPr>
                        <a:t>Н</a:t>
                      </a:r>
                    </a:p>
                  </a:txBody>
                  <a:tcPr/>
                </a:tc>
                <a:extLst>
                  <a:ext uri="{0D108BD9-81ED-4DB2-BD59-A6C34878D82A}">
                    <a16:rowId xmlns:a16="http://schemas.microsoft.com/office/drawing/2014/main" val="3748616920"/>
                  </a:ext>
                </a:extLst>
              </a:tr>
            </a:tbl>
          </a:graphicData>
        </a:graphic>
      </p:graphicFrame>
      <p:sp>
        <p:nvSpPr>
          <p:cNvPr id="9" name="Прямоугольник с двумя скругленными соседними углами 14">
            <a:hlinkClick r:id="" action="ppaction://noaction"/>
            <a:extLst>
              <a:ext uri="{FF2B5EF4-FFF2-40B4-BE49-F238E27FC236}">
                <a16:creationId xmlns:a16="http://schemas.microsoft.com/office/drawing/2014/main" id="{AFA87B61-B827-4A07-B71A-AFF6F7EEF583}"/>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a:extLst>
              <a:ext uri="{FF2B5EF4-FFF2-40B4-BE49-F238E27FC236}">
                <a16:creationId xmlns:a16="http://schemas.microsoft.com/office/drawing/2014/main" id="{1D2EC0DC-B1A5-45CD-819F-DA8DE137DD88}"/>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2752644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AB3DB3C-9C1D-4CB3-A33F-06CEC31E1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276601" y="1160194"/>
            <a:ext cx="58674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4" name="Скругленный прямоугольник 12">
            <a:hlinkClick r:id="rId4" action="ppaction://hlinksldjump"/>
            <a:extLst>
              <a:ext uri="{FF2B5EF4-FFF2-40B4-BE49-F238E27FC236}">
                <a16:creationId xmlns:a16="http://schemas.microsoft.com/office/drawing/2014/main" id="{8B806A10-21FE-49C6-8CC4-C1A4F62CBC65}"/>
              </a:ext>
            </a:extLst>
          </p:cNvPr>
          <p:cNvSpPr/>
          <p:nvPr/>
        </p:nvSpPr>
        <p:spPr>
          <a:xfrm>
            <a:off x="358774" y="3060737"/>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endParaRPr lang="ru-RU" sz="1800">
              <a:solidFill>
                <a:schemeClr val="tx1"/>
              </a:solidFill>
              <a:latin typeface="+mj-lt"/>
            </a:endParaRPr>
          </a:p>
        </p:txBody>
      </p:sp>
      <p:sp>
        <p:nvSpPr>
          <p:cNvPr id="16" name="Скругленный прямоугольник 7">
            <a:hlinkClick r:id="rId5" action="ppaction://hlinksldjump"/>
            <a:extLst>
              <a:ext uri="{FF2B5EF4-FFF2-40B4-BE49-F238E27FC236}">
                <a16:creationId xmlns:a16="http://schemas.microsoft.com/office/drawing/2014/main" id="{BCA86E2D-4391-44EA-A026-1A8BC4FC05CF}"/>
              </a:ext>
            </a:extLst>
          </p:cNvPr>
          <p:cNvSpPr/>
          <p:nvPr/>
        </p:nvSpPr>
        <p:spPr>
          <a:xfrm>
            <a:off x="347662" y="1508933"/>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Оборона Гродно</a:t>
            </a:r>
          </a:p>
        </p:txBody>
      </p:sp>
      <p:sp>
        <p:nvSpPr>
          <p:cNvPr id="17" name="Скругленный прямоугольник 8">
            <a:hlinkClick r:id="rId5" action="ppaction://hlinksldjump"/>
            <a:extLst>
              <a:ext uri="{FF2B5EF4-FFF2-40B4-BE49-F238E27FC236}">
                <a16:creationId xmlns:a16="http://schemas.microsoft.com/office/drawing/2014/main" id="{1111116D-3528-400A-8EBE-2D876C1EA14E}"/>
              </a:ext>
            </a:extLst>
          </p:cNvPr>
          <p:cNvSpPr/>
          <p:nvPr/>
        </p:nvSpPr>
        <p:spPr>
          <a:xfrm>
            <a:off x="358775" y="2284835"/>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Оборона Житомира</a:t>
            </a:r>
          </a:p>
        </p:txBody>
      </p:sp>
      <p:sp>
        <p:nvSpPr>
          <p:cNvPr id="18" name="Скругленный прямоугольник 10">
            <a:hlinkClick r:id="rId5" action="ppaction://hlinksldjump"/>
            <a:extLst>
              <a:ext uri="{FF2B5EF4-FFF2-40B4-BE49-F238E27FC236}">
                <a16:creationId xmlns:a16="http://schemas.microsoft.com/office/drawing/2014/main" id="{74157753-C10D-47B4-B69D-676C41AA62EF}"/>
              </a:ext>
            </a:extLst>
          </p:cNvPr>
          <p:cNvSpPr/>
          <p:nvPr/>
        </p:nvSpPr>
        <p:spPr>
          <a:xfrm>
            <a:off x="358775" y="3836639"/>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Оборона Риги</a:t>
            </a:r>
          </a:p>
        </p:txBody>
      </p:sp>
      <p:sp>
        <p:nvSpPr>
          <p:cNvPr id="15" name="Прямоугольник с двумя скругленными соседними углами 14">
            <a:hlinkClick r:id="rId6" action="ppaction://hlinksldjump"/>
            <a:extLst>
              <a:ext uri="{FF2B5EF4-FFF2-40B4-BE49-F238E27FC236}">
                <a16:creationId xmlns:a16="http://schemas.microsoft.com/office/drawing/2014/main" id="{26A08D69-C4FC-444A-8379-FACDE891952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20" name="TextBox 19">
            <a:hlinkClick r:id="rId6" action="ppaction://hlinksldjump"/>
            <a:extLst>
              <a:ext uri="{FF2B5EF4-FFF2-40B4-BE49-F238E27FC236}">
                <a16:creationId xmlns:a16="http://schemas.microsoft.com/office/drawing/2014/main" id="{0EE091A7-C0E2-4733-8CED-23C71534FA52}"/>
              </a:ext>
            </a:extLst>
          </p:cNvPr>
          <p:cNvSpPr txBox="1"/>
          <p:nvPr/>
        </p:nvSpPr>
        <p:spPr>
          <a:xfrm>
            <a:off x="2412000" y="150616"/>
            <a:ext cx="4325223"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Что происходит на картине? </a:t>
            </a:r>
          </a:p>
        </p:txBody>
      </p:sp>
      <p:sp>
        <p:nvSpPr>
          <p:cNvPr id="2" name="TextBox 1">
            <a:hlinkClick r:id="rId4" action="ppaction://hlinksldjump"/>
            <a:extLst>
              <a:ext uri="{FF2B5EF4-FFF2-40B4-BE49-F238E27FC236}">
                <a16:creationId xmlns:a16="http://schemas.microsoft.com/office/drawing/2014/main" id="{BEBE8069-9E95-4D39-A8BB-0BCD73CF8FE9}"/>
              </a:ext>
            </a:extLst>
          </p:cNvPr>
          <p:cNvSpPr txBox="1"/>
          <p:nvPr/>
        </p:nvSpPr>
        <p:spPr>
          <a:xfrm>
            <a:off x="406183" y="3026420"/>
            <a:ext cx="2473755" cy="646331"/>
          </a:xfrm>
          <a:prstGeom prst="rect">
            <a:avLst/>
          </a:prstGeom>
          <a:noFill/>
        </p:spPr>
        <p:txBody>
          <a:bodyPr wrap="none" rtlCol="0">
            <a:spAutoFit/>
          </a:bodyPr>
          <a:lstStyle/>
          <a:p>
            <a:pPr algn="ctr"/>
            <a:r>
              <a:rPr lang="ru-RU" sz="1800">
                <a:latin typeface="+mj-lt"/>
              </a:rPr>
              <a:t>Оборона Брестской </a:t>
            </a:r>
          </a:p>
          <a:p>
            <a:pPr algn="ctr"/>
            <a:r>
              <a:rPr lang="ru-RU" sz="1800">
                <a:latin typeface="+mj-lt"/>
              </a:rPr>
              <a:t>крепости</a:t>
            </a:r>
          </a:p>
        </p:txBody>
      </p:sp>
    </p:spTree>
    <p:extLst>
      <p:ext uri="{BB962C8B-B14F-4D97-AF65-F5344CB8AC3E}">
        <p14:creationId xmlns:p14="http://schemas.microsoft.com/office/powerpoint/2010/main" val="12546415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6" name="Таблица 6">
            <a:extLst>
              <a:ext uri="{FF2B5EF4-FFF2-40B4-BE49-F238E27FC236}">
                <a16:creationId xmlns:a16="http://schemas.microsoft.com/office/drawing/2014/main" id="{8C37E558-ABF0-4095-AA9E-7DDD96DA0CA8}"/>
              </a:ext>
            </a:extLst>
          </p:cNvPr>
          <p:cNvGraphicFramePr>
            <a:graphicFrameLocks noGrp="1"/>
          </p:cNvGraphicFramePr>
          <p:nvPr/>
        </p:nvGraphicFramePr>
        <p:xfrm>
          <a:off x="2133600" y="1245977"/>
          <a:ext cx="48768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96237" y="2352282"/>
            <a:ext cx="554265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советского лётчика-истребителя, который вернулся в небо после ампутации обеих ног, летал с протезами и даже сбил 7 вражеских самолётов. В память о подвиге этого лётчика советский писатель Борис Полевой написал «Повесть о настоящем человеке».</a:t>
            </a:r>
          </a:p>
        </p:txBody>
      </p:sp>
      <p:pic>
        <p:nvPicPr>
          <p:cNvPr id="14" name="Рисунок 13">
            <a:extLst>
              <a:ext uri="{FF2B5EF4-FFF2-40B4-BE49-F238E27FC236}">
                <a16:creationId xmlns:a16="http://schemas.microsoft.com/office/drawing/2014/main" id="{6B2CE7CA-4ABF-45FD-9CD7-2F5D2B88A3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51202" name="Picture 2">
            <a:extLst>
              <a:ext uri="{FF2B5EF4-FFF2-40B4-BE49-F238E27FC236}">
                <a16:creationId xmlns:a16="http://schemas.microsoft.com/office/drawing/2014/main" id="{704047A8-AEAD-4BDD-9D4C-253BA5DA23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114782" y="1874688"/>
            <a:ext cx="2272266" cy="228070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4177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4"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pic>
        <p:nvPicPr>
          <p:cNvPr id="14" name="Рисунок 13">
            <a:extLst>
              <a:ext uri="{FF2B5EF4-FFF2-40B4-BE49-F238E27FC236}">
                <a16:creationId xmlns:a16="http://schemas.microsoft.com/office/drawing/2014/main" id="{D94B4F5D-F27C-4C1F-BD1E-ED1E72E5C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15" name="Таблица 6">
            <a:extLst>
              <a:ext uri="{FF2B5EF4-FFF2-40B4-BE49-F238E27FC236}">
                <a16:creationId xmlns:a16="http://schemas.microsoft.com/office/drawing/2014/main" id="{4EC46F17-48A8-4AAB-96A2-853EADB0770E}"/>
              </a:ext>
            </a:extLst>
          </p:cNvPr>
          <p:cNvGraphicFramePr>
            <a:graphicFrameLocks noGrp="1"/>
          </p:cNvGraphicFramePr>
          <p:nvPr/>
        </p:nvGraphicFramePr>
        <p:xfrm>
          <a:off x="2133600" y="1245977"/>
          <a:ext cx="48768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r>
                        <a:rPr lang="ru-RU" sz="1600" b="1">
                          <a:latin typeface="+mj-lt"/>
                        </a:rPr>
                        <a:t>Е</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6" name="Прямоугольник 15">
            <a:hlinkClick r:id="rId4" action="ppaction://hlinksldjump"/>
            <a:extLst>
              <a:ext uri="{FF2B5EF4-FFF2-40B4-BE49-F238E27FC236}">
                <a16:creationId xmlns:a16="http://schemas.microsoft.com/office/drawing/2014/main" id="{9E713376-D6AF-456D-AE57-2D16A72303DD}"/>
              </a:ext>
            </a:extLst>
          </p:cNvPr>
          <p:cNvSpPr/>
          <p:nvPr/>
        </p:nvSpPr>
        <p:spPr>
          <a:xfrm flipH="1">
            <a:off x="396237" y="2352282"/>
            <a:ext cx="554265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советского лётчика-истребителя, который вернулся в небо после ампутации обеих ног, летал с протезами и даже сбил 7 вражеских самолётов. В память о подвиге этого лётчика советский писатель Борис Полевой написал «Повесть о настоящем человеке».</a:t>
            </a:r>
          </a:p>
        </p:txBody>
      </p:sp>
      <p:pic>
        <p:nvPicPr>
          <p:cNvPr id="17" name="Picture 2">
            <a:extLst>
              <a:ext uri="{FF2B5EF4-FFF2-40B4-BE49-F238E27FC236}">
                <a16:creationId xmlns:a16="http://schemas.microsoft.com/office/drawing/2014/main" id="{399368CE-BCD2-4EAF-8D0D-F18A3EDE97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114782" y="1874688"/>
            <a:ext cx="2272266" cy="22807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Скругленный прямоугольник 8">
            <a:hlinkClick r:id="rId7" action="ppaction://hlinksldjump"/>
            <a:extLst>
              <a:ext uri="{FF2B5EF4-FFF2-40B4-BE49-F238E27FC236}">
                <a16:creationId xmlns:a16="http://schemas.microsoft.com/office/drawing/2014/main" id="{71D805D9-60E9-4810-A69A-47E30DBDC0EC}"/>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Tree>
    <p:extLst>
      <p:ext uri="{BB962C8B-B14F-4D97-AF65-F5344CB8AC3E}">
        <p14:creationId xmlns:p14="http://schemas.microsoft.com/office/powerpoint/2010/main" val="38616916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скругленными соседними углами 14">
            <a:hlinkClick r:id="rId3"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3"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pic>
        <p:nvPicPr>
          <p:cNvPr id="10" name="Рисунок 9">
            <a:extLst>
              <a:ext uri="{FF2B5EF4-FFF2-40B4-BE49-F238E27FC236}">
                <a16:creationId xmlns:a16="http://schemas.microsoft.com/office/drawing/2014/main" id="{36F62501-514F-42CD-A373-ECCBF50CD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13" name="Таблица 6">
            <a:extLst>
              <a:ext uri="{FF2B5EF4-FFF2-40B4-BE49-F238E27FC236}">
                <a16:creationId xmlns:a16="http://schemas.microsoft.com/office/drawing/2014/main" id="{7C7C680C-58BF-4E60-B3FC-D092B8AF6EE3}"/>
              </a:ext>
            </a:extLst>
          </p:cNvPr>
          <p:cNvGraphicFramePr>
            <a:graphicFrameLocks noGrp="1"/>
          </p:cNvGraphicFramePr>
          <p:nvPr/>
        </p:nvGraphicFramePr>
        <p:xfrm>
          <a:off x="2133600" y="1245977"/>
          <a:ext cx="48768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tblGrid>
              <a:tr h="370840">
                <a:tc>
                  <a:txBody>
                    <a:bodyPr/>
                    <a:lstStyle/>
                    <a:p>
                      <a:pPr algn="ctr"/>
                      <a:r>
                        <a:rPr lang="ru-RU" sz="1600" b="1">
                          <a:latin typeface="+mj-lt"/>
                        </a:rPr>
                        <a:t>М</a:t>
                      </a:r>
                    </a:p>
                  </a:txBody>
                  <a:tcPr/>
                </a:tc>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r>
                        <a:rPr lang="ru-RU" sz="1600" b="1">
                          <a:latin typeface="+mj-lt"/>
                        </a:rPr>
                        <a:t>Е</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extLst>
                  <a:ext uri="{0D108BD9-81ED-4DB2-BD59-A6C34878D82A}">
                    <a16:rowId xmlns:a16="http://schemas.microsoft.com/office/drawing/2014/main" val="3477043886"/>
                  </a:ext>
                </a:extLst>
              </a:tr>
            </a:tbl>
          </a:graphicData>
        </a:graphic>
      </p:graphicFrame>
      <p:sp>
        <p:nvSpPr>
          <p:cNvPr id="14" name="Прямоугольник 13">
            <a:hlinkClick r:id="rId3" action="ppaction://hlinksldjump"/>
            <a:extLst>
              <a:ext uri="{FF2B5EF4-FFF2-40B4-BE49-F238E27FC236}">
                <a16:creationId xmlns:a16="http://schemas.microsoft.com/office/drawing/2014/main" id="{2E4332BA-E5DA-43BF-84CF-8215974CED76}"/>
              </a:ext>
            </a:extLst>
          </p:cNvPr>
          <p:cNvSpPr/>
          <p:nvPr/>
        </p:nvSpPr>
        <p:spPr>
          <a:xfrm flipH="1">
            <a:off x="396237" y="2352282"/>
            <a:ext cx="554265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советского лётчика-истребителя, который вернулся в небо после ампутации обеих ног, летал с протезами и даже сбил 7 вражеских самолётов. В память о подвиге этого лётчика советский писатель Борис Полевой написал «Повесть о настоящем человеке».</a:t>
            </a:r>
          </a:p>
        </p:txBody>
      </p:sp>
      <p:pic>
        <p:nvPicPr>
          <p:cNvPr id="15" name="Picture 2">
            <a:extLst>
              <a:ext uri="{FF2B5EF4-FFF2-40B4-BE49-F238E27FC236}">
                <a16:creationId xmlns:a16="http://schemas.microsoft.com/office/drawing/2014/main" id="{4FF3CAE6-B953-4445-89A4-435FA36161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14782" y="1874688"/>
            <a:ext cx="2272266" cy="22807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Скругленный прямоугольник 8">
            <a:hlinkClick r:id="rId6" action="ppaction://hlinksldjump"/>
            <a:extLst>
              <a:ext uri="{FF2B5EF4-FFF2-40B4-BE49-F238E27FC236}">
                <a16:creationId xmlns:a16="http://schemas.microsoft.com/office/drawing/2014/main" id="{37B4ADFE-28AE-4450-9A1A-3BAE261C50DB}"/>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Tree>
    <p:extLst>
      <p:ext uri="{BB962C8B-B14F-4D97-AF65-F5344CB8AC3E}">
        <p14:creationId xmlns:p14="http://schemas.microsoft.com/office/powerpoint/2010/main" val="30384224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15">
            <a:hlinkClick r:id="rId3" action="ppaction://hlinksldjump"/>
            <a:extLst>
              <a:ext uri="{FF2B5EF4-FFF2-40B4-BE49-F238E27FC236}">
                <a16:creationId xmlns:a16="http://schemas.microsoft.com/office/drawing/2014/main" id="{4FD92D8E-1F2E-4DE2-912B-9C1E73319660}"/>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4" name="Рисунок 13">
            <a:extLst>
              <a:ext uri="{FF2B5EF4-FFF2-40B4-BE49-F238E27FC236}">
                <a16:creationId xmlns:a16="http://schemas.microsoft.com/office/drawing/2014/main" id="{0667BDB5-046C-4C05-BEFA-6E10E4005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15" name="Таблица 6">
            <a:extLst>
              <a:ext uri="{FF2B5EF4-FFF2-40B4-BE49-F238E27FC236}">
                <a16:creationId xmlns:a16="http://schemas.microsoft.com/office/drawing/2014/main" id="{57C1252B-2799-40DB-8C0D-8019E97CD495}"/>
              </a:ext>
            </a:extLst>
          </p:cNvPr>
          <p:cNvGraphicFramePr>
            <a:graphicFrameLocks noGrp="1"/>
          </p:cNvGraphicFramePr>
          <p:nvPr/>
        </p:nvGraphicFramePr>
        <p:xfrm>
          <a:off x="2133600" y="1245977"/>
          <a:ext cx="48768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tblGrid>
              <a:tr h="370840">
                <a:tc>
                  <a:txBody>
                    <a:bodyPr/>
                    <a:lstStyle/>
                    <a:p>
                      <a:pPr algn="ctr"/>
                      <a:r>
                        <a:rPr lang="ru-RU" sz="1600" b="1">
                          <a:latin typeface="+mj-lt"/>
                        </a:rPr>
                        <a:t>М</a:t>
                      </a:r>
                    </a:p>
                  </a:txBody>
                  <a:tcPr/>
                </a:tc>
                <a:tc>
                  <a:txBody>
                    <a:bodyPr/>
                    <a:lstStyle/>
                    <a:p>
                      <a:pPr algn="ctr"/>
                      <a:r>
                        <a:rPr lang="ru-RU" sz="1600" b="1">
                          <a:latin typeface="+mj-lt"/>
                        </a:rPr>
                        <a:t>А</a:t>
                      </a:r>
                    </a:p>
                  </a:txBody>
                  <a:tcPr/>
                </a:tc>
                <a:tc>
                  <a:txBody>
                    <a:bodyPr/>
                    <a:lstStyle/>
                    <a:p>
                      <a:pPr algn="ctr"/>
                      <a:r>
                        <a:rPr lang="ru-RU" sz="1600" b="1">
                          <a:latin typeface="+mj-lt"/>
                        </a:rPr>
                        <a:t>Р</a:t>
                      </a:r>
                    </a:p>
                  </a:txBody>
                  <a:tcPr/>
                </a:tc>
                <a:tc>
                  <a:txBody>
                    <a:bodyPr/>
                    <a:lstStyle/>
                    <a:p>
                      <a:pPr algn="ctr"/>
                      <a:r>
                        <a:rPr lang="ru-RU" sz="1600" b="1">
                          <a:latin typeface="+mj-lt"/>
                        </a:rPr>
                        <a:t>Е</a:t>
                      </a:r>
                    </a:p>
                  </a:txBody>
                  <a:tcPr/>
                </a:tc>
                <a:tc>
                  <a:txBody>
                    <a:bodyPr/>
                    <a:lstStyle/>
                    <a:p>
                      <a:pPr algn="ctr"/>
                      <a:r>
                        <a:rPr lang="ru-RU" sz="1600" b="1">
                          <a:latin typeface="+mj-lt"/>
                        </a:rPr>
                        <a:t>С</a:t>
                      </a:r>
                    </a:p>
                  </a:txBody>
                  <a:tcPr/>
                </a:tc>
                <a:tc>
                  <a:txBody>
                    <a:bodyPr/>
                    <a:lstStyle/>
                    <a:p>
                      <a:pPr algn="ctr"/>
                      <a:r>
                        <a:rPr lang="ru-RU" sz="1600" b="1">
                          <a:latin typeface="+mj-lt"/>
                        </a:rPr>
                        <a:t>Ь</a:t>
                      </a:r>
                    </a:p>
                  </a:txBody>
                  <a:tcPr/>
                </a:tc>
                <a:tc>
                  <a:txBody>
                    <a:bodyPr/>
                    <a:lstStyle/>
                    <a:p>
                      <a:pPr algn="ctr"/>
                      <a:r>
                        <a:rPr lang="ru-RU" sz="1600" b="1">
                          <a:latin typeface="+mj-lt"/>
                        </a:rPr>
                        <a:t>Е</a:t>
                      </a:r>
                    </a:p>
                  </a:txBody>
                  <a:tcPr/>
                </a:tc>
                <a:tc>
                  <a:txBody>
                    <a:bodyPr/>
                    <a:lstStyle/>
                    <a:p>
                      <a:pPr algn="ctr"/>
                      <a:r>
                        <a:rPr lang="ru-RU" sz="1600" b="1">
                          <a:latin typeface="+mj-lt"/>
                        </a:rPr>
                        <a:t>В</a:t>
                      </a:r>
                    </a:p>
                  </a:txBody>
                  <a:tcPr/>
                </a:tc>
                <a:extLst>
                  <a:ext uri="{0D108BD9-81ED-4DB2-BD59-A6C34878D82A}">
                    <a16:rowId xmlns:a16="http://schemas.microsoft.com/office/drawing/2014/main" val="3477043886"/>
                  </a:ext>
                </a:extLst>
              </a:tr>
            </a:tbl>
          </a:graphicData>
        </a:graphic>
      </p:graphicFrame>
      <p:sp>
        <p:nvSpPr>
          <p:cNvPr id="16" name="Прямоугольник 15">
            <a:hlinkClick r:id="rId5" action="ppaction://hlinksldjump"/>
            <a:extLst>
              <a:ext uri="{FF2B5EF4-FFF2-40B4-BE49-F238E27FC236}">
                <a16:creationId xmlns:a16="http://schemas.microsoft.com/office/drawing/2014/main" id="{90D78DDB-4B5F-4CC7-8FEF-3F9C3331A47C}"/>
              </a:ext>
            </a:extLst>
          </p:cNvPr>
          <p:cNvSpPr/>
          <p:nvPr/>
        </p:nvSpPr>
        <p:spPr>
          <a:xfrm flipH="1">
            <a:off x="358775" y="2263804"/>
            <a:ext cx="5542650"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Из-за тяжёлого ранения во время Великой Отечественной войны у </a:t>
            </a:r>
            <a:r>
              <a:rPr lang="ru-RU" sz="1600" b="1" dirty="0">
                <a:solidFill>
                  <a:prstClr val="black"/>
                </a:solidFill>
                <a:latin typeface="Roboto Slab"/>
              </a:rPr>
              <a:t>Алексея Петровича Маресьева </a:t>
            </a:r>
            <a:r>
              <a:rPr lang="ru-RU" sz="1600" dirty="0">
                <a:solidFill>
                  <a:prstClr val="black"/>
                </a:solidFill>
                <a:latin typeface="Roboto Slab"/>
              </a:rPr>
              <a:t>были ампутированы обе ноги. Но несмотря на инвалидность, лётчик вернулся в небо и летал с протезами. Всего за время войны он совершил 86 боевых вылетов, сбил 10 самолётов врага: три — до ранения и семь — после. Он стал прототипом героя книги Бориса Полевого </a:t>
            </a:r>
          </a:p>
          <a:p>
            <a:pPr>
              <a:lnSpc>
                <a:spcPct val="114000"/>
              </a:lnSpc>
            </a:pPr>
            <a:r>
              <a:rPr lang="ru-RU" sz="1600" dirty="0">
                <a:solidFill>
                  <a:prstClr val="black"/>
                </a:solidFill>
                <a:latin typeface="Roboto Slab"/>
              </a:rPr>
              <a:t>«Повесть о настоящем человеке» Алексея Мересьева.</a:t>
            </a:r>
          </a:p>
        </p:txBody>
      </p:sp>
      <p:pic>
        <p:nvPicPr>
          <p:cNvPr id="17" name="Picture 2">
            <a:extLst>
              <a:ext uri="{FF2B5EF4-FFF2-40B4-BE49-F238E27FC236}">
                <a16:creationId xmlns:a16="http://schemas.microsoft.com/office/drawing/2014/main" id="{71D2AB90-80FE-4890-8243-AFEC3D5D00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114782" y="1874688"/>
            <a:ext cx="2272266" cy="2280706"/>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9" name="Прямоугольник с двумя скругленными соседними углами 14">
            <a:hlinkClick r:id="" action="ppaction://noaction"/>
            <a:extLst>
              <a:ext uri="{FF2B5EF4-FFF2-40B4-BE49-F238E27FC236}">
                <a16:creationId xmlns:a16="http://schemas.microsoft.com/office/drawing/2014/main" id="{1E185C44-7E5D-4645-AEFA-C341D8583D4D}"/>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a:hlinkClick r:id="" action="ppaction://noaction"/>
            <a:extLst>
              <a:ext uri="{FF2B5EF4-FFF2-40B4-BE49-F238E27FC236}">
                <a16:creationId xmlns:a16="http://schemas.microsoft.com/office/drawing/2014/main" id="{2C5E1A6C-274C-42AD-8BF8-C745CAF7DC84}"/>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26536044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406399" y="1701833"/>
            <a:ext cx="5473700"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имя и фамилию Героя Советского Союза, который создал в Японии разветвлённую разведывательную организацию антифашистов-интернационалистов, собиравшую важную информацию о планах Германии и Японии перед началом Великой Отечественной войны и в </a:t>
            </a:r>
          </a:p>
          <a:p>
            <a:pPr>
              <a:lnSpc>
                <a:spcPct val="114000"/>
              </a:lnSpc>
            </a:pPr>
            <a:r>
              <a:rPr lang="ru-RU" sz="1600" dirty="0">
                <a:solidFill>
                  <a:prstClr val="black"/>
                </a:solidFill>
                <a:latin typeface="Roboto Slab"/>
              </a:rPr>
              <a:t>её начальный период. В его честь названы улицы многих городов на постсоветском пространстве </a:t>
            </a:r>
          </a:p>
          <a:p>
            <a:pPr>
              <a:lnSpc>
                <a:spcPct val="114000"/>
              </a:lnSpc>
            </a:pPr>
            <a:r>
              <a:rPr lang="ru-RU" sz="1600" dirty="0">
                <a:solidFill>
                  <a:prstClr val="black"/>
                </a:solidFill>
                <a:latin typeface="Roboto Slab"/>
              </a:rPr>
              <a:t>и даже в Восточном Берлине.</a:t>
            </a:r>
          </a:p>
        </p:txBody>
      </p:sp>
      <p:pic>
        <p:nvPicPr>
          <p:cNvPr id="14" name="Рисунок 13">
            <a:extLst>
              <a:ext uri="{FF2B5EF4-FFF2-40B4-BE49-F238E27FC236}">
                <a16:creationId xmlns:a16="http://schemas.microsoft.com/office/drawing/2014/main" id="{8BD7ED2B-D538-4BF4-A955-CB5489A71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54276" name="Picture 4" descr="Картинки по запросу &quot;памятник герою советского союза&quot;">
            <a:extLst>
              <a:ext uri="{FF2B5EF4-FFF2-40B4-BE49-F238E27FC236}">
                <a16:creationId xmlns:a16="http://schemas.microsoft.com/office/drawing/2014/main" id="{95E73A7F-1EE9-453C-B851-D9142D7D20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133382" y="1701833"/>
            <a:ext cx="2254714" cy="2330492"/>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4" name="Таблица 6">
            <a:extLst>
              <a:ext uri="{FF2B5EF4-FFF2-40B4-BE49-F238E27FC236}">
                <a16:creationId xmlns:a16="http://schemas.microsoft.com/office/drawing/2014/main" id="{883CF52E-BBF5-498B-B23A-960E724573DC}"/>
              </a:ext>
            </a:extLst>
          </p:cNvPr>
          <p:cNvGraphicFramePr>
            <a:graphicFrameLocks noGrp="1"/>
          </p:cNvGraphicFramePr>
          <p:nvPr>
            <p:extLst>
              <p:ext uri="{D42A27DB-BD31-4B8C-83A1-F6EECF244321}">
                <p14:modId xmlns:p14="http://schemas.microsoft.com/office/powerpoint/2010/main" val="3141652791"/>
              </p:ext>
            </p:extLst>
          </p:nvPr>
        </p:nvGraphicFramePr>
        <p:xfrm>
          <a:off x="1524000" y="1136514"/>
          <a:ext cx="6096000" cy="370840"/>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500678610"/>
                    </a:ext>
                  </a:extLst>
                </a:gridCol>
                <a:gridCol w="508000">
                  <a:extLst>
                    <a:ext uri="{9D8B030D-6E8A-4147-A177-3AD203B41FA5}">
                      <a16:colId xmlns:a16="http://schemas.microsoft.com/office/drawing/2014/main" val="1638351701"/>
                    </a:ext>
                  </a:extLst>
                </a:gridCol>
                <a:gridCol w="508000">
                  <a:extLst>
                    <a:ext uri="{9D8B030D-6E8A-4147-A177-3AD203B41FA5}">
                      <a16:colId xmlns:a16="http://schemas.microsoft.com/office/drawing/2014/main" val="1870826940"/>
                    </a:ext>
                  </a:extLst>
                </a:gridCol>
                <a:gridCol w="508000">
                  <a:extLst>
                    <a:ext uri="{9D8B030D-6E8A-4147-A177-3AD203B41FA5}">
                      <a16:colId xmlns:a16="http://schemas.microsoft.com/office/drawing/2014/main" val="1941549699"/>
                    </a:ext>
                  </a:extLst>
                </a:gridCol>
                <a:gridCol w="508000">
                  <a:extLst>
                    <a:ext uri="{9D8B030D-6E8A-4147-A177-3AD203B41FA5}">
                      <a16:colId xmlns:a16="http://schemas.microsoft.com/office/drawing/2014/main" val="4032924312"/>
                    </a:ext>
                  </a:extLst>
                </a:gridCol>
                <a:gridCol w="508000">
                  <a:extLst>
                    <a:ext uri="{9D8B030D-6E8A-4147-A177-3AD203B41FA5}">
                      <a16:colId xmlns:a16="http://schemas.microsoft.com/office/drawing/2014/main" val="688547808"/>
                    </a:ext>
                  </a:extLst>
                </a:gridCol>
                <a:gridCol w="508000">
                  <a:extLst>
                    <a:ext uri="{9D8B030D-6E8A-4147-A177-3AD203B41FA5}">
                      <a16:colId xmlns:a16="http://schemas.microsoft.com/office/drawing/2014/main" val="1566761087"/>
                    </a:ext>
                  </a:extLst>
                </a:gridCol>
                <a:gridCol w="508000">
                  <a:extLst>
                    <a:ext uri="{9D8B030D-6E8A-4147-A177-3AD203B41FA5}">
                      <a16:colId xmlns:a16="http://schemas.microsoft.com/office/drawing/2014/main" val="1105636588"/>
                    </a:ext>
                  </a:extLst>
                </a:gridCol>
                <a:gridCol w="508000">
                  <a:extLst>
                    <a:ext uri="{9D8B030D-6E8A-4147-A177-3AD203B41FA5}">
                      <a16:colId xmlns:a16="http://schemas.microsoft.com/office/drawing/2014/main" val="2841669223"/>
                    </a:ext>
                  </a:extLst>
                </a:gridCol>
                <a:gridCol w="508000">
                  <a:extLst>
                    <a:ext uri="{9D8B030D-6E8A-4147-A177-3AD203B41FA5}">
                      <a16:colId xmlns:a16="http://schemas.microsoft.com/office/drawing/2014/main" val="2017073740"/>
                    </a:ext>
                  </a:extLst>
                </a:gridCol>
                <a:gridCol w="508000">
                  <a:extLst>
                    <a:ext uri="{9D8B030D-6E8A-4147-A177-3AD203B41FA5}">
                      <a16:colId xmlns:a16="http://schemas.microsoft.com/office/drawing/2014/main" val="1389437877"/>
                    </a:ext>
                  </a:extLst>
                </a:gridCol>
                <a:gridCol w="508000">
                  <a:extLst>
                    <a:ext uri="{9D8B030D-6E8A-4147-A177-3AD203B41FA5}">
                      <a16:colId xmlns:a16="http://schemas.microsoft.com/office/drawing/2014/main" val="3576777035"/>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solidFill>
                      <a:srgbClr val="FFC000"/>
                    </a:solidFill>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1412121955"/>
                  </a:ext>
                </a:extLst>
              </a:tr>
            </a:tbl>
          </a:graphicData>
        </a:graphic>
      </p:graphicFrame>
      <p:sp>
        <p:nvSpPr>
          <p:cNvPr id="17" name="Овал 16">
            <a:extLst>
              <a:ext uri="{FF2B5EF4-FFF2-40B4-BE49-F238E27FC236}">
                <a16:creationId xmlns:a16="http://schemas.microsoft.com/office/drawing/2014/main" id="{AEF2DB30-1A63-4906-B864-852FE629047E}"/>
              </a:ext>
            </a:extLst>
          </p:cNvPr>
          <p:cNvSpPr/>
          <p:nvPr/>
        </p:nvSpPr>
        <p:spPr>
          <a:xfrm rot="19770887">
            <a:off x="6364592" y="1827721"/>
            <a:ext cx="894085" cy="455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7634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Скругленный прямоугольник 8">
            <a:hlinkClick r:id="rId5"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8" name="TextBox 7">
            <a:hlinkClick r:id="rId5"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6"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6"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sp>
        <p:nvSpPr>
          <p:cNvPr id="14" name="Прямоугольник 13">
            <a:hlinkClick r:id="rId6" action="ppaction://hlinksldjump"/>
            <a:extLst>
              <a:ext uri="{FF2B5EF4-FFF2-40B4-BE49-F238E27FC236}">
                <a16:creationId xmlns:a16="http://schemas.microsoft.com/office/drawing/2014/main" id="{A5128A3F-3FE2-4092-A3ED-A2CC9E43ED25}"/>
              </a:ext>
            </a:extLst>
          </p:cNvPr>
          <p:cNvSpPr/>
          <p:nvPr/>
        </p:nvSpPr>
        <p:spPr>
          <a:xfrm flipH="1">
            <a:off x="406399" y="1701833"/>
            <a:ext cx="5473700"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имя и фамилию Героя Советского Союза, который создал в Японии разветвлённую разведывательную организацию антифашистов-интернационалистов, собиравшую важную информацию о планах Германии и Японии перед началом Великой Отечественной войны и в </a:t>
            </a:r>
          </a:p>
          <a:p>
            <a:pPr>
              <a:lnSpc>
                <a:spcPct val="114000"/>
              </a:lnSpc>
            </a:pPr>
            <a:r>
              <a:rPr lang="ru-RU" sz="1600" dirty="0">
                <a:solidFill>
                  <a:prstClr val="black"/>
                </a:solidFill>
                <a:latin typeface="Roboto Slab"/>
              </a:rPr>
              <a:t>её начальный период. В его честь названы улицы многих городов на постсоветском пространстве </a:t>
            </a:r>
          </a:p>
          <a:p>
            <a:pPr>
              <a:lnSpc>
                <a:spcPct val="114000"/>
              </a:lnSpc>
            </a:pPr>
            <a:r>
              <a:rPr lang="ru-RU" sz="1600" dirty="0">
                <a:solidFill>
                  <a:prstClr val="black"/>
                </a:solidFill>
                <a:latin typeface="Roboto Slab"/>
              </a:rPr>
              <a:t>и даже в Восточном Берлине.</a:t>
            </a:r>
          </a:p>
        </p:txBody>
      </p:sp>
      <p:pic>
        <p:nvPicPr>
          <p:cNvPr id="15" name="Picture 4" descr="Картинки по запросу &quot;памятник герою советского союза&quot;">
            <a:extLst>
              <a:ext uri="{FF2B5EF4-FFF2-40B4-BE49-F238E27FC236}">
                <a16:creationId xmlns:a16="http://schemas.microsoft.com/office/drawing/2014/main" id="{0BCA9F0B-E201-49B5-BE4D-9F6D5C93E9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133382" y="1701833"/>
            <a:ext cx="2254714" cy="2330492"/>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6" name="Таблица 6">
            <a:extLst>
              <a:ext uri="{FF2B5EF4-FFF2-40B4-BE49-F238E27FC236}">
                <a16:creationId xmlns:a16="http://schemas.microsoft.com/office/drawing/2014/main" id="{1A2ED816-4008-402A-9AB1-02E4AEB1C99B}"/>
              </a:ext>
            </a:extLst>
          </p:cNvPr>
          <p:cNvGraphicFramePr>
            <a:graphicFrameLocks noGrp="1"/>
          </p:cNvGraphicFramePr>
          <p:nvPr>
            <p:extLst>
              <p:ext uri="{D42A27DB-BD31-4B8C-83A1-F6EECF244321}">
                <p14:modId xmlns:p14="http://schemas.microsoft.com/office/powerpoint/2010/main" val="1793725064"/>
              </p:ext>
            </p:extLst>
          </p:nvPr>
        </p:nvGraphicFramePr>
        <p:xfrm>
          <a:off x="1524000" y="1136514"/>
          <a:ext cx="6096000" cy="370840"/>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500678610"/>
                    </a:ext>
                  </a:extLst>
                </a:gridCol>
                <a:gridCol w="508000">
                  <a:extLst>
                    <a:ext uri="{9D8B030D-6E8A-4147-A177-3AD203B41FA5}">
                      <a16:colId xmlns:a16="http://schemas.microsoft.com/office/drawing/2014/main" val="1638351701"/>
                    </a:ext>
                  </a:extLst>
                </a:gridCol>
                <a:gridCol w="508000">
                  <a:extLst>
                    <a:ext uri="{9D8B030D-6E8A-4147-A177-3AD203B41FA5}">
                      <a16:colId xmlns:a16="http://schemas.microsoft.com/office/drawing/2014/main" val="1870826940"/>
                    </a:ext>
                  </a:extLst>
                </a:gridCol>
                <a:gridCol w="508000">
                  <a:extLst>
                    <a:ext uri="{9D8B030D-6E8A-4147-A177-3AD203B41FA5}">
                      <a16:colId xmlns:a16="http://schemas.microsoft.com/office/drawing/2014/main" val="1941549699"/>
                    </a:ext>
                  </a:extLst>
                </a:gridCol>
                <a:gridCol w="508000">
                  <a:extLst>
                    <a:ext uri="{9D8B030D-6E8A-4147-A177-3AD203B41FA5}">
                      <a16:colId xmlns:a16="http://schemas.microsoft.com/office/drawing/2014/main" val="4032924312"/>
                    </a:ext>
                  </a:extLst>
                </a:gridCol>
                <a:gridCol w="508000">
                  <a:extLst>
                    <a:ext uri="{9D8B030D-6E8A-4147-A177-3AD203B41FA5}">
                      <a16:colId xmlns:a16="http://schemas.microsoft.com/office/drawing/2014/main" val="688547808"/>
                    </a:ext>
                  </a:extLst>
                </a:gridCol>
                <a:gridCol w="508000">
                  <a:extLst>
                    <a:ext uri="{9D8B030D-6E8A-4147-A177-3AD203B41FA5}">
                      <a16:colId xmlns:a16="http://schemas.microsoft.com/office/drawing/2014/main" val="1566761087"/>
                    </a:ext>
                  </a:extLst>
                </a:gridCol>
                <a:gridCol w="508000">
                  <a:extLst>
                    <a:ext uri="{9D8B030D-6E8A-4147-A177-3AD203B41FA5}">
                      <a16:colId xmlns:a16="http://schemas.microsoft.com/office/drawing/2014/main" val="1105636588"/>
                    </a:ext>
                  </a:extLst>
                </a:gridCol>
                <a:gridCol w="508000">
                  <a:extLst>
                    <a:ext uri="{9D8B030D-6E8A-4147-A177-3AD203B41FA5}">
                      <a16:colId xmlns:a16="http://schemas.microsoft.com/office/drawing/2014/main" val="2841669223"/>
                    </a:ext>
                  </a:extLst>
                </a:gridCol>
                <a:gridCol w="508000">
                  <a:extLst>
                    <a:ext uri="{9D8B030D-6E8A-4147-A177-3AD203B41FA5}">
                      <a16:colId xmlns:a16="http://schemas.microsoft.com/office/drawing/2014/main" val="2017073740"/>
                    </a:ext>
                  </a:extLst>
                </a:gridCol>
                <a:gridCol w="508000">
                  <a:extLst>
                    <a:ext uri="{9D8B030D-6E8A-4147-A177-3AD203B41FA5}">
                      <a16:colId xmlns:a16="http://schemas.microsoft.com/office/drawing/2014/main" val="1389437877"/>
                    </a:ext>
                  </a:extLst>
                </a:gridCol>
                <a:gridCol w="508000">
                  <a:extLst>
                    <a:ext uri="{9D8B030D-6E8A-4147-A177-3AD203B41FA5}">
                      <a16:colId xmlns:a16="http://schemas.microsoft.com/office/drawing/2014/main" val="3576777035"/>
                    </a:ext>
                  </a:extLst>
                </a:gridCol>
              </a:tblGrid>
              <a:tr h="370840">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Д</a:t>
                      </a:r>
                    </a:p>
                  </a:txBody>
                  <a:tcPr/>
                </a:tc>
                <a:tc>
                  <a:txBody>
                    <a:bodyPr/>
                    <a:lstStyle/>
                    <a:p>
                      <a:pPr algn="ctr"/>
                      <a:endParaRPr lang="ru-RU" sz="1600" b="1">
                        <a:latin typeface="+mj-lt"/>
                      </a:endParaRPr>
                    </a:p>
                  </a:txBody>
                  <a:tcPr>
                    <a:solidFill>
                      <a:srgbClr val="FFC000"/>
                    </a:solidFill>
                  </a:tcPr>
                </a:tc>
                <a:tc>
                  <a:txBody>
                    <a:bodyPr/>
                    <a:lstStyle/>
                    <a:p>
                      <a:pPr algn="ctr"/>
                      <a:endParaRPr lang="ru-RU" sz="1600" b="1">
                        <a:latin typeface="+mj-lt"/>
                      </a:endParaRPr>
                    </a:p>
                  </a:txBody>
                  <a:tcPr/>
                </a:tc>
                <a:tc>
                  <a:txBody>
                    <a:bodyPr/>
                    <a:lstStyle/>
                    <a:p>
                      <a:pPr algn="ctr"/>
                      <a:r>
                        <a:rPr lang="ru-RU" sz="1600" b="1">
                          <a:latin typeface="+mj-lt"/>
                        </a:rPr>
                        <a:t>О</a:t>
                      </a:r>
                    </a:p>
                  </a:txBody>
                  <a:tcPr/>
                </a:tc>
                <a:tc>
                  <a:txBody>
                    <a:bodyPr/>
                    <a:lstStyle/>
                    <a:p>
                      <a:pPr algn="ctr"/>
                      <a:r>
                        <a:rPr lang="ru-RU" sz="1600" b="1">
                          <a:latin typeface="+mj-lt"/>
                        </a:rPr>
                        <a:t>Р</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1412121955"/>
                  </a:ext>
                </a:extLst>
              </a:tr>
            </a:tbl>
          </a:graphicData>
        </a:graphic>
      </p:graphicFrame>
      <p:sp>
        <p:nvSpPr>
          <p:cNvPr id="18" name="Скругленный прямоугольник 8">
            <a:hlinkClick r:id="rId8" action="ppaction://hlinksldjump"/>
            <a:extLst>
              <a:ext uri="{FF2B5EF4-FFF2-40B4-BE49-F238E27FC236}">
                <a16:creationId xmlns:a16="http://schemas.microsoft.com/office/drawing/2014/main" id="{2C580D4E-37D1-46ED-8A04-1FEB5587D345}"/>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Овал 11">
            <a:extLst>
              <a:ext uri="{FF2B5EF4-FFF2-40B4-BE49-F238E27FC236}">
                <a16:creationId xmlns:a16="http://schemas.microsoft.com/office/drawing/2014/main" id="{B6E34F5E-8204-4D7A-AED5-B0C87EEC739A}"/>
              </a:ext>
            </a:extLst>
          </p:cNvPr>
          <p:cNvSpPr/>
          <p:nvPr/>
        </p:nvSpPr>
        <p:spPr>
          <a:xfrm rot="19770887">
            <a:off x="6364592" y="1827721"/>
            <a:ext cx="894085" cy="455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506213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5"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graphicFrame>
        <p:nvGraphicFramePr>
          <p:cNvPr id="14" name="Таблица 6">
            <a:extLst>
              <a:ext uri="{FF2B5EF4-FFF2-40B4-BE49-F238E27FC236}">
                <a16:creationId xmlns:a16="http://schemas.microsoft.com/office/drawing/2014/main" id="{CB55817B-413A-484D-8B6A-3A0A4FB0E250}"/>
              </a:ext>
            </a:extLst>
          </p:cNvPr>
          <p:cNvGraphicFramePr>
            <a:graphicFrameLocks noGrp="1"/>
          </p:cNvGraphicFramePr>
          <p:nvPr>
            <p:extLst>
              <p:ext uri="{D42A27DB-BD31-4B8C-83A1-F6EECF244321}">
                <p14:modId xmlns:p14="http://schemas.microsoft.com/office/powerpoint/2010/main" val="1622853435"/>
              </p:ext>
            </p:extLst>
          </p:nvPr>
        </p:nvGraphicFramePr>
        <p:xfrm>
          <a:off x="1524000" y="1136514"/>
          <a:ext cx="6096000" cy="370840"/>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500678610"/>
                    </a:ext>
                  </a:extLst>
                </a:gridCol>
                <a:gridCol w="508000">
                  <a:extLst>
                    <a:ext uri="{9D8B030D-6E8A-4147-A177-3AD203B41FA5}">
                      <a16:colId xmlns:a16="http://schemas.microsoft.com/office/drawing/2014/main" val="1638351701"/>
                    </a:ext>
                  </a:extLst>
                </a:gridCol>
                <a:gridCol w="508000">
                  <a:extLst>
                    <a:ext uri="{9D8B030D-6E8A-4147-A177-3AD203B41FA5}">
                      <a16:colId xmlns:a16="http://schemas.microsoft.com/office/drawing/2014/main" val="1870826940"/>
                    </a:ext>
                  </a:extLst>
                </a:gridCol>
                <a:gridCol w="508000">
                  <a:extLst>
                    <a:ext uri="{9D8B030D-6E8A-4147-A177-3AD203B41FA5}">
                      <a16:colId xmlns:a16="http://schemas.microsoft.com/office/drawing/2014/main" val="1941549699"/>
                    </a:ext>
                  </a:extLst>
                </a:gridCol>
                <a:gridCol w="508000">
                  <a:extLst>
                    <a:ext uri="{9D8B030D-6E8A-4147-A177-3AD203B41FA5}">
                      <a16:colId xmlns:a16="http://schemas.microsoft.com/office/drawing/2014/main" val="4032924312"/>
                    </a:ext>
                  </a:extLst>
                </a:gridCol>
                <a:gridCol w="508000">
                  <a:extLst>
                    <a:ext uri="{9D8B030D-6E8A-4147-A177-3AD203B41FA5}">
                      <a16:colId xmlns:a16="http://schemas.microsoft.com/office/drawing/2014/main" val="688547808"/>
                    </a:ext>
                  </a:extLst>
                </a:gridCol>
                <a:gridCol w="508000">
                  <a:extLst>
                    <a:ext uri="{9D8B030D-6E8A-4147-A177-3AD203B41FA5}">
                      <a16:colId xmlns:a16="http://schemas.microsoft.com/office/drawing/2014/main" val="1566761087"/>
                    </a:ext>
                  </a:extLst>
                </a:gridCol>
                <a:gridCol w="508000">
                  <a:extLst>
                    <a:ext uri="{9D8B030D-6E8A-4147-A177-3AD203B41FA5}">
                      <a16:colId xmlns:a16="http://schemas.microsoft.com/office/drawing/2014/main" val="1105636588"/>
                    </a:ext>
                  </a:extLst>
                </a:gridCol>
                <a:gridCol w="508000">
                  <a:extLst>
                    <a:ext uri="{9D8B030D-6E8A-4147-A177-3AD203B41FA5}">
                      <a16:colId xmlns:a16="http://schemas.microsoft.com/office/drawing/2014/main" val="2841669223"/>
                    </a:ext>
                  </a:extLst>
                </a:gridCol>
                <a:gridCol w="508000">
                  <a:extLst>
                    <a:ext uri="{9D8B030D-6E8A-4147-A177-3AD203B41FA5}">
                      <a16:colId xmlns:a16="http://schemas.microsoft.com/office/drawing/2014/main" val="2017073740"/>
                    </a:ext>
                  </a:extLst>
                </a:gridCol>
                <a:gridCol w="508000">
                  <a:extLst>
                    <a:ext uri="{9D8B030D-6E8A-4147-A177-3AD203B41FA5}">
                      <a16:colId xmlns:a16="http://schemas.microsoft.com/office/drawing/2014/main" val="1389437877"/>
                    </a:ext>
                  </a:extLst>
                </a:gridCol>
                <a:gridCol w="508000">
                  <a:extLst>
                    <a:ext uri="{9D8B030D-6E8A-4147-A177-3AD203B41FA5}">
                      <a16:colId xmlns:a16="http://schemas.microsoft.com/office/drawing/2014/main" val="3576777035"/>
                    </a:ext>
                  </a:extLst>
                </a:gridCol>
              </a:tblGrid>
              <a:tr h="370840">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r>
                        <a:rPr lang="ru-RU" sz="1600" b="1">
                          <a:latin typeface="+mj-lt"/>
                        </a:rPr>
                        <a:t>Д</a:t>
                      </a:r>
                    </a:p>
                  </a:txBody>
                  <a:tcPr/>
                </a:tc>
                <a:tc>
                  <a:txBody>
                    <a:bodyPr/>
                    <a:lstStyle/>
                    <a:p>
                      <a:pPr algn="ctr"/>
                      <a:endParaRPr lang="ru-RU" sz="1600" b="1">
                        <a:latin typeface="+mj-lt"/>
                      </a:endParaRPr>
                    </a:p>
                  </a:txBody>
                  <a:tcPr>
                    <a:solidFill>
                      <a:srgbClr val="FFC000"/>
                    </a:solidFill>
                  </a:tcPr>
                </a:tc>
                <a:tc>
                  <a:txBody>
                    <a:bodyPr/>
                    <a:lstStyle/>
                    <a:p>
                      <a:pPr algn="ctr"/>
                      <a:endParaRPr lang="ru-RU" sz="1600" b="1">
                        <a:latin typeface="+mj-lt"/>
                      </a:endParaRPr>
                    </a:p>
                  </a:txBody>
                  <a:tcPr/>
                </a:tc>
                <a:tc>
                  <a:txBody>
                    <a:bodyPr/>
                    <a:lstStyle/>
                    <a:p>
                      <a:pPr algn="ctr"/>
                      <a:r>
                        <a:rPr lang="ru-RU" sz="1600" b="1">
                          <a:latin typeface="+mj-lt"/>
                        </a:rPr>
                        <a:t>О</a:t>
                      </a:r>
                    </a:p>
                  </a:txBody>
                  <a:tcPr/>
                </a:tc>
                <a:tc>
                  <a:txBody>
                    <a:bodyPr/>
                    <a:lstStyle/>
                    <a:p>
                      <a:pPr algn="ctr"/>
                      <a:r>
                        <a:rPr lang="ru-RU" sz="1600" b="1">
                          <a:latin typeface="+mj-lt"/>
                        </a:rPr>
                        <a:t>Р</a:t>
                      </a:r>
                    </a:p>
                  </a:txBody>
                  <a:tcPr/>
                </a:tc>
                <a:tc>
                  <a:txBody>
                    <a:bodyPr/>
                    <a:lstStyle/>
                    <a:p>
                      <a:pPr algn="ctr"/>
                      <a:endParaRPr lang="ru-RU" sz="1600" b="1">
                        <a:latin typeface="+mj-lt"/>
                      </a:endParaRPr>
                    </a:p>
                  </a:txBody>
                  <a:tcPr/>
                </a:tc>
                <a:tc>
                  <a:txBody>
                    <a:bodyPr/>
                    <a:lstStyle/>
                    <a:p>
                      <a:pPr algn="ctr"/>
                      <a:r>
                        <a:rPr lang="ru-RU" sz="1600" b="1">
                          <a:latin typeface="+mj-lt"/>
                        </a:rPr>
                        <a:t>Е</a:t>
                      </a:r>
                    </a:p>
                  </a:txBody>
                  <a:tcPr/>
                </a:tc>
                <a:extLst>
                  <a:ext uri="{0D108BD9-81ED-4DB2-BD59-A6C34878D82A}">
                    <a16:rowId xmlns:a16="http://schemas.microsoft.com/office/drawing/2014/main" val="1412121955"/>
                  </a:ext>
                </a:extLst>
              </a:tr>
            </a:tbl>
          </a:graphicData>
        </a:graphic>
      </p:graphicFrame>
      <p:sp>
        <p:nvSpPr>
          <p:cNvPr id="16" name="Скругленный прямоугольник 8">
            <a:hlinkClick r:id="rId6" action="ppaction://hlinksldjump"/>
            <a:extLst>
              <a:ext uri="{FF2B5EF4-FFF2-40B4-BE49-F238E27FC236}">
                <a16:creationId xmlns:a16="http://schemas.microsoft.com/office/drawing/2014/main" id="{4EAF4C3B-C2D2-4FAA-9444-1263F4A47235}"/>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7" name="Прямоугольник 16">
            <a:hlinkClick r:id="rId5" action="ppaction://hlinksldjump"/>
            <a:extLst>
              <a:ext uri="{FF2B5EF4-FFF2-40B4-BE49-F238E27FC236}">
                <a16:creationId xmlns:a16="http://schemas.microsoft.com/office/drawing/2014/main" id="{181BE032-DB58-43F0-A2BE-0806CCA3EB91}"/>
              </a:ext>
            </a:extLst>
          </p:cNvPr>
          <p:cNvSpPr/>
          <p:nvPr/>
        </p:nvSpPr>
        <p:spPr>
          <a:xfrm flipH="1">
            <a:off x="406399" y="1701833"/>
            <a:ext cx="5473700"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имя и фамилию Героя Советского Союза, который создал в Японии разветвлённую разведывательную организацию антифашистов-интернационалистов, собиравшую важную информацию о планах Германии и Японии перед началом Великой Отечественной войны и в </a:t>
            </a:r>
          </a:p>
          <a:p>
            <a:pPr>
              <a:lnSpc>
                <a:spcPct val="114000"/>
              </a:lnSpc>
            </a:pPr>
            <a:r>
              <a:rPr lang="ru-RU" sz="1600" dirty="0">
                <a:solidFill>
                  <a:prstClr val="black"/>
                </a:solidFill>
                <a:latin typeface="Roboto Slab"/>
              </a:rPr>
              <a:t>её начальный период. В его честь названы улицы многих городов на постсоветском пространстве </a:t>
            </a:r>
          </a:p>
          <a:p>
            <a:pPr>
              <a:lnSpc>
                <a:spcPct val="114000"/>
              </a:lnSpc>
            </a:pPr>
            <a:r>
              <a:rPr lang="ru-RU" sz="1600" dirty="0">
                <a:solidFill>
                  <a:prstClr val="black"/>
                </a:solidFill>
                <a:latin typeface="Roboto Slab"/>
              </a:rPr>
              <a:t>и даже в Восточном Берлине.</a:t>
            </a:r>
          </a:p>
        </p:txBody>
      </p:sp>
      <p:pic>
        <p:nvPicPr>
          <p:cNvPr id="18" name="Picture 4" descr="Картинки по запросу &quot;памятник герою советского союза&quot;">
            <a:extLst>
              <a:ext uri="{FF2B5EF4-FFF2-40B4-BE49-F238E27FC236}">
                <a16:creationId xmlns:a16="http://schemas.microsoft.com/office/drawing/2014/main" id="{AAAD0C13-14F0-499A-B409-3050F77E81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133382" y="1701833"/>
            <a:ext cx="2254714" cy="233049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0" name="Овал 9">
            <a:extLst>
              <a:ext uri="{FF2B5EF4-FFF2-40B4-BE49-F238E27FC236}">
                <a16:creationId xmlns:a16="http://schemas.microsoft.com/office/drawing/2014/main" id="{9AEAD708-8886-435F-A1D7-0836EEA46D4E}"/>
              </a:ext>
            </a:extLst>
          </p:cNvPr>
          <p:cNvSpPr/>
          <p:nvPr/>
        </p:nvSpPr>
        <p:spPr>
          <a:xfrm rot="19770887">
            <a:off x="6364592" y="1827721"/>
            <a:ext cx="894085" cy="455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3208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Скругленный прямоугольник 15">
            <a:hlinkClick r:id="rId3" action="ppaction://hlinksldjump"/>
            <a:extLst>
              <a:ext uri="{FF2B5EF4-FFF2-40B4-BE49-F238E27FC236}">
                <a16:creationId xmlns:a16="http://schemas.microsoft.com/office/drawing/2014/main" id="{7F8E4ADC-5E8C-43B5-BC38-153C9803AD21}"/>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5" name="Рисунок 14">
            <a:extLst>
              <a:ext uri="{FF2B5EF4-FFF2-40B4-BE49-F238E27FC236}">
                <a16:creationId xmlns:a16="http://schemas.microsoft.com/office/drawing/2014/main" id="{3093A16F-1488-4E2A-B9BE-053641B44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6" name="Прямоугольник 15">
            <a:hlinkClick r:id="rId5" action="ppaction://hlinksldjump"/>
            <a:extLst>
              <a:ext uri="{FF2B5EF4-FFF2-40B4-BE49-F238E27FC236}">
                <a16:creationId xmlns:a16="http://schemas.microsoft.com/office/drawing/2014/main" id="{27BE598D-CDAE-4E23-BE11-4C8AF82472C7}"/>
              </a:ext>
            </a:extLst>
          </p:cNvPr>
          <p:cNvSpPr/>
          <p:nvPr/>
        </p:nvSpPr>
        <p:spPr>
          <a:xfrm flipH="1">
            <a:off x="368200" y="2823482"/>
            <a:ext cx="5473700" cy="1945469"/>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Рихард Зорге </a:t>
            </a:r>
            <a:r>
              <a:rPr lang="ru-RU" sz="1600" dirty="0">
                <a:solidFill>
                  <a:prstClr val="black"/>
                </a:solidFill>
                <a:latin typeface="Roboto Slab"/>
              </a:rPr>
              <a:t>в 1933</a:t>
            </a:r>
            <a:r>
              <a:rPr lang="ru-RU" dirty="0"/>
              <a:t>–</a:t>
            </a:r>
            <a:r>
              <a:rPr lang="ru-RU" sz="1600" dirty="0">
                <a:solidFill>
                  <a:prstClr val="black"/>
                </a:solidFill>
                <a:latin typeface="Roboto Slab"/>
              </a:rPr>
              <a:t>1941 годах работал в Японии в качестве резидента советской разведки. Накануне войны Рихард Зорге занял пост пресс-атташе германского посольства в Токио. За четыре месяца до нападения Германии на Советский Союз Зорге информировал советское правительство о дате начала Великой Отечественной войны. </a:t>
            </a:r>
          </a:p>
        </p:txBody>
      </p:sp>
      <p:pic>
        <p:nvPicPr>
          <p:cNvPr id="17" name="Picture 4" descr="Картинки по запросу &quot;памятник герою советского союза&quot;">
            <a:extLst>
              <a:ext uri="{FF2B5EF4-FFF2-40B4-BE49-F238E27FC236}">
                <a16:creationId xmlns:a16="http://schemas.microsoft.com/office/drawing/2014/main" id="{86FC0C12-28F6-4A97-8C61-077917555C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133636" y="1908855"/>
            <a:ext cx="2254714" cy="2330492"/>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8" name="Таблица 6">
            <a:extLst>
              <a:ext uri="{FF2B5EF4-FFF2-40B4-BE49-F238E27FC236}">
                <a16:creationId xmlns:a16="http://schemas.microsoft.com/office/drawing/2014/main" id="{0A09A7B9-C280-4A11-A2B0-6CEB2AD94BE0}"/>
              </a:ext>
            </a:extLst>
          </p:cNvPr>
          <p:cNvGraphicFramePr>
            <a:graphicFrameLocks noGrp="1"/>
          </p:cNvGraphicFramePr>
          <p:nvPr>
            <p:extLst>
              <p:ext uri="{D42A27DB-BD31-4B8C-83A1-F6EECF244321}">
                <p14:modId xmlns:p14="http://schemas.microsoft.com/office/powerpoint/2010/main" val="1960003458"/>
              </p:ext>
            </p:extLst>
          </p:nvPr>
        </p:nvGraphicFramePr>
        <p:xfrm>
          <a:off x="1524000" y="1136514"/>
          <a:ext cx="6096000" cy="370840"/>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500678610"/>
                    </a:ext>
                  </a:extLst>
                </a:gridCol>
                <a:gridCol w="508000">
                  <a:extLst>
                    <a:ext uri="{9D8B030D-6E8A-4147-A177-3AD203B41FA5}">
                      <a16:colId xmlns:a16="http://schemas.microsoft.com/office/drawing/2014/main" val="1638351701"/>
                    </a:ext>
                  </a:extLst>
                </a:gridCol>
                <a:gridCol w="508000">
                  <a:extLst>
                    <a:ext uri="{9D8B030D-6E8A-4147-A177-3AD203B41FA5}">
                      <a16:colId xmlns:a16="http://schemas.microsoft.com/office/drawing/2014/main" val="1870826940"/>
                    </a:ext>
                  </a:extLst>
                </a:gridCol>
                <a:gridCol w="508000">
                  <a:extLst>
                    <a:ext uri="{9D8B030D-6E8A-4147-A177-3AD203B41FA5}">
                      <a16:colId xmlns:a16="http://schemas.microsoft.com/office/drawing/2014/main" val="1941549699"/>
                    </a:ext>
                  </a:extLst>
                </a:gridCol>
                <a:gridCol w="508000">
                  <a:extLst>
                    <a:ext uri="{9D8B030D-6E8A-4147-A177-3AD203B41FA5}">
                      <a16:colId xmlns:a16="http://schemas.microsoft.com/office/drawing/2014/main" val="4032924312"/>
                    </a:ext>
                  </a:extLst>
                </a:gridCol>
                <a:gridCol w="508000">
                  <a:extLst>
                    <a:ext uri="{9D8B030D-6E8A-4147-A177-3AD203B41FA5}">
                      <a16:colId xmlns:a16="http://schemas.microsoft.com/office/drawing/2014/main" val="688547808"/>
                    </a:ext>
                  </a:extLst>
                </a:gridCol>
                <a:gridCol w="508000">
                  <a:extLst>
                    <a:ext uri="{9D8B030D-6E8A-4147-A177-3AD203B41FA5}">
                      <a16:colId xmlns:a16="http://schemas.microsoft.com/office/drawing/2014/main" val="1566761087"/>
                    </a:ext>
                  </a:extLst>
                </a:gridCol>
                <a:gridCol w="508000">
                  <a:extLst>
                    <a:ext uri="{9D8B030D-6E8A-4147-A177-3AD203B41FA5}">
                      <a16:colId xmlns:a16="http://schemas.microsoft.com/office/drawing/2014/main" val="1105636588"/>
                    </a:ext>
                  </a:extLst>
                </a:gridCol>
                <a:gridCol w="508000">
                  <a:extLst>
                    <a:ext uri="{9D8B030D-6E8A-4147-A177-3AD203B41FA5}">
                      <a16:colId xmlns:a16="http://schemas.microsoft.com/office/drawing/2014/main" val="2841669223"/>
                    </a:ext>
                  </a:extLst>
                </a:gridCol>
                <a:gridCol w="508000">
                  <a:extLst>
                    <a:ext uri="{9D8B030D-6E8A-4147-A177-3AD203B41FA5}">
                      <a16:colId xmlns:a16="http://schemas.microsoft.com/office/drawing/2014/main" val="2017073740"/>
                    </a:ext>
                  </a:extLst>
                </a:gridCol>
                <a:gridCol w="508000">
                  <a:extLst>
                    <a:ext uri="{9D8B030D-6E8A-4147-A177-3AD203B41FA5}">
                      <a16:colId xmlns:a16="http://schemas.microsoft.com/office/drawing/2014/main" val="1389437877"/>
                    </a:ext>
                  </a:extLst>
                </a:gridCol>
                <a:gridCol w="508000">
                  <a:extLst>
                    <a:ext uri="{9D8B030D-6E8A-4147-A177-3AD203B41FA5}">
                      <a16:colId xmlns:a16="http://schemas.microsoft.com/office/drawing/2014/main" val="3576777035"/>
                    </a:ext>
                  </a:extLst>
                </a:gridCol>
              </a:tblGrid>
              <a:tr h="370840">
                <a:tc>
                  <a:txBody>
                    <a:bodyPr/>
                    <a:lstStyle/>
                    <a:p>
                      <a:pPr algn="ctr"/>
                      <a:r>
                        <a:rPr lang="ru-RU" sz="1600" b="1">
                          <a:latin typeface="+mj-lt"/>
                        </a:rPr>
                        <a:t>Р</a:t>
                      </a:r>
                    </a:p>
                  </a:txBody>
                  <a:tcPr/>
                </a:tc>
                <a:tc>
                  <a:txBody>
                    <a:bodyPr/>
                    <a:lstStyle/>
                    <a:p>
                      <a:pPr algn="ctr"/>
                      <a:r>
                        <a:rPr lang="ru-RU" sz="1600" b="1">
                          <a:latin typeface="+mj-lt"/>
                        </a:rPr>
                        <a:t>И</a:t>
                      </a:r>
                    </a:p>
                  </a:txBody>
                  <a:tcPr/>
                </a:tc>
                <a:tc>
                  <a:txBody>
                    <a:bodyPr/>
                    <a:lstStyle/>
                    <a:p>
                      <a:pPr algn="ctr"/>
                      <a:r>
                        <a:rPr lang="ru-RU" sz="1600" b="1">
                          <a:latin typeface="+mj-lt"/>
                        </a:rPr>
                        <a:t>Х</a:t>
                      </a:r>
                    </a:p>
                  </a:txBody>
                  <a:tcPr/>
                </a:tc>
                <a:tc>
                  <a:txBody>
                    <a:bodyPr/>
                    <a:lstStyle/>
                    <a:p>
                      <a:pPr algn="ctr"/>
                      <a:r>
                        <a:rPr lang="ru-RU" sz="1600" b="1">
                          <a:latin typeface="+mj-lt"/>
                        </a:rPr>
                        <a:t>А</a:t>
                      </a:r>
                    </a:p>
                  </a:txBody>
                  <a:tcPr/>
                </a:tc>
                <a:tc>
                  <a:txBody>
                    <a:bodyPr/>
                    <a:lstStyle/>
                    <a:p>
                      <a:pPr algn="ctr"/>
                      <a:r>
                        <a:rPr lang="ru-RU" sz="1600" b="1">
                          <a:latin typeface="+mj-lt"/>
                        </a:rPr>
                        <a:t>Р</a:t>
                      </a:r>
                    </a:p>
                  </a:txBody>
                  <a:tcPr/>
                </a:tc>
                <a:tc>
                  <a:txBody>
                    <a:bodyPr/>
                    <a:lstStyle/>
                    <a:p>
                      <a:pPr algn="ctr"/>
                      <a:r>
                        <a:rPr lang="ru-RU" sz="1600" b="1">
                          <a:latin typeface="+mj-lt"/>
                        </a:rPr>
                        <a:t>Д</a:t>
                      </a:r>
                    </a:p>
                  </a:txBody>
                  <a:tcPr/>
                </a:tc>
                <a:tc>
                  <a:txBody>
                    <a:bodyPr/>
                    <a:lstStyle/>
                    <a:p>
                      <a:pPr algn="ctr"/>
                      <a:endParaRPr lang="ru-RU" sz="1600" b="1">
                        <a:latin typeface="+mj-lt"/>
                      </a:endParaRPr>
                    </a:p>
                  </a:txBody>
                  <a:tcPr>
                    <a:solidFill>
                      <a:srgbClr val="FFC000"/>
                    </a:solidFill>
                  </a:tcPr>
                </a:tc>
                <a:tc>
                  <a:txBody>
                    <a:bodyPr/>
                    <a:lstStyle/>
                    <a:p>
                      <a:pPr algn="ctr"/>
                      <a:r>
                        <a:rPr lang="ru-RU" sz="1600" b="1">
                          <a:latin typeface="+mj-lt"/>
                        </a:rPr>
                        <a:t>З</a:t>
                      </a:r>
                    </a:p>
                  </a:txBody>
                  <a:tcPr/>
                </a:tc>
                <a:tc>
                  <a:txBody>
                    <a:bodyPr/>
                    <a:lstStyle/>
                    <a:p>
                      <a:pPr algn="ctr"/>
                      <a:r>
                        <a:rPr lang="ru-RU" sz="1600" b="1">
                          <a:latin typeface="+mj-lt"/>
                        </a:rPr>
                        <a:t>О</a:t>
                      </a:r>
                    </a:p>
                  </a:txBody>
                  <a:tcPr/>
                </a:tc>
                <a:tc>
                  <a:txBody>
                    <a:bodyPr/>
                    <a:lstStyle/>
                    <a:p>
                      <a:pPr algn="ctr"/>
                      <a:r>
                        <a:rPr lang="ru-RU" sz="1600" b="1">
                          <a:latin typeface="+mj-lt"/>
                        </a:rPr>
                        <a:t>Р</a:t>
                      </a:r>
                    </a:p>
                  </a:txBody>
                  <a:tcPr/>
                </a:tc>
                <a:tc>
                  <a:txBody>
                    <a:bodyPr/>
                    <a:lstStyle/>
                    <a:p>
                      <a:pPr algn="ctr"/>
                      <a:r>
                        <a:rPr lang="ru-RU" sz="1600" b="1">
                          <a:latin typeface="+mj-lt"/>
                        </a:rPr>
                        <a:t>Г</a:t>
                      </a:r>
                    </a:p>
                  </a:txBody>
                  <a:tcPr/>
                </a:tc>
                <a:tc>
                  <a:txBody>
                    <a:bodyPr/>
                    <a:lstStyle/>
                    <a:p>
                      <a:pPr algn="ctr"/>
                      <a:r>
                        <a:rPr lang="ru-RU" sz="1600" b="1">
                          <a:latin typeface="+mj-lt"/>
                        </a:rPr>
                        <a:t>Е</a:t>
                      </a:r>
                    </a:p>
                  </a:txBody>
                  <a:tcPr/>
                </a:tc>
                <a:extLst>
                  <a:ext uri="{0D108BD9-81ED-4DB2-BD59-A6C34878D82A}">
                    <a16:rowId xmlns:a16="http://schemas.microsoft.com/office/drawing/2014/main" val="1412121955"/>
                  </a:ext>
                </a:extLst>
              </a:tr>
            </a:tbl>
          </a:graphicData>
        </a:graphic>
      </p:graphicFrame>
      <p:sp>
        <p:nvSpPr>
          <p:cNvPr id="9" name="Прямоугольник с двумя скругленными соседними углами 14">
            <a:hlinkClick r:id="" action="ppaction://noaction"/>
            <a:extLst>
              <a:ext uri="{FF2B5EF4-FFF2-40B4-BE49-F238E27FC236}">
                <a16:creationId xmlns:a16="http://schemas.microsoft.com/office/drawing/2014/main" id="{99A953D2-57B3-41FC-BC9A-647661CA99F5}"/>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a:extLst>
              <a:ext uri="{FF2B5EF4-FFF2-40B4-BE49-F238E27FC236}">
                <a16:creationId xmlns:a16="http://schemas.microsoft.com/office/drawing/2014/main" id="{0301CA85-1CBC-4108-8990-9198A10BBCAF}"/>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18159542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94650" y="2354201"/>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самого результативного танкиста Красной Армии за всю историю Великой Отечественной войны, участника битвы за Москву, именем которого названы школы и улицы </a:t>
            </a:r>
          </a:p>
          <a:p>
            <a:pPr>
              <a:lnSpc>
                <a:spcPct val="114000"/>
              </a:lnSpc>
            </a:pPr>
            <a:r>
              <a:rPr lang="ru-RU" sz="1600" dirty="0">
                <a:solidFill>
                  <a:prstClr val="black"/>
                </a:solidFill>
                <a:latin typeface="Roboto Slab"/>
              </a:rPr>
              <a:t>во многих российских городах, а также перевал </a:t>
            </a:r>
          </a:p>
          <a:p>
            <a:pPr>
              <a:lnSpc>
                <a:spcPct val="114000"/>
              </a:lnSpc>
            </a:pPr>
            <a:r>
              <a:rPr lang="ru-RU" sz="1600" dirty="0">
                <a:solidFill>
                  <a:prstClr val="black"/>
                </a:solidFill>
                <a:latin typeface="Roboto Slab"/>
              </a:rPr>
              <a:t>в горной цепи </a:t>
            </a:r>
            <a:r>
              <a:rPr lang="ru-RU" sz="1600" dirty="0" err="1">
                <a:solidFill>
                  <a:prstClr val="black"/>
                </a:solidFill>
                <a:latin typeface="Roboto Slab"/>
              </a:rPr>
              <a:t>Джунгарский</a:t>
            </a:r>
            <a:r>
              <a:rPr lang="ru-RU" sz="1600" dirty="0">
                <a:solidFill>
                  <a:prstClr val="black"/>
                </a:solidFill>
                <a:latin typeface="Roboto Slab"/>
              </a:rPr>
              <a:t> Алатау.</a:t>
            </a:r>
          </a:p>
        </p:txBody>
      </p:sp>
      <p:pic>
        <p:nvPicPr>
          <p:cNvPr id="14" name="Рисунок 13">
            <a:extLst>
              <a:ext uri="{FF2B5EF4-FFF2-40B4-BE49-F238E27FC236}">
                <a16:creationId xmlns:a16="http://schemas.microsoft.com/office/drawing/2014/main" id="{E0F2C7E4-4841-422E-8493-8CBE5B947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1030" name="Picture 6">
            <a:extLst>
              <a:ext uri="{FF2B5EF4-FFF2-40B4-BE49-F238E27FC236}">
                <a16:creationId xmlns:a16="http://schemas.microsoft.com/office/drawing/2014/main" id="{B3809035-D524-4D15-8409-D7385D288B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259376" y="1866768"/>
            <a:ext cx="2128974" cy="2220838"/>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6" name="Таблица 6">
            <a:extLst>
              <a:ext uri="{FF2B5EF4-FFF2-40B4-BE49-F238E27FC236}">
                <a16:creationId xmlns:a16="http://schemas.microsoft.com/office/drawing/2014/main" id="{6943FA3F-711F-4F9D-9FA1-2C99D1F7107E}"/>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spTree>
    <p:extLst>
      <p:ext uri="{BB962C8B-B14F-4D97-AF65-F5344CB8AC3E}">
        <p14:creationId xmlns:p14="http://schemas.microsoft.com/office/powerpoint/2010/main" val="39610285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pic>
        <p:nvPicPr>
          <p:cNvPr id="14" name="Рисунок 13">
            <a:extLst>
              <a:ext uri="{FF2B5EF4-FFF2-40B4-BE49-F238E27FC236}">
                <a16:creationId xmlns:a16="http://schemas.microsoft.com/office/drawing/2014/main" id="{37728901-17ED-4FE2-912E-E3F78B396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15" name="Picture 6">
            <a:extLst>
              <a:ext uri="{FF2B5EF4-FFF2-40B4-BE49-F238E27FC236}">
                <a16:creationId xmlns:a16="http://schemas.microsoft.com/office/drawing/2014/main" id="{2D125116-7D13-4C07-9AAE-452A55E492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259376" y="1866768"/>
            <a:ext cx="2128974" cy="2220838"/>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6" name="Таблица 6">
            <a:extLst>
              <a:ext uri="{FF2B5EF4-FFF2-40B4-BE49-F238E27FC236}">
                <a16:creationId xmlns:a16="http://schemas.microsoft.com/office/drawing/2014/main" id="{5332B295-D9FC-4CEE-91AD-A4FD2D4DD92D}"/>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tc>
                  <a:txBody>
                    <a:bodyPr/>
                    <a:lstStyle/>
                    <a:p>
                      <a:pPr algn="ctr"/>
                      <a:r>
                        <a:rPr lang="ru-RU" sz="1600" b="1">
                          <a:latin typeface="+mj-lt"/>
                        </a:rPr>
                        <a:t>Р</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О</a:t>
                      </a:r>
                    </a:p>
                  </a:txBody>
                  <a:tcPr/>
                </a:tc>
                <a:extLst>
                  <a:ext uri="{0D108BD9-81ED-4DB2-BD59-A6C34878D82A}">
                    <a16:rowId xmlns:a16="http://schemas.microsoft.com/office/drawing/2014/main" val="3477043886"/>
                  </a:ext>
                </a:extLst>
              </a:tr>
            </a:tbl>
          </a:graphicData>
        </a:graphic>
      </p:graphicFrame>
      <p:sp>
        <p:nvSpPr>
          <p:cNvPr id="17" name="Прямоугольник 16">
            <a:hlinkClick r:id="rId5" action="ppaction://hlinksldjump"/>
            <a:extLst>
              <a:ext uri="{FF2B5EF4-FFF2-40B4-BE49-F238E27FC236}">
                <a16:creationId xmlns:a16="http://schemas.microsoft.com/office/drawing/2014/main" id="{7CD8848E-2B96-4736-A504-BE3C983D53B0}"/>
              </a:ext>
            </a:extLst>
          </p:cNvPr>
          <p:cNvSpPr/>
          <p:nvPr/>
        </p:nvSpPr>
        <p:spPr>
          <a:xfrm flipH="1">
            <a:off x="394650" y="2354201"/>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самого результативного танкиста Красной Армии за всю историю Великой Отечественной войны, участника битвы за Москву, именем которого названы школы и улицы </a:t>
            </a:r>
          </a:p>
          <a:p>
            <a:pPr>
              <a:lnSpc>
                <a:spcPct val="114000"/>
              </a:lnSpc>
            </a:pPr>
            <a:r>
              <a:rPr lang="ru-RU" sz="1600" dirty="0">
                <a:solidFill>
                  <a:prstClr val="black"/>
                </a:solidFill>
                <a:latin typeface="Roboto Slab"/>
              </a:rPr>
              <a:t>во многих российских городах, а также перевал </a:t>
            </a:r>
          </a:p>
          <a:p>
            <a:pPr>
              <a:lnSpc>
                <a:spcPct val="114000"/>
              </a:lnSpc>
            </a:pPr>
            <a:r>
              <a:rPr lang="ru-RU" sz="1600" dirty="0">
                <a:solidFill>
                  <a:prstClr val="black"/>
                </a:solidFill>
                <a:latin typeface="Roboto Slab"/>
              </a:rPr>
              <a:t>в горной цепи </a:t>
            </a:r>
            <a:r>
              <a:rPr lang="ru-RU" sz="1600" dirty="0" err="1">
                <a:solidFill>
                  <a:prstClr val="black"/>
                </a:solidFill>
                <a:latin typeface="Roboto Slab"/>
              </a:rPr>
              <a:t>Джунгарский</a:t>
            </a:r>
            <a:r>
              <a:rPr lang="ru-RU" sz="1600" dirty="0">
                <a:solidFill>
                  <a:prstClr val="black"/>
                </a:solidFill>
                <a:latin typeface="Roboto Slab"/>
              </a:rPr>
              <a:t> Алатау.</a:t>
            </a:r>
          </a:p>
        </p:txBody>
      </p:sp>
    </p:spTree>
    <p:extLst>
      <p:ext uri="{BB962C8B-B14F-4D97-AF65-F5344CB8AC3E}">
        <p14:creationId xmlns:p14="http://schemas.microsoft.com/office/powerpoint/2010/main" val="39445006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5FC896BD-B99E-4C91-937F-958F3C94CB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0"/>
            <a:ext cx="9144001"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p:cNvSpPr/>
          <p:nvPr/>
        </p:nvSpPr>
        <p:spPr>
          <a:xfrm rot="10800000">
            <a:off x="2772000" y="1035"/>
            <a:ext cx="360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910328" y="107151"/>
            <a:ext cx="3323346" cy="430887"/>
          </a:xfrm>
          <a:prstGeom prst="rect">
            <a:avLst/>
          </a:prstGeom>
          <a:noFill/>
        </p:spPr>
        <p:txBody>
          <a:bodyPr wrap="none" rtlCol="0">
            <a:spAutoFit/>
          </a:bodyPr>
          <a:lstStyle/>
          <a:p>
            <a:pPr algn="ctr" defTabSz="914377"/>
            <a:r>
              <a:rPr lang="ru-RU" sz="2200">
                <a:solidFill>
                  <a:srgbClr val="F7F6F4"/>
                </a:solidFill>
                <a:latin typeface="+mj-lt"/>
              </a:rPr>
              <a:t>Вы ответили неверно</a:t>
            </a:r>
          </a:p>
        </p:txBody>
      </p:sp>
      <p:sp>
        <p:nvSpPr>
          <p:cNvPr id="16" name="Скругленный прямоугольник 15">
            <a:hlinkClick r:id="rId5" action="ppaction://hlinksldjump"/>
            <a:extLst>
              <a:ext uri="{FF2B5EF4-FFF2-40B4-BE49-F238E27FC236}">
                <a16:creationId xmlns:a16="http://schemas.microsoft.com/office/drawing/2014/main" id="{7728359E-9298-4743-841C-59010BE215AE}"/>
              </a:ext>
            </a:extLst>
          </p:cNvPr>
          <p:cNvSpPr/>
          <p:nvPr/>
        </p:nvSpPr>
        <p:spPr>
          <a:xfrm>
            <a:off x="358775" y="4361858"/>
            <a:ext cx="1818368"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Попробовать ещё</a:t>
            </a:r>
          </a:p>
        </p:txBody>
      </p:sp>
    </p:spTree>
    <p:extLst>
      <p:ext uri="{BB962C8B-B14F-4D97-AF65-F5344CB8AC3E}">
        <p14:creationId xmlns:p14="http://schemas.microsoft.com/office/powerpoint/2010/main" val="3633162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pic>
        <p:nvPicPr>
          <p:cNvPr id="10" name="Рисунок 9">
            <a:extLst>
              <a:ext uri="{FF2B5EF4-FFF2-40B4-BE49-F238E27FC236}">
                <a16:creationId xmlns:a16="http://schemas.microsoft.com/office/drawing/2014/main" id="{0BE8D01C-872A-4E73-80D6-CA87A2278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13" name="Picture 6">
            <a:extLst>
              <a:ext uri="{FF2B5EF4-FFF2-40B4-BE49-F238E27FC236}">
                <a16:creationId xmlns:a16="http://schemas.microsoft.com/office/drawing/2014/main" id="{FF4FF16D-D660-4EFF-BF8A-DEB0206880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259376" y="1866768"/>
            <a:ext cx="2128974" cy="2220838"/>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4" name="Таблица 6">
            <a:extLst>
              <a:ext uri="{FF2B5EF4-FFF2-40B4-BE49-F238E27FC236}">
                <a16:creationId xmlns:a16="http://schemas.microsoft.com/office/drawing/2014/main" id="{6CA90421-A830-4D95-A409-A7AE77ED05B0}"/>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r>
                        <a:rPr lang="ru-RU" sz="1600" b="1">
                          <a:latin typeface="+mj-lt"/>
                        </a:rPr>
                        <a:t>Л</a:t>
                      </a:r>
                    </a:p>
                  </a:txBody>
                  <a:tcPr/>
                </a:tc>
                <a:tc>
                  <a:txBody>
                    <a:bodyPr/>
                    <a:lstStyle/>
                    <a:p>
                      <a:pPr algn="ctr"/>
                      <a:r>
                        <a:rPr lang="ru-RU" sz="1600" b="1">
                          <a:latin typeface="+mj-lt"/>
                        </a:rPr>
                        <a:t>А</a:t>
                      </a:r>
                    </a:p>
                  </a:txBody>
                  <a:tcPr/>
                </a:tc>
                <a:tc>
                  <a:txBody>
                    <a:bodyPr/>
                    <a:lstStyle/>
                    <a:p>
                      <a:pPr algn="ctr"/>
                      <a:r>
                        <a:rPr lang="ru-RU" sz="1600" b="1">
                          <a:latin typeface="+mj-lt"/>
                        </a:rPr>
                        <a:t>В</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Н</a:t>
                      </a:r>
                    </a:p>
                  </a:txBody>
                  <a:tcPr/>
                </a:tc>
                <a:tc>
                  <a:txBody>
                    <a:bodyPr/>
                    <a:lstStyle/>
                    <a:p>
                      <a:pPr algn="ctr"/>
                      <a:endParaRPr lang="ru-RU" sz="1600" b="1">
                        <a:latin typeface="+mj-lt"/>
                      </a:endParaRPr>
                    </a:p>
                  </a:txBody>
                  <a:tcPr/>
                </a:tc>
                <a:tc>
                  <a:txBody>
                    <a:bodyPr/>
                    <a:lstStyle/>
                    <a:p>
                      <a:pPr algn="ctr"/>
                      <a:r>
                        <a:rPr lang="ru-RU" sz="1600" b="1">
                          <a:latin typeface="+mj-lt"/>
                        </a:rPr>
                        <a:t>О</a:t>
                      </a:r>
                    </a:p>
                  </a:txBody>
                  <a:tcPr/>
                </a:tc>
                <a:extLst>
                  <a:ext uri="{0D108BD9-81ED-4DB2-BD59-A6C34878D82A}">
                    <a16:rowId xmlns:a16="http://schemas.microsoft.com/office/drawing/2014/main" val="3477043886"/>
                  </a:ext>
                </a:extLst>
              </a:tr>
            </a:tbl>
          </a:graphicData>
        </a:graphic>
      </p:graphicFrame>
      <p:sp>
        <p:nvSpPr>
          <p:cNvPr id="15" name="Прямоугольник 14">
            <a:hlinkClick r:id="rId4" action="ppaction://hlinksldjump"/>
            <a:extLst>
              <a:ext uri="{FF2B5EF4-FFF2-40B4-BE49-F238E27FC236}">
                <a16:creationId xmlns:a16="http://schemas.microsoft.com/office/drawing/2014/main" id="{EAA2549B-FA72-4307-8B29-949D64DD6109}"/>
              </a:ext>
            </a:extLst>
          </p:cNvPr>
          <p:cNvSpPr/>
          <p:nvPr/>
        </p:nvSpPr>
        <p:spPr>
          <a:xfrm flipH="1">
            <a:off x="394650" y="2354201"/>
            <a:ext cx="5473700"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фамилию самого результативного танкиста Красной Армии за всю историю Великой Отечественной войны, участника битвы за Москву, именем которого названы школы и улицы </a:t>
            </a:r>
          </a:p>
          <a:p>
            <a:pPr>
              <a:lnSpc>
                <a:spcPct val="114000"/>
              </a:lnSpc>
            </a:pPr>
            <a:r>
              <a:rPr lang="ru-RU" sz="1600" dirty="0">
                <a:solidFill>
                  <a:prstClr val="black"/>
                </a:solidFill>
                <a:latin typeface="Roboto Slab"/>
              </a:rPr>
              <a:t>во многих российских городах, а также перевал </a:t>
            </a:r>
          </a:p>
          <a:p>
            <a:pPr>
              <a:lnSpc>
                <a:spcPct val="114000"/>
              </a:lnSpc>
            </a:pPr>
            <a:r>
              <a:rPr lang="ru-RU" sz="1600" dirty="0">
                <a:solidFill>
                  <a:prstClr val="black"/>
                </a:solidFill>
                <a:latin typeface="Roboto Slab"/>
              </a:rPr>
              <a:t>в горной цепи </a:t>
            </a:r>
            <a:r>
              <a:rPr lang="ru-RU" sz="1600" dirty="0" err="1">
                <a:solidFill>
                  <a:prstClr val="black"/>
                </a:solidFill>
                <a:latin typeface="Roboto Slab"/>
              </a:rPr>
              <a:t>Джунгарский</a:t>
            </a:r>
            <a:r>
              <a:rPr lang="ru-RU" sz="1600" dirty="0">
                <a:solidFill>
                  <a:prstClr val="black"/>
                </a:solidFill>
                <a:latin typeface="Roboto Slab"/>
              </a:rPr>
              <a:t> Алатау.</a:t>
            </a:r>
          </a:p>
        </p:txBody>
      </p:sp>
    </p:spTree>
    <p:extLst>
      <p:ext uri="{BB962C8B-B14F-4D97-AF65-F5344CB8AC3E}">
        <p14:creationId xmlns:p14="http://schemas.microsoft.com/office/powerpoint/2010/main" val="14017388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15">
            <a:hlinkClick r:id="rId3" action="ppaction://hlinksldjump"/>
            <a:extLst>
              <a:ext uri="{FF2B5EF4-FFF2-40B4-BE49-F238E27FC236}">
                <a16:creationId xmlns:a16="http://schemas.microsoft.com/office/drawing/2014/main" id="{74D7FB9D-95AC-4494-B26C-1F93155F38F7}"/>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4" name="Рисунок 13">
            <a:extLst>
              <a:ext uri="{FF2B5EF4-FFF2-40B4-BE49-F238E27FC236}">
                <a16:creationId xmlns:a16="http://schemas.microsoft.com/office/drawing/2014/main" id="{64A55B85-6261-48D3-8CDB-5DB5206F1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8" name="Прямоугольник 7">
            <a:hlinkClick r:id="rId5" action="ppaction://hlinksldjump"/>
            <a:extLst>
              <a:ext uri="{FF2B5EF4-FFF2-40B4-BE49-F238E27FC236}">
                <a16:creationId xmlns:a16="http://schemas.microsoft.com/office/drawing/2014/main" id="{5F66B218-4891-41AA-86A4-8FF4B1CE8DE0}"/>
              </a:ext>
            </a:extLst>
          </p:cNvPr>
          <p:cNvSpPr/>
          <p:nvPr/>
        </p:nvSpPr>
        <p:spPr>
          <a:xfrm flipH="1">
            <a:off x="358775" y="2545694"/>
            <a:ext cx="5473700"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За 2,5 месяца ожесточённых боёв в 1941 году </a:t>
            </a:r>
          </a:p>
          <a:p>
            <a:pPr>
              <a:lnSpc>
                <a:spcPct val="114000"/>
              </a:lnSpc>
            </a:pPr>
            <a:r>
              <a:rPr lang="ru-RU" sz="1600" dirty="0">
                <a:solidFill>
                  <a:prstClr val="black"/>
                </a:solidFill>
                <a:latin typeface="Roboto Slab"/>
              </a:rPr>
              <a:t>в ходе Московского сражения танковый ас </a:t>
            </a:r>
            <a:r>
              <a:rPr lang="ru-RU" sz="1600" b="1" dirty="0">
                <a:solidFill>
                  <a:prstClr val="black"/>
                </a:solidFill>
                <a:latin typeface="Roboto Slab"/>
              </a:rPr>
              <a:t>Дмитрий Фёдорович Лавриненко </a:t>
            </a:r>
            <a:r>
              <a:rPr lang="ru-RU" sz="1600" dirty="0">
                <a:solidFill>
                  <a:prstClr val="black"/>
                </a:solidFill>
                <a:latin typeface="Roboto Slab"/>
              </a:rPr>
              <a:t>подбил </a:t>
            </a:r>
          </a:p>
          <a:p>
            <a:pPr>
              <a:lnSpc>
                <a:spcPct val="114000"/>
              </a:lnSpc>
            </a:pPr>
            <a:r>
              <a:rPr lang="ru-RU" sz="1600" dirty="0">
                <a:solidFill>
                  <a:prstClr val="black"/>
                </a:solidFill>
                <a:latin typeface="Roboto Slab"/>
              </a:rPr>
              <a:t>52 немецких танка. Старший лейтенант Лавриненко, единственный из средних командиров Красной Армии, был указан в титрах киноэпопеи «Битва за Москву» среди военачальников, чьи воины отличились в боях за Москву.</a:t>
            </a:r>
          </a:p>
        </p:txBody>
      </p:sp>
      <p:pic>
        <p:nvPicPr>
          <p:cNvPr id="9" name="Picture 6">
            <a:extLst>
              <a:ext uri="{FF2B5EF4-FFF2-40B4-BE49-F238E27FC236}">
                <a16:creationId xmlns:a16="http://schemas.microsoft.com/office/drawing/2014/main" id="{89F09560-FDEA-48AC-A4F1-86658441C2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259376" y="1866768"/>
            <a:ext cx="2128974" cy="2220838"/>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1" name="Таблица 6">
            <a:extLst>
              <a:ext uri="{FF2B5EF4-FFF2-40B4-BE49-F238E27FC236}">
                <a16:creationId xmlns:a16="http://schemas.microsoft.com/office/drawing/2014/main" id="{A3245852-88EF-4942-89D5-DC4E014C211F}"/>
              </a:ext>
            </a:extLst>
          </p:cNvPr>
          <p:cNvGraphicFramePr>
            <a:graphicFrameLocks noGrp="1"/>
          </p:cNvGraphicFramePr>
          <p:nvPr/>
        </p:nvGraphicFramePr>
        <p:xfrm>
          <a:off x="1524000" y="1245977"/>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r>
                        <a:rPr lang="ru-RU" sz="1600" b="1">
                          <a:latin typeface="+mj-lt"/>
                        </a:rPr>
                        <a:t>Л</a:t>
                      </a:r>
                    </a:p>
                  </a:txBody>
                  <a:tcPr/>
                </a:tc>
                <a:tc>
                  <a:txBody>
                    <a:bodyPr/>
                    <a:lstStyle/>
                    <a:p>
                      <a:pPr algn="ctr"/>
                      <a:r>
                        <a:rPr lang="ru-RU" sz="1600" b="1">
                          <a:latin typeface="+mj-lt"/>
                        </a:rPr>
                        <a:t>А</a:t>
                      </a:r>
                    </a:p>
                  </a:txBody>
                  <a:tcPr/>
                </a:tc>
                <a:tc>
                  <a:txBody>
                    <a:bodyPr/>
                    <a:lstStyle/>
                    <a:p>
                      <a:pPr algn="ctr"/>
                      <a:r>
                        <a:rPr lang="ru-RU" sz="1600" b="1">
                          <a:latin typeface="+mj-lt"/>
                        </a:rPr>
                        <a:t>В</a:t>
                      </a:r>
                    </a:p>
                  </a:txBody>
                  <a:tcPr/>
                </a:tc>
                <a:tc>
                  <a:txBody>
                    <a:bodyPr/>
                    <a:lstStyle/>
                    <a:p>
                      <a:pPr algn="ctr"/>
                      <a:r>
                        <a:rPr lang="ru-RU" sz="1600" b="1">
                          <a:latin typeface="+mj-lt"/>
                        </a:rPr>
                        <a:t>Р</a:t>
                      </a:r>
                    </a:p>
                  </a:txBody>
                  <a:tcPr/>
                </a:tc>
                <a:tc>
                  <a:txBody>
                    <a:bodyPr/>
                    <a:lstStyle/>
                    <a:p>
                      <a:pPr algn="ctr"/>
                      <a:r>
                        <a:rPr lang="ru-RU" sz="1600" b="1">
                          <a:latin typeface="+mj-lt"/>
                        </a:rPr>
                        <a:t>И</a:t>
                      </a:r>
                    </a:p>
                  </a:txBody>
                  <a:tcPr/>
                </a:tc>
                <a:tc>
                  <a:txBody>
                    <a:bodyPr/>
                    <a:lstStyle/>
                    <a:p>
                      <a:pPr algn="ctr"/>
                      <a:r>
                        <a:rPr lang="ru-RU" sz="1600" b="1">
                          <a:latin typeface="+mj-lt"/>
                        </a:rPr>
                        <a:t>Н</a:t>
                      </a:r>
                    </a:p>
                  </a:txBody>
                  <a:tcPr/>
                </a:tc>
                <a:tc>
                  <a:txBody>
                    <a:bodyPr/>
                    <a:lstStyle/>
                    <a:p>
                      <a:pPr algn="ctr"/>
                      <a:r>
                        <a:rPr lang="ru-RU" sz="1600" b="1">
                          <a:latin typeface="+mj-lt"/>
                        </a:rPr>
                        <a:t>Е</a:t>
                      </a:r>
                    </a:p>
                  </a:txBody>
                  <a:tcPr/>
                </a:tc>
                <a:tc>
                  <a:txBody>
                    <a:bodyPr/>
                    <a:lstStyle/>
                    <a:p>
                      <a:pPr algn="ctr"/>
                      <a:r>
                        <a:rPr lang="ru-RU" sz="1600" b="1">
                          <a:latin typeface="+mj-lt"/>
                        </a:rPr>
                        <a:t>Н</a:t>
                      </a:r>
                    </a:p>
                  </a:txBody>
                  <a:tcPr/>
                </a:tc>
                <a:tc>
                  <a:txBody>
                    <a:bodyPr/>
                    <a:lstStyle/>
                    <a:p>
                      <a:pPr algn="ctr"/>
                      <a:r>
                        <a:rPr lang="ru-RU" sz="1600" b="1">
                          <a:latin typeface="+mj-lt"/>
                        </a:rPr>
                        <a:t>К</a:t>
                      </a:r>
                    </a:p>
                  </a:txBody>
                  <a:tcPr/>
                </a:tc>
                <a:tc>
                  <a:txBody>
                    <a:bodyPr/>
                    <a:lstStyle/>
                    <a:p>
                      <a:pPr algn="ctr"/>
                      <a:r>
                        <a:rPr lang="ru-RU" sz="1600" b="1">
                          <a:latin typeface="+mj-lt"/>
                        </a:rPr>
                        <a:t>О</a:t>
                      </a:r>
                    </a:p>
                  </a:txBody>
                  <a:tcPr/>
                </a:tc>
                <a:extLst>
                  <a:ext uri="{0D108BD9-81ED-4DB2-BD59-A6C34878D82A}">
                    <a16:rowId xmlns:a16="http://schemas.microsoft.com/office/drawing/2014/main" val="3477043886"/>
                  </a:ext>
                </a:extLst>
              </a:tr>
            </a:tbl>
          </a:graphicData>
        </a:graphic>
      </p:graphicFrame>
      <p:sp>
        <p:nvSpPr>
          <p:cNvPr id="15" name="Прямоугольник с двумя скругленными соседними углами 14">
            <a:hlinkClick r:id="" action="ppaction://noaction"/>
            <a:extLst>
              <a:ext uri="{FF2B5EF4-FFF2-40B4-BE49-F238E27FC236}">
                <a16:creationId xmlns:a16="http://schemas.microsoft.com/office/drawing/2014/main" id="{7BA6F792-E988-45AE-9998-039E1EABE7C6}"/>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TextBox 15">
            <a:hlinkClick r:id="" action="ppaction://noaction"/>
            <a:extLst>
              <a:ext uri="{FF2B5EF4-FFF2-40B4-BE49-F238E27FC236}">
                <a16:creationId xmlns:a16="http://schemas.microsoft.com/office/drawing/2014/main" id="{A86C4A9D-17E8-4930-BC63-D68E503AA3F3}"/>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39514007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399643"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graphicFrame>
        <p:nvGraphicFramePr>
          <p:cNvPr id="6" name="Таблица 6">
            <a:extLst>
              <a:ext uri="{FF2B5EF4-FFF2-40B4-BE49-F238E27FC236}">
                <a16:creationId xmlns:a16="http://schemas.microsoft.com/office/drawing/2014/main" id="{8C37E558-ABF0-4095-AA9E-7DDD96DA0CA8}"/>
              </a:ext>
            </a:extLst>
          </p:cNvPr>
          <p:cNvGraphicFramePr>
            <a:graphicFrameLocks noGrp="1"/>
          </p:cNvGraphicFramePr>
          <p:nvPr/>
        </p:nvGraphicFramePr>
        <p:xfrm>
          <a:off x="1524000" y="1147121"/>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477043886"/>
                  </a:ext>
                </a:extLst>
              </a:tr>
            </a:tbl>
          </a:graphicData>
        </a:graphic>
      </p:graphicFrame>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96238" y="2353304"/>
            <a:ext cx="5115268"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населённый пункт, вблизи которого установлен памятник командующим </a:t>
            </a:r>
          </a:p>
          <a:p>
            <a:pPr>
              <a:lnSpc>
                <a:spcPct val="114000"/>
              </a:lnSpc>
            </a:pPr>
            <a:r>
              <a:rPr lang="ru-RU" sz="1600" dirty="0">
                <a:solidFill>
                  <a:prstClr val="black"/>
                </a:solidFill>
                <a:latin typeface="Roboto Slab"/>
              </a:rPr>
              <a:t>Степного, Воронежского и Центрального фронтов, участвовавших в одном из ключевых сражений Великой Отечественной войны.</a:t>
            </a:r>
          </a:p>
        </p:txBody>
      </p:sp>
      <p:pic>
        <p:nvPicPr>
          <p:cNvPr id="14" name="Рисунок 13">
            <a:extLst>
              <a:ext uri="{FF2B5EF4-FFF2-40B4-BE49-F238E27FC236}">
                <a16:creationId xmlns:a16="http://schemas.microsoft.com/office/drawing/2014/main" id="{FF830D12-1629-4603-A434-B342F17540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2052" name="Picture 4" descr="Картинки по запросу &quot;монумент в прохоровке&quot;">
            <a:extLst>
              <a:ext uri="{FF2B5EF4-FFF2-40B4-BE49-F238E27FC236}">
                <a16:creationId xmlns:a16="http://schemas.microsoft.com/office/drawing/2014/main" id="{EEBE3A14-581B-4354-8A89-BE6169DCE9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 t="-145"/>
          <a:stretch/>
        </p:blipFill>
        <p:spPr bwMode="auto">
          <a:xfrm>
            <a:off x="6004277" y="1855565"/>
            <a:ext cx="2381012" cy="230479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4965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pic>
        <p:nvPicPr>
          <p:cNvPr id="14" name="Рисунок 13">
            <a:extLst>
              <a:ext uri="{FF2B5EF4-FFF2-40B4-BE49-F238E27FC236}">
                <a16:creationId xmlns:a16="http://schemas.microsoft.com/office/drawing/2014/main" id="{3903B602-23AA-44ED-974B-E34908B49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15" name="Таблица 6">
            <a:extLst>
              <a:ext uri="{FF2B5EF4-FFF2-40B4-BE49-F238E27FC236}">
                <a16:creationId xmlns:a16="http://schemas.microsoft.com/office/drawing/2014/main" id="{5E99497F-6519-40DF-BDDF-8B9927BF85DC}"/>
              </a:ext>
            </a:extLst>
          </p:cNvPr>
          <p:cNvGraphicFramePr>
            <a:graphicFrameLocks noGrp="1"/>
          </p:cNvGraphicFramePr>
          <p:nvPr/>
        </p:nvGraphicFramePr>
        <p:xfrm>
          <a:off x="1524000" y="1147121"/>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А</a:t>
                      </a:r>
                    </a:p>
                  </a:txBody>
                  <a:tcPr/>
                </a:tc>
                <a:extLst>
                  <a:ext uri="{0D108BD9-81ED-4DB2-BD59-A6C34878D82A}">
                    <a16:rowId xmlns:a16="http://schemas.microsoft.com/office/drawing/2014/main" val="3477043886"/>
                  </a:ext>
                </a:extLst>
              </a:tr>
            </a:tbl>
          </a:graphicData>
        </a:graphic>
      </p:graphicFrame>
      <p:sp>
        <p:nvSpPr>
          <p:cNvPr id="16" name="Прямоугольник 15">
            <a:hlinkClick r:id="rId5" action="ppaction://hlinksldjump"/>
            <a:extLst>
              <a:ext uri="{FF2B5EF4-FFF2-40B4-BE49-F238E27FC236}">
                <a16:creationId xmlns:a16="http://schemas.microsoft.com/office/drawing/2014/main" id="{8D89C7DC-1821-4089-A79B-97DD67619C13}"/>
              </a:ext>
            </a:extLst>
          </p:cNvPr>
          <p:cNvSpPr/>
          <p:nvPr/>
        </p:nvSpPr>
        <p:spPr>
          <a:xfrm flipH="1">
            <a:off x="396238" y="2353304"/>
            <a:ext cx="5115268"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населённый пункт, вблизи которого установлен памятник командующим </a:t>
            </a:r>
          </a:p>
          <a:p>
            <a:pPr>
              <a:lnSpc>
                <a:spcPct val="114000"/>
              </a:lnSpc>
            </a:pPr>
            <a:r>
              <a:rPr lang="ru-RU" sz="1600" dirty="0">
                <a:solidFill>
                  <a:prstClr val="black"/>
                </a:solidFill>
                <a:latin typeface="Roboto Slab"/>
              </a:rPr>
              <a:t>Степного, Воронежского и Центрального фронтов, участвовавших в одном из ключевых сражений Великой Отечественной войны.</a:t>
            </a:r>
          </a:p>
        </p:txBody>
      </p:sp>
      <p:pic>
        <p:nvPicPr>
          <p:cNvPr id="17" name="Picture 4" descr="Картинки по запросу &quot;монумент в прохоровке&quot;">
            <a:extLst>
              <a:ext uri="{FF2B5EF4-FFF2-40B4-BE49-F238E27FC236}">
                <a16:creationId xmlns:a16="http://schemas.microsoft.com/office/drawing/2014/main" id="{CA7E2FE9-8FA3-4CF4-9C38-B4DEC6DA3E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 t="-145"/>
          <a:stretch/>
        </p:blipFill>
        <p:spPr bwMode="auto">
          <a:xfrm>
            <a:off x="6004277" y="1855565"/>
            <a:ext cx="2381012" cy="230479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627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pic>
        <p:nvPicPr>
          <p:cNvPr id="10" name="Рисунок 9">
            <a:extLst>
              <a:ext uri="{FF2B5EF4-FFF2-40B4-BE49-F238E27FC236}">
                <a16:creationId xmlns:a16="http://schemas.microsoft.com/office/drawing/2014/main" id="{2039D61A-E7D4-4C17-8B5E-534418DC9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13" name="Таблица 6">
            <a:extLst>
              <a:ext uri="{FF2B5EF4-FFF2-40B4-BE49-F238E27FC236}">
                <a16:creationId xmlns:a16="http://schemas.microsoft.com/office/drawing/2014/main" id="{41033717-A01A-4D75-8587-BBA9F1F415D8}"/>
              </a:ext>
            </a:extLst>
          </p:cNvPr>
          <p:cNvGraphicFramePr>
            <a:graphicFrameLocks noGrp="1"/>
          </p:cNvGraphicFramePr>
          <p:nvPr/>
        </p:nvGraphicFramePr>
        <p:xfrm>
          <a:off x="1524000" y="1147121"/>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endParaRPr lang="ru-RU" sz="1600" b="1">
                        <a:latin typeface="+mj-lt"/>
                      </a:endParaRPr>
                    </a:p>
                  </a:txBody>
                  <a:tcPr/>
                </a:tc>
                <a:tc>
                  <a:txBody>
                    <a:bodyPr/>
                    <a:lstStyle/>
                    <a:p>
                      <a:pPr algn="ctr"/>
                      <a:r>
                        <a:rPr lang="ru-RU" sz="1600" b="1">
                          <a:latin typeface="+mj-lt"/>
                        </a:rPr>
                        <a:t>Р</a:t>
                      </a:r>
                    </a:p>
                  </a:txBody>
                  <a:tcPr/>
                </a:tc>
                <a:tc>
                  <a:txBody>
                    <a:bodyPr/>
                    <a:lstStyle/>
                    <a:p>
                      <a:pPr algn="ctr"/>
                      <a:endParaRPr lang="ru-RU" sz="1600" b="1">
                        <a:latin typeface="+mj-lt"/>
                      </a:endParaRPr>
                    </a:p>
                  </a:txBody>
                  <a:tcPr/>
                </a:tc>
                <a:tc>
                  <a:txBody>
                    <a:bodyPr/>
                    <a:lstStyle/>
                    <a:p>
                      <a:pPr algn="ctr"/>
                      <a:r>
                        <a:rPr lang="ru-RU" sz="1600" b="1">
                          <a:latin typeface="+mj-lt"/>
                        </a:rPr>
                        <a:t>Х</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В</a:t>
                      </a:r>
                    </a:p>
                  </a:txBody>
                  <a:tcPr/>
                </a:tc>
                <a:tc>
                  <a:txBody>
                    <a:bodyPr/>
                    <a:lstStyle/>
                    <a:p>
                      <a:pPr algn="ctr"/>
                      <a:endParaRPr lang="ru-RU" sz="1600" b="1">
                        <a:latin typeface="+mj-lt"/>
                      </a:endParaRPr>
                    </a:p>
                  </a:txBody>
                  <a:tcPr/>
                </a:tc>
                <a:tc>
                  <a:txBody>
                    <a:bodyPr/>
                    <a:lstStyle/>
                    <a:p>
                      <a:pPr algn="ctr"/>
                      <a:r>
                        <a:rPr lang="ru-RU" sz="1600" b="1">
                          <a:latin typeface="+mj-lt"/>
                        </a:rPr>
                        <a:t>А</a:t>
                      </a:r>
                    </a:p>
                  </a:txBody>
                  <a:tcPr/>
                </a:tc>
                <a:extLst>
                  <a:ext uri="{0D108BD9-81ED-4DB2-BD59-A6C34878D82A}">
                    <a16:rowId xmlns:a16="http://schemas.microsoft.com/office/drawing/2014/main" val="3477043886"/>
                  </a:ext>
                </a:extLst>
              </a:tr>
            </a:tbl>
          </a:graphicData>
        </a:graphic>
      </p:graphicFrame>
      <p:sp>
        <p:nvSpPr>
          <p:cNvPr id="14" name="Прямоугольник 13">
            <a:hlinkClick r:id="rId4" action="ppaction://hlinksldjump"/>
            <a:extLst>
              <a:ext uri="{FF2B5EF4-FFF2-40B4-BE49-F238E27FC236}">
                <a16:creationId xmlns:a16="http://schemas.microsoft.com/office/drawing/2014/main" id="{25FE7ECC-8002-4232-9481-396B21221BC3}"/>
              </a:ext>
            </a:extLst>
          </p:cNvPr>
          <p:cNvSpPr/>
          <p:nvPr/>
        </p:nvSpPr>
        <p:spPr>
          <a:xfrm flipH="1">
            <a:off x="396238" y="2353304"/>
            <a:ext cx="5115268"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Назовите населённый пункт, вблизи которого установлен памятник командующим </a:t>
            </a:r>
          </a:p>
          <a:p>
            <a:pPr>
              <a:lnSpc>
                <a:spcPct val="114000"/>
              </a:lnSpc>
            </a:pPr>
            <a:r>
              <a:rPr lang="ru-RU" sz="1600" dirty="0">
                <a:solidFill>
                  <a:prstClr val="black"/>
                </a:solidFill>
                <a:latin typeface="Roboto Slab"/>
              </a:rPr>
              <a:t>Степного, Воронежского и Центрального фронтов, участвовавших в одном из ключевых сражений Великой Отечественной войны.</a:t>
            </a:r>
          </a:p>
        </p:txBody>
      </p:sp>
      <p:pic>
        <p:nvPicPr>
          <p:cNvPr id="15" name="Picture 4" descr="Картинки по запросу &quot;монумент в прохоровке&quot;">
            <a:extLst>
              <a:ext uri="{FF2B5EF4-FFF2-40B4-BE49-F238E27FC236}">
                <a16:creationId xmlns:a16="http://schemas.microsoft.com/office/drawing/2014/main" id="{A33E7ABE-E932-437C-826C-5E16DF7120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 t="-145"/>
          <a:stretch/>
        </p:blipFill>
        <p:spPr bwMode="auto">
          <a:xfrm>
            <a:off x="6004277" y="1855565"/>
            <a:ext cx="2381012" cy="230479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265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15">
            <a:hlinkClick r:id="rId3" action="ppaction://hlinksldjump"/>
            <a:extLst>
              <a:ext uri="{FF2B5EF4-FFF2-40B4-BE49-F238E27FC236}">
                <a16:creationId xmlns:a16="http://schemas.microsoft.com/office/drawing/2014/main" id="{C7CF92A5-96A6-4D9F-B44A-C6BAA1FA3A4F}"/>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4" name="Рисунок 13">
            <a:extLst>
              <a:ext uri="{FF2B5EF4-FFF2-40B4-BE49-F238E27FC236}">
                <a16:creationId xmlns:a16="http://schemas.microsoft.com/office/drawing/2014/main" id="{1D33A8CE-ECF6-487F-A178-B9BF0AD23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graphicFrame>
        <p:nvGraphicFramePr>
          <p:cNvPr id="9" name="Таблица 6">
            <a:extLst>
              <a:ext uri="{FF2B5EF4-FFF2-40B4-BE49-F238E27FC236}">
                <a16:creationId xmlns:a16="http://schemas.microsoft.com/office/drawing/2014/main" id="{4131FAA9-1333-4E01-9B01-9E2E431FBEC4}"/>
              </a:ext>
            </a:extLst>
          </p:cNvPr>
          <p:cNvGraphicFramePr>
            <a:graphicFrameLocks noGrp="1"/>
          </p:cNvGraphicFramePr>
          <p:nvPr/>
        </p:nvGraphicFramePr>
        <p:xfrm>
          <a:off x="1524000" y="1147121"/>
          <a:ext cx="6096000" cy="370840"/>
        </p:xfrm>
        <a:graphic>
          <a:graphicData uri="http://schemas.openxmlformats.org/drawingml/2006/table">
            <a:tbl>
              <a:tblPr firstRow="1" bandRow="1">
                <a:tableStyleId>{5940675A-B579-460E-94D1-54222C63F5DA}</a:tableStyleId>
              </a:tblPr>
              <a:tblGrid>
                <a:gridCol w="609600">
                  <a:extLst>
                    <a:ext uri="{9D8B030D-6E8A-4147-A177-3AD203B41FA5}">
                      <a16:colId xmlns:a16="http://schemas.microsoft.com/office/drawing/2014/main" val="658879900"/>
                    </a:ext>
                  </a:extLst>
                </a:gridCol>
                <a:gridCol w="609600">
                  <a:extLst>
                    <a:ext uri="{9D8B030D-6E8A-4147-A177-3AD203B41FA5}">
                      <a16:colId xmlns:a16="http://schemas.microsoft.com/office/drawing/2014/main" val="104557664"/>
                    </a:ext>
                  </a:extLst>
                </a:gridCol>
                <a:gridCol w="609600">
                  <a:extLst>
                    <a:ext uri="{9D8B030D-6E8A-4147-A177-3AD203B41FA5}">
                      <a16:colId xmlns:a16="http://schemas.microsoft.com/office/drawing/2014/main" val="2918553882"/>
                    </a:ext>
                  </a:extLst>
                </a:gridCol>
                <a:gridCol w="609600">
                  <a:extLst>
                    <a:ext uri="{9D8B030D-6E8A-4147-A177-3AD203B41FA5}">
                      <a16:colId xmlns:a16="http://schemas.microsoft.com/office/drawing/2014/main" val="3901450314"/>
                    </a:ext>
                  </a:extLst>
                </a:gridCol>
                <a:gridCol w="609600">
                  <a:extLst>
                    <a:ext uri="{9D8B030D-6E8A-4147-A177-3AD203B41FA5}">
                      <a16:colId xmlns:a16="http://schemas.microsoft.com/office/drawing/2014/main" val="4199869772"/>
                    </a:ext>
                  </a:extLst>
                </a:gridCol>
                <a:gridCol w="609600">
                  <a:extLst>
                    <a:ext uri="{9D8B030D-6E8A-4147-A177-3AD203B41FA5}">
                      <a16:colId xmlns:a16="http://schemas.microsoft.com/office/drawing/2014/main" val="3443932094"/>
                    </a:ext>
                  </a:extLst>
                </a:gridCol>
                <a:gridCol w="609600">
                  <a:extLst>
                    <a:ext uri="{9D8B030D-6E8A-4147-A177-3AD203B41FA5}">
                      <a16:colId xmlns:a16="http://schemas.microsoft.com/office/drawing/2014/main" val="2921027262"/>
                    </a:ext>
                  </a:extLst>
                </a:gridCol>
                <a:gridCol w="609600">
                  <a:extLst>
                    <a:ext uri="{9D8B030D-6E8A-4147-A177-3AD203B41FA5}">
                      <a16:colId xmlns:a16="http://schemas.microsoft.com/office/drawing/2014/main" val="3195379523"/>
                    </a:ext>
                  </a:extLst>
                </a:gridCol>
                <a:gridCol w="609600">
                  <a:extLst>
                    <a:ext uri="{9D8B030D-6E8A-4147-A177-3AD203B41FA5}">
                      <a16:colId xmlns:a16="http://schemas.microsoft.com/office/drawing/2014/main" val="3875010316"/>
                    </a:ext>
                  </a:extLst>
                </a:gridCol>
                <a:gridCol w="609600">
                  <a:extLst>
                    <a:ext uri="{9D8B030D-6E8A-4147-A177-3AD203B41FA5}">
                      <a16:colId xmlns:a16="http://schemas.microsoft.com/office/drawing/2014/main" val="1765116515"/>
                    </a:ext>
                  </a:extLst>
                </a:gridCol>
              </a:tblGrid>
              <a:tr h="370840">
                <a:tc>
                  <a:txBody>
                    <a:bodyPr/>
                    <a:lstStyle/>
                    <a:p>
                      <a:pPr algn="ctr"/>
                      <a:r>
                        <a:rPr lang="ru-RU" sz="1600" b="1">
                          <a:latin typeface="+mj-lt"/>
                        </a:rPr>
                        <a:t>П</a:t>
                      </a:r>
                    </a:p>
                  </a:txBody>
                  <a:tcPr/>
                </a:tc>
                <a:tc>
                  <a:txBody>
                    <a:bodyPr/>
                    <a:lstStyle/>
                    <a:p>
                      <a:pPr algn="ctr"/>
                      <a:r>
                        <a:rPr lang="ru-RU" sz="1600" b="1">
                          <a:latin typeface="+mj-lt"/>
                        </a:rPr>
                        <a:t>Р</a:t>
                      </a:r>
                    </a:p>
                  </a:txBody>
                  <a:tcPr/>
                </a:tc>
                <a:tc>
                  <a:txBody>
                    <a:bodyPr/>
                    <a:lstStyle/>
                    <a:p>
                      <a:pPr algn="ctr"/>
                      <a:r>
                        <a:rPr lang="ru-RU" sz="1600" b="1">
                          <a:latin typeface="+mj-lt"/>
                        </a:rPr>
                        <a:t>О</a:t>
                      </a:r>
                    </a:p>
                  </a:txBody>
                  <a:tcPr/>
                </a:tc>
                <a:tc>
                  <a:txBody>
                    <a:bodyPr/>
                    <a:lstStyle/>
                    <a:p>
                      <a:pPr algn="ctr"/>
                      <a:r>
                        <a:rPr lang="ru-RU" sz="1600" b="1">
                          <a:latin typeface="+mj-lt"/>
                        </a:rPr>
                        <a:t>Х</a:t>
                      </a:r>
                    </a:p>
                  </a:txBody>
                  <a:tcPr/>
                </a:tc>
                <a:tc>
                  <a:txBody>
                    <a:bodyPr/>
                    <a:lstStyle/>
                    <a:p>
                      <a:pPr algn="ctr"/>
                      <a:r>
                        <a:rPr lang="ru-RU" sz="1600" b="1">
                          <a:latin typeface="+mj-lt"/>
                        </a:rPr>
                        <a:t>О</a:t>
                      </a:r>
                    </a:p>
                  </a:txBody>
                  <a:tcPr/>
                </a:tc>
                <a:tc>
                  <a:txBody>
                    <a:bodyPr/>
                    <a:lstStyle/>
                    <a:p>
                      <a:pPr algn="ctr"/>
                      <a:r>
                        <a:rPr lang="ru-RU" sz="1600" b="1">
                          <a:latin typeface="+mj-lt"/>
                        </a:rPr>
                        <a:t>Р</a:t>
                      </a:r>
                    </a:p>
                  </a:txBody>
                  <a:tcPr/>
                </a:tc>
                <a:tc>
                  <a:txBody>
                    <a:bodyPr/>
                    <a:lstStyle/>
                    <a:p>
                      <a:pPr algn="ctr"/>
                      <a:r>
                        <a:rPr lang="ru-RU" sz="1600" b="1">
                          <a:latin typeface="+mj-lt"/>
                        </a:rPr>
                        <a:t>О</a:t>
                      </a:r>
                    </a:p>
                  </a:txBody>
                  <a:tcPr/>
                </a:tc>
                <a:tc>
                  <a:txBody>
                    <a:bodyPr/>
                    <a:lstStyle/>
                    <a:p>
                      <a:pPr algn="ctr"/>
                      <a:r>
                        <a:rPr lang="ru-RU" sz="1600" b="1">
                          <a:latin typeface="+mj-lt"/>
                        </a:rPr>
                        <a:t>В</a:t>
                      </a:r>
                    </a:p>
                  </a:txBody>
                  <a:tcPr/>
                </a:tc>
                <a:tc>
                  <a:txBody>
                    <a:bodyPr/>
                    <a:lstStyle/>
                    <a:p>
                      <a:pPr algn="ctr"/>
                      <a:r>
                        <a:rPr lang="ru-RU" sz="1600" b="1">
                          <a:latin typeface="+mj-lt"/>
                        </a:rPr>
                        <a:t>К</a:t>
                      </a:r>
                    </a:p>
                  </a:txBody>
                  <a:tcPr/>
                </a:tc>
                <a:tc>
                  <a:txBody>
                    <a:bodyPr/>
                    <a:lstStyle/>
                    <a:p>
                      <a:pPr algn="ctr"/>
                      <a:r>
                        <a:rPr lang="ru-RU" sz="1600" b="1">
                          <a:latin typeface="+mj-lt"/>
                        </a:rPr>
                        <a:t>А</a:t>
                      </a:r>
                    </a:p>
                  </a:txBody>
                  <a:tcPr/>
                </a:tc>
                <a:extLst>
                  <a:ext uri="{0D108BD9-81ED-4DB2-BD59-A6C34878D82A}">
                    <a16:rowId xmlns:a16="http://schemas.microsoft.com/office/drawing/2014/main" val="3477043886"/>
                  </a:ext>
                </a:extLst>
              </a:tr>
            </a:tbl>
          </a:graphicData>
        </a:graphic>
      </p:graphicFrame>
      <p:sp>
        <p:nvSpPr>
          <p:cNvPr id="11" name="Прямоугольник 10">
            <a:hlinkClick r:id="rId5" action="ppaction://hlinksldjump"/>
            <a:extLst>
              <a:ext uri="{FF2B5EF4-FFF2-40B4-BE49-F238E27FC236}">
                <a16:creationId xmlns:a16="http://schemas.microsoft.com/office/drawing/2014/main" id="{680D2295-1933-43B9-9BD8-3D6AAE701C9F}"/>
              </a:ext>
            </a:extLst>
          </p:cNvPr>
          <p:cNvSpPr/>
          <p:nvPr/>
        </p:nvSpPr>
        <p:spPr>
          <a:xfrm flipH="1">
            <a:off x="358775" y="2229290"/>
            <a:ext cx="6045438" cy="250690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Памятник командующим фронтами в Курской битве установлен близ посёлка </a:t>
            </a:r>
            <a:r>
              <a:rPr lang="ru-RU" sz="1600" b="1" dirty="0">
                <a:solidFill>
                  <a:prstClr val="black"/>
                </a:solidFill>
                <a:latin typeface="Roboto Slab"/>
              </a:rPr>
              <a:t>Прохоровка, </a:t>
            </a:r>
            <a:r>
              <a:rPr lang="ru-RU" sz="1600" dirty="0">
                <a:solidFill>
                  <a:prstClr val="black"/>
                </a:solidFill>
                <a:latin typeface="Roboto Slab"/>
              </a:rPr>
              <a:t>где произошло одно из крупнейших за всю историю танковых сражений. На нём представлены скульптуры командующего Степным фронтом И. С. Конева, командующего Центральным фронтом К. К. Рокоссовского, командующего Воронежским фронтом Н. Ф. Ватутина, </a:t>
            </a:r>
          </a:p>
          <a:p>
            <a:pPr>
              <a:lnSpc>
                <a:spcPct val="114000"/>
              </a:lnSpc>
            </a:pPr>
            <a:r>
              <a:rPr lang="ru-RU" sz="1600" dirty="0">
                <a:solidFill>
                  <a:prstClr val="black"/>
                </a:solidFill>
                <a:latin typeface="Roboto Slab"/>
              </a:rPr>
              <a:t>а также скульптура координировавшего действия  Воронежского и Степного фронтов А. М. Василевского.</a:t>
            </a:r>
          </a:p>
        </p:txBody>
      </p:sp>
      <p:pic>
        <p:nvPicPr>
          <p:cNvPr id="15" name="Picture 4" descr="Картинки по запросу &quot;монумент в прохоровке&quot;">
            <a:extLst>
              <a:ext uri="{FF2B5EF4-FFF2-40B4-BE49-F238E27FC236}">
                <a16:creationId xmlns:a16="http://schemas.microsoft.com/office/drawing/2014/main" id="{0112E2CB-EB74-4A53-9B02-4279D5FDA4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703168" y="1732015"/>
            <a:ext cx="1672480" cy="250690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6" name="Прямоугольник с двумя скругленными соседними углами 14">
            <a:hlinkClick r:id="" action="ppaction://noaction"/>
            <a:extLst>
              <a:ext uri="{FF2B5EF4-FFF2-40B4-BE49-F238E27FC236}">
                <a16:creationId xmlns:a16="http://schemas.microsoft.com/office/drawing/2014/main" id="{EB34BBD7-9573-47F7-9D40-8C882E83E4E5}"/>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TextBox 16">
            <a:hlinkClick r:id="" action="ppaction://noaction"/>
            <a:extLst>
              <a:ext uri="{FF2B5EF4-FFF2-40B4-BE49-F238E27FC236}">
                <a16:creationId xmlns:a16="http://schemas.microsoft.com/office/drawing/2014/main" id="{983F42A8-8F34-4493-AD4F-132E9083DB8C}"/>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Tree>
    <p:extLst>
      <p:ext uri="{BB962C8B-B14F-4D97-AF65-F5344CB8AC3E}">
        <p14:creationId xmlns:p14="http://schemas.microsoft.com/office/powerpoint/2010/main" val="11255740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кругленный прямоугольник 8">
            <a:hlinkClick r:id="rId3" action="ppaction://hlinksldjump"/>
            <a:extLst>
              <a:ext uri="{FF2B5EF4-FFF2-40B4-BE49-F238E27FC236}">
                <a16:creationId xmlns:a16="http://schemas.microsoft.com/office/drawing/2014/main" id="{B05BD40A-EF1C-465D-8883-3F3ADF3605ED}"/>
              </a:ext>
            </a:extLst>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5" name="Прямоугольник с двумя скругленными соседними углами 14">
            <a:hlinkClick r:id="rId4" action="ppaction://hlinksldjump"/>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a:hlinkClick r:id="rId4" action="ppaction://hlinksldjump"/>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(3 балла)</a:t>
            </a:r>
          </a:p>
        </p:txBody>
      </p:sp>
      <p:sp>
        <p:nvSpPr>
          <p:cNvPr id="9" name="Скругленный прямоугольник 8">
            <a:hlinkClick r:id="rId5"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2" name="TextBox 11">
            <a:hlinkClick r:id="rId3" action="ppaction://hlinksldjump"/>
            <a:extLst>
              <a:ext uri="{FF2B5EF4-FFF2-40B4-BE49-F238E27FC236}">
                <a16:creationId xmlns:a16="http://schemas.microsoft.com/office/drawing/2014/main" id="{B29A4B3D-09BE-41FE-9053-E40EC929116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3" name="Прямоугольник 12">
            <a:hlinkClick r:id="rId4" action="ppaction://hlinksldjump"/>
            <a:extLst>
              <a:ext uri="{FF2B5EF4-FFF2-40B4-BE49-F238E27FC236}">
                <a16:creationId xmlns:a16="http://schemas.microsoft.com/office/drawing/2014/main" id="{B690379D-B677-4DFB-B74E-C550F5B6486B}"/>
              </a:ext>
            </a:extLst>
          </p:cNvPr>
          <p:cNvSpPr/>
          <p:nvPr/>
        </p:nvSpPr>
        <p:spPr>
          <a:xfrm flipH="1">
            <a:off x="369376" y="2906985"/>
            <a:ext cx="5473700"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В Ярославской области, у дороги, ведущей в село </a:t>
            </a:r>
            <a:r>
              <a:rPr lang="ru-RU" sz="1600" dirty="0" err="1">
                <a:solidFill>
                  <a:prstClr val="black"/>
                </a:solidFill>
                <a:latin typeface="Roboto Slab"/>
              </a:rPr>
              <a:t>Брынчаги</a:t>
            </a:r>
            <a:r>
              <a:rPr lang="ru-RU" sz="1600" dirty="0">
                <a:solidFill>
                  <a:prstClr val="black"/>
                </a:solidFill>
                <a:latin typeface="Roboto Slab"/>
              </a:rPr>
              <a:t>, на высоком постаменте установлен танк Т-34. Этот памятный знак установлен не битве и не технике, а человеку. Какому?</a:t>
            </a:r>
          </a:p>
        </p:txBody>
      </p:sp>
      <p:pic>
        <p:nvPicPr>
          <p:cNvPr id="14" name="Рисунок 13">
            <a:extLst>
              <a:ext uri="{FF2B5EF4-FFF2-40B4-BE49-F238E27FC236}">
                <a16:creationId xmlns:a16="http://schemas.microsoft.com/office/drawing/2014/main" id="{A01AF0B9-2C7E-4D7A-8A07-959D0B1CD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3074" name="Picture 2">
            <a:extLst>
              <a:ext uri="{FF2B5EF4-FFF2-40B4-BE49-F238E27FC236}">
                <a16:creationId xmlns:a16="http://schemas.microsoft.com/office/drawing/2014/main" id="{6DD69D54-4629-457E-A3B1-3B6C7EE878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74"/>
          <a:stretch/>
        </p:blipFill>
        <p:spPr bwMode="auto">
          <a:xfrm>
            <a:off x="6062489" y="1860136"/>
            <a:ext cx="2328955" cy="2327245"/>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2">
            <a:extLst>
              <a:ext uri="{FF2B5EF4-FFF2-40B4-BE49-F238E27FC236}">
                <a16:creationId xmlns:a16="http://schemas.microsoft.com/office/drawing/2014/main" id="{6CFDB328-8B3F-4638-9237-5D42F7D6BAF8}"/>
              </a:ext>
            </a:extLst>
          </p:cNvPr>
          <p:cNvGraphicFramePr>
            <a:graphicFrameLocks noGrp="1"/>
          </p:cNvGraphicFramePr>
          <p:nvPr>
            <p:extLst>
              <p:ext uri="{D42A27DB-BD31-4B8C-83A1-F6EECF244321}">
                <p14:modId xmlns:p14="http://schemas.microsoft.com/office/powerpoint/2010/main" val="2784637343"/>
              </p:ext>
            </p:extLst>
          </p:nvPr>
        </p:nvGraphicFramePr>
        <p:xfrm>
          <a:off x="1524000" y="1145557"/>
          <a:ext cx="6095999" cy="370840"/>
        </p:xfrm>
        <a:graphic>
          <a:graphicData uri="http://schemas.openxmlformats.org/drawingml/2006/table">
            <a:tbl>
              <a:tblPr firstRow="1" bandRow="1">
                <a:tableStyleId>{5940675A-B579-460E-94D1-54222C63F5DA}</a:tableStyleId>
              </a:tblPr>
              <a:tblGrid>
                <a:gridCol w="468923">
                  <a:extLst>
                    <a:ext uri="{9D8B030D-6E8A-4147-A177-3AD203B41FA5}">
                      <a16:colId xmlns:a16="http://schemas.microsoft.com/office/drawing/2014/main" val="1590885039"/>
                    </a:ext>
                  </a:extLst>
                </a:gridCol>
                <a:gridCol w="468923">
                  <a:extLst>
                    <a:ext uri="{9D8B030D-6E8A-4147-A177-3AD203B41FA5}">
                      <a16:colId xmlns:a16="http://schemas.microsoft.com/office/drawing/2014/main" val="1714781624"/>
                    </a:ext>
                  </a:extLst>
                </a:gridCol>
                <a:gridCol w="468923">
                  <a:extLst>
                    <a:ext uri="{9D8B030D-6E8A-4147-A177-3AD203B41FA5}">
                      <a16:colId xmlns:a16="http://schemas.microsoft.com/office/drawing/2014/main" val="2548646473"/>
                    </a:ext>
                  </a:extLst>
                </a:gridCol>
                <a:gridCol w="468923">
                  <a:extLst>
                    <a:ext uri="{9D8B030D-6E8A-4147-A177-3AD203B41FA5}">
                      <a16:colId xmlns:a16="http://schemas.microsoft.com/office/drawing/2014/main" val="2367255704"/>
                    </a:ext>
                  </a:extLst>
                </a:gridCol>
                <a:gridCol w="468923">
                  <a:extLst>
                    <a:ext uri="{9D8B030D-6E8A-4147-A177-3AD203B41FA5}">
                      <a16:colId xmlns:a16="http://schemas.microsoft.com/office/drawing/2014/main" val="3344188082"/>
                    </a:ext>
                  </a:extLst>
                </a:gridCol>
                <a:gridCol w="468923">
                  <a:extLst>
                    <a:ext uri="{9D8B030D-6E8A-4147-A177-3AD203B41FA5}">
                      <a16:colId xmlns:a16="http://schemas.microsoft.com/office/drawing/2014/main" val="2694354881"/>
                    </a:ext>
                  </a:extLst>
                </a:gridCol>
                <a:gridCol w="468923">
                  <a:extLst>
                    <a:ext uri="{9D8B030D-6E8A-4147-A177-3AD203B41FA5}">
                      <a16:colId xmlns:a16="http://schemas.microsoft.com/office/drawing/2014/main" val="3274481937"/>
                    </a:ext>
                  </a:extLst>
                </a:gridCol>
                <a:gridCol w="468923">
                  <a:extLst>
                    <a:ext uri="{9D8B030D-6E8A-4147-A177-3AD203B41FA5}">
                      <a16:colId xmlns:a16="http://schemas.microsoft.com/office/drawing/2014/main" val="1645828604"/>
                    </a:ext>
                  </a:extLst>
                </a:gridCol>
                <a:gridCol w="468923">
                  <a:extLst>
                    <a:ext uri="{9D8B030D-6E8A-4147-A177-3AD203B41FA5}">
                      <a16:colId xmlns:a16="http://schemas.microsoft.com/office/drawing/2014/main" val="2026286257"/>
                    </a:ext>
                  </a:extLst>
                </a:gridCol>
                <a:gridCol w="468923">
                  <a:extLst>
                    <a:ext uri="{9D8B030D-6E8A-4147-A177-3AD203B41FA5}">
                      <a16:colId xmlns:a16="http://schemas.microsoft.com/office/drawing/2014/main" val="3052654267"/>
                    </a:ext>
                  </a:extLst>
                </a:gridCol>
                <a:gridCol w="468923">
                  <a:extLst>
                    <a:ext uri="{9D8B030D-6E8A-4147-A177-3AD203B41FA5}">
                      <a16:colId xmlns:a16="http://schemas.microsoft.com/office/drawing/2014/main" val="3751678088"/>
                    </a:ext>
                  </a:extLst>
                </a:gridCol>
                <a:gridCol w="468923">
                  <a:extLst>
                    <a:ext uri="{9D8B030D-6E8A-4147-A177-3AD203B41FA5}">
                      <a16:colId xmlns:a16="http://schemas.microsoft.com/office/drawing/2014/main" val="2211443721"/>
                    </a:ext>
                  </a:extLst>
                </a:gridCol>
                <a:gridCol w="468923">
                  <a:extLst>
                    <a:ext uri="{9D8B030D-6E8A-4147-A177-3AD203B41FA5}">
                      <a16:colId xmlns:a16="http://schemas.microsoft.com/office/drawing/2014/main" val="717457781"/>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solidFill>
                      <a:srgbClr val="FFC000"/>
                    </a:solidFill>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extLst>
                  <a:ext uri="{0D108BD9-81ED-4DB2-BD59-A6C34878D82A}">
                    <a16:rowId xmlns:a16="http://schemas.microsoft.com/office/drawing/2014/main" val="3239872609"/>
                  </a:ext>
                </a:extLst>
              </a:tr>
            </a:tbl>
          </a:graphicData>
        </a:graphic>
      </p:graphicFrame>
    </p:spTree>
    <p:extLst>
      <p:ext uri="{BB962C8B-B14F-4D97-AF65-F5344CB8AC3E}">
        <p14:creationId xmlns:p14="http://schemas.microsoft.com/office/powerpoint/2010/main" val="26541927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396238"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endParaRPr lang="ru-RU" sz="1600">
              <a:solidFill>
                <a:prstClr val="black"/>
              </a:solidFill>
              <a:latin typeface="Roboto Slab"/>
            </a:endParaRPr>
          </a:p>
        </p:txBody>
      </p:sp>
      <p:sp>
        <p:nvSpPr>
          <p:cNvPr id="12" name="Скругленный прямоугольник 8">
            <a:hlinkClick r:id="rId4" action="ppaction://hlinksldjump"/>
            <a:extLst>
              <a:ext uri="{FF2B5EF4-FFF2-40B4-BE49-F238E27FC236}">
                <a16:creationId xmlns:a16="http://schemas.microsoft.com/office/drawing/2014/main" id="{A31E48AB-C1B5-49B0-A095-7987E4085920}"/>
              </a:ext>
            </a:extLst>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TextBox 7">
            <a:hlinkClick r:id="rId3" action="ppaction://hlinksldjump"/>
            <a:extLst>
              <a:ext uri="{FF2B5EF4-FFF2-40B4-BE49-F238E27FC236}">
                <a16:creationId xmlns:a16="http://schemas.microsoft.com/office/drawing/2014/main" id="{6175D7E4-C37B-4ACE-8CEA-E8A55EAF11CE}"/>
              </a:ext>
            </a:extLst>
          </p:cNvPr>
          <p:cNvSpPr txBox="1"/>
          <p:nvPr/>
        </p:nvSpPr>
        <p:spPr>
          <a:xfrm>
            <a:off x="489893" y="4361231"/>
            <a:ext cx="2332690" cy="338554"/>
          </a:xfrm>
          <a:prstGeom prst="rect">
            <a:avLst/>
          </a:prstGeom>
          <a:noFill/>
        </p:spPr>
        <p:txBody>
          <a:bodyPr wrap="none" rtlCol="0">
            <a:spAutoFit/>
          </a:bodyPr>
          <a:lstStyle/>
          <a:p>
            <a:r>
              <a:rPr lang="ru-RU" sz="1600">
                <a:latin typeface="+mj-lt"/>
              </a:rPr>
              <a:t>Получить подсказку</a:t>
            </a:r>
          </a:p>
        </p:txBody>
      </p:sp>
      <p:sp>
        <p:nvSpPr>
          <p:cNvPr id="11" name="Прямоугольник с двумя скругленными соседними углами 14">
            <a:hlinkClick r:id="rId5" action="ppaction://hlinksldjump"/>
            <a:extLst>
              <a:ext uri="{FF2B5EF4-FFF2-40B4-BE49-F238E27FC236}">
                <a16:creationId xmlns:a16="http://schemas.microsoft.com/office/drawing/2014/main" id="{2C9D5352-383B-40E1-96D8-82C43CAFACD3}"/>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3" name="TextBox 12">
            <a:hlinkClick r:id="rId5" action="ppaction://hlinksldjump"/>
            <a:extLst>
              <a:ext uri="{FF2B5EF4-FFF2-40B4-BE49-F238E27FC236}">
                <a16:creationId xmlns:a16="http://schemas.microsoft.com/office/drawing/2014/main" id="{5525E9D2-B439-41AE-84B7-4194F27BBBDC}"/>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(2 балла)</a:t>
            </a:r>
          </a:p>
        </p:txBody>
      </p:sp>
      <p:pic>
        <p:nvPicPr>
          <p:cNvPr id="14" name="Рисунок 13">
            <a:extLst>
              <a:ext uri="{FF2B5EF4-FFF2-40B4-BE49-F238E27FC236}">
                <a16:creationId xmlns:a16="http://schemas.microsoft.com/office/drawing/2014/main" id="{6029A3DB-45F8-4350-9A28-436E15E07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14">
            <a:hlinkClick r:id="rId5" action="ppaction://hlinksldjump"/>
            <a:extLst>
              <a:ext uri="{FF2B5EF4-FFF2-40B4-BE49-F238E27FC236}">
                <a16:creationId xmlns:a16="http://schemas.microsoft.com/office/drawing/2014/main" id="{DF8B3547-6B52-4234-BF63-7DF62A6CEB75}"/>
              </a:ext>
            </a:extLst>
          </p:cNvPr>
          <p:cNvSpPr/>
          <p:nvPr/>
        </p:nvSpPr>
        <p:spPr>
          <a:xfrm flipH="1">
            <a:off x="369376" y="2906985"/>
            <a:ext cx="5473700"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В Ярославской области, у дороги, ведущей в село </a:t>
            </a:r>
            <a:r>
              <a:rPr lang="ru-RU" sz="1600" dirty="0" err="1">
                <a:solidFill>
                  <a:prstClr val="black"/>
                </a:solidFill>
                <a:latin typeface="Roboto Slab"/>
              </a:rPr>
              <a:t>Брынчаги</a:t>
            </a:r>
            <a:r>
              <a:rPr lang="ru-RU" sz="1600" dirty="0">
                <a:solidFill>
                  <a:prstClr val="black"/>
                </a:solidFill>
                <a:latin typeface="Roboto Slab"/>
              </a:rPr>
              <a:t>, на высоком постаменте установлен танк Т-34. Этот памятный знак установлен не битве и не технике, а человеку. Какому?</a:t>
            </a:r>
          </a:p>
        </p:txBody>
      </p:sp>
      <p:pic>
        <p:nvPicPr>
          <p:cNvPr id="16" name="Picture 2">
            <a:extLst>
              <a:ext uri="{FF2B5EF4-FFF2-40B4-BE49-F238E27FC236}">
                <a16:creationId xmlns:a16="http://schemas.microsoft.com/office/drawing/2014/main" id="{AF84316F-517D-45AD-99A3-16EA5E1ED8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74"/>
          <a:stretch/>
        </p:blipFill>
        <p:spPr bwMode="auto">
          <a:xfrm>
            <a:off x="6062489" y="1860136"/>
            <a:ext cx="2328955" cy="2327245"/>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7" name="Таблица 2">
            <a:extLst>
              <a:ext uri="{FF2B5EF4-FFF2-40B4-BE49-F238E27FC236}">
                <a16:creationId xmlns:a16="http://schemas.microsoft.com/office/drawing/2014/main" id="{FB18D2DC-6000-408F-9E4E-FD8E106E0E31}"/>
              </a:ext>
            </a:extLst>
          </p:cNvPr>
          <p:cNvGraphicFramePr>
            <a:graphicFrameLocks noGrp="1"/>
          </p:cNvGraphicFramePr>
          <p:nvPr>
            <p:extLst>
              <p:ext uri="{D42A27DB-BD31-4B8C-83A1-F6EECF244321}">
                <p14:modId xmlns:p14="http://schemas.microsoft.com/office/powerpoint/2010/main" val="3274962021"/>
              </p:ext>
            </p:extLst>
          </p:nvPr>
        </p:nvGraphicFramePr>
        <p:xfrm>
          <a:off x="1524000" y="1145557"/>
          <a:ext cx="6095999" cy="370840"/>
        </p:xfrm>
        <a:graphic>
          <a:graphicData uri="http://schemas.openxmlformats.org/drawingml/2006/table">
            <a:tbl>
              <a:tblPr firstRow="1" bandRow="1">
                <a:tableStyleId>{5940675A-B579-460E-94D1-54222C63F5DA}</a:tableStyleId>
              </a:tblPr>
              <a:tblGrid>
                <a:gridCol w="468923">
                  <a:extLst>
                    <a:ext uri="{9D8B030D-6E8A-4147-A177-3AD203B41FA5}">
                      <a16:colId xmlns:a16="http://schemas.microsoft.com/office/drawing/2014/main" val="1590885039"/>
                    </a:ext>
                  </a:extLst>
                </a:gridCol>
                <a:gridCol w="468923">
                  <a:extLst>
                    <a:ext uri="{9D8B030D-6E8A-4147-A177-3AD203B41FA5}">
                      <a16:colId xmlns:a16="http://schemas.microsoft.com/office/drawing/2014/main" val="1714781624"/>
                    </a:ext>
                  </a:extLst>
                </a:gridCol>
                <a:gridCol w="468923">
                  <a:extLst>
                    <a:ext uri="{9D8B030D-6E8A-4147-A177-3AD203B41FA5}">
                      <a16:colId xmlns:a16="http://schemas.microsoft.com/office/drawing/2014/main" val="2548646473"/>
                    </a:ext>
                  </a:extLst>
                </a:gridCol>
                <a:gridCol w="468923">
                  <a:extLst>
                    <a:ext uri="{9D8B030D-6E8A-4147-A177-3AD203B41FA5}">
                      <a16:colId xmlns:a16="http://schemas.microsoft.com/office/drawing/2014/main" val="2367255704"/>
                    </a:ext>
                  </a:extLst>
                </a:gridCol>
                <a:gridCol w="468923">
                  <a:extLst>
                    <a:ext uri="{9D8B030D-6E8A-4147-A177-3AD203B41FA5}">
                      <a16:colId xmlns:a16="http://schemas.microsoft.com/office/drawing/2014/main" val="3344188082"/>
                    </a:ext>
                  </a:extLst>
                </a:gridCol>
                <a:gridCol w="468923">
                  <a:extLst>
                    <a:ext uri="{9D8B030D-6E8A-4147-A177-3AD203B41FA5}">
                      <a16:colId xmlns:a16="http://schemas.microsoft.com/office/drawing/2014/main" val="2694354881"/>
                    </a:ext>
                  </a:extLst>
                </a:gridCol>
                <a:gridCol w="468923">
                  <a:extLst>
                    <a:ext uri="{9D8B030D-6E8A-4147-A177-3AD203B41FA5}">
                      <a16:colId xmlns:a16="http://schemas.microsoft.com/office/drawing/2014/main" val="3274481937"/>
                    </a:ext>
                  </a:extLst>
                </a:gridCol>
                <a:gridCol w="468923">
                  <a:extLst>
                    <a:ext uri="{9D8B030D-6E8A-4147-A177-3AD203B41FA5}">
                      <a16:colId xmlns:a16="http://schemas.microsoft.com/office/drawing/2014/main" val="1645828604"/>
                    </a:ext>
                  </a:extLst>
                </a:gridCol>
                <a:gridCol w="468923">
                  <a:extLst>
                    <a:ext uri="{9D8B030D-6E8A-4147-A177-3AD203B41FA5}">
                      <a16:colId xmlns:a16="http://schemas.microsoft.com/office/drawing/2014/main" val="2026286257"/>
                    </a:ext>
                  </a:extLst>
                </a:gridCol>
                <a:gridCol w="468923">
                  <a:extLst>
                    <a:ext uri="{9D8B030D-6E8A-4147-A177-3AD203B41FA5}">
                      <a16:colId xmlns:a16="http://schemas.microsoft.com/office/drawing/2014/main" val="3052654267"/>
                    </a:ext>
                  </a:extLst>
                </a:gridCol>
                <a:gridCol w="468923">
                  <a:extLst>
                    <a:ext uri="{9D8B030D-6E8A-4147-A177-3AD203B41FA5}">
                      <a16:colId xmlns:a16="http://schemas.microsoft.com/office/drawing/2014/main" val="3751678088"/>
                    </a:ext>
                  </a:extLst>
                </a:gridCol>
                <a:gridCol w="468923">
                  <a:extLst>
                    <a:ext uri="{9D8B030D-6E8A-4147-A177-3AD203B41FA5}">
                      <a16:colId xmlns:a16="http://schemas.microsoft.com/office/drawing/2014/main" val="2211443721"/>
                    </a:ext>
                  </a:extLst>
                </a:gridCol>
                <a:gridCol w="468923">
                  <a:extLst>
                    <a:ext uri="{9D8B030D-6E8A-4147-A177-3AD203B41FA5}">
                      <a16:colId xmlns:a16="http://schemas.microsoft.com/office/drawing/2014/main" val="717457781"/>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Х</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solidFill>
                      <a:srgbClr val="FFC000"/>
                    </a:solidFill>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r>
                        <a:rPr lang="ru-RU" sz="1600" b="1">
                          <a:latin typeface="+mj-lt"/>
                        </a:rPr>
                        <a:t>Н</a:t>
                      </a:r>
                    </a:p>
                  </a:txBody>
                  <a:tcPr/>
                </a:tc>
                <a:extLst>
                  <a:ext uri="{0D108BD9-81ED-4DB2-BD59-A6C34878D82A}">
                    <a16:rowId xmlns:a16="http://schemas.microsoft.com/office/drawing/2014/main" val="3239872609"/>
                  </a:ext>
                </a:extLst>
              </a:tr>
            </a:tbl>
          </a:graphicData>
        </a:graphic>
      </p:graphicFrame>
    </p:spTree>
    <p:extLst>
      <p:ext uri="{BB962C8B-B14F-4D97-AF65-F5344CB8AC3E}">
        <p14:creationId xmlns:p14="http://schemas.microsoft.com/office/powerpoint/2010/main" val="18014483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hlinkClick r:id="rId3" action="ppaction://hlinksldjump"/>
          </p:cNvPr>
          <p:cNvSpPr/>
          <p:nvPr/>
        </p:nvSpPr>
        <p:spPr>
          <a:xfrm>
            <a:off x="5868350"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11" name="Прямоугольник с двумя скругленными соседними углами 14">
            <a:hlinkClick r:id="rId4" action="ppaction://hlinksldjump"/>
            <a:extLst>
              <a:ext uri="{FF2B5EF4-FFF2-40B4-BE49-F238E27FC236}">
                <a16:creationId xmlns:a16="http://schemas.microsoft.com/office/drawing/2014/main" id="{C983257A-F1CE-4127-92CB-46387E0347E7}"/>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2" name="TextBox 11">
            <a:hlinkClick r:id="rId4" action="ppaction://hlinksldjump"/>
            <a:extLst>
              <a:ext uri="{FF2B5EF4-FFF2-40B4-BE49-F238E27FC236}">
                <a16:creationId xmlns:a16="http://schemas.microsoft.com/office/drawing/2014/main" id="{8145D89B-94DF-4DBF-A932-E8B948AA2E60}"/>
              </a:ext>
            </a:extLst>
          </p:cNvPr>
          <p:cNvSpPr txBox="1"/>
          <p:nvPr/>
        </p:nvSpPr>
        <p:spPr>
          <a:xfrm>
            <a:off x="3095625" y="-8484"/>
            <a:ext cx="3038011" cy="769441"/>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 </a:t>
            </a:r>
          </a:p>
          <a:p>
            <a:pPr algn="ctr" defTabSz="914377"/>
            <a:r>
              <a:rPr lang="ru-RU" sz="2200" b="1">
                <a:solidFill>
                  <a:prstClr val="black">
                    <a:lumMod val="50000"/>
                    <a:lumOff val="50000"/>
                  </a:prstClr>
                </a:solidFill>
                <a:latin typeface="Roboto Slab"/>
              </a:rPr>
              <a:t>(1 балл)</a:t>
            </a:r>
          </a:p>
        </p:txBody>
      </p:sp>
      <p:pic>
        <p:nvPicPr>
          <p:cNvPr id="10" name="Рисунок 9">
            <a:extLst>
              <a:ext uri="{FF2B5EF4-FFF2-40B4-BE49-F238E27FC236}">
                <a16:creationId xmlns:a16="http://schemas.microsoft.com/office/drawing/2014/main" id="{A976528C-DD4C-4ED8-9A71-D38C55B94B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Прямоугольник 12">
            <a:hlinkClick r:id="rId4" action="ppaction://hlinksldjump"/>
            <a:extLst>
              <a:ext uri="{FF2B5EF4-FFF2-40B4-BE49-F238E27FC236}">
                <a16:creationId xmlns:a16="http://schemas.microsoft.com/office/drawing/2014/main" id="{85373793-E9BD-4FDC-BFE2-64EA82850460}"/>
              </a:ext>
            </a:extLst>
          </p:cNvPr>
          <p:cNvSpPr/>
          <p:nvPr/>
        </p:nvSpPr>
        <p:spPr>
          <a:xfrm flipH="1">
            <a:off x="369376" y="2906985"/>
            <a:ext cx="5473700"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В Ярославской области, у дороги, ведущей в село </a:t>
            </a:r>
            <a:r>
              <a:rPr lang="ru-RU" sz="1600" dirty="0" err="1">
                <a:solidFill>
                  <a:prstClr val="black"/>
                </a:solidFill>
                <a:latin typeface="Roboto Slab"/>
              </a:rPr>
              <a:t>Брынчаги</a:t>
            </a:r>
            <a:r>
              <a:rPr lang="ru-RU" sz="1600" dirty="0">
                <a:solidFill>
                  <a:prstClr val="black"/>
                </a:solidFill>
                <a:latin typeface="Roboto Slab"/>
              </a:rPr>
              <a:t>, на высоком постаменте установлен танк Т-34. Этот памятный знак установлен не битве и не технике, а человеку. Какому?</a:t>
            </a:r>
          </a:p>
        </p:txBody>
      </p:sp>
      <p:pic>
        <p:nvPicPr>
          <p:cNvPr id="14" name="Picture 2">
            <a:extLst>
              <a:ext uri="{FF2B5EF4-FFF2-40B4-BE49-F238E27FC236}">
                <a16:creationId xmlns:a16="http://schemas.microsoft.com/office/drawing/2014/main" id="{AD436C7F-3590-4DCB-9489-0039214347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74"/>
          <a:stretch/>
        </p:blipFill>
        <p:spPr bwMode="auto">
          <a:xfrm>
            <a:off x="6062489" y="1860136"/>
            <a:ext cx="2328955" cy="2327245"/>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5" name="Таблица 2">
            <a:extLst>
              <a:ext uri="{FF2B5EF4-FFF2-40B4-BE49-F238E27FC236}">
                <a16:creationId xmlns:a16="http://schemas.microsoft.com/office/drawing/2014/main" id="{939BBC7D-A9F1-46A5-863F-8A1051F3590E}"/>
              </a:ext>
            </a:extLst>
          </p:cNvPr>
          <p:cNvGraphicFramePr>
            <a:graphicFrameLocks noGrp="1"/>
          </p:cNvGraphicFramePr>
          <p:nvPr>
            <p:extLst>
              <p:ext uri="{D42A27DB-BD31-4B8C-83A1-F6EECF244321}">
                <p14:modId xmlns:p14="http://schemas.microsoft.com/office/powerpoint/2010/main" val="1568388809"/>
              </p:ext>
            </p:extLst>
          </p:nvPr>
        </p:nvGraphicFramePr>
        <p:xfrm>
          <a:off x="1524000" y="1145557"/>
          <a:ext cx="6095999" cy="370840"/>
        </p:xfrm>
        <a:graphic>
          <a:graphicData uri="http://schemas.openxmlformats.org/drawingml/2006/table">
            <a:tbl>
              <a:tblPr firstRow="1" bandRow="1">
                <a:tableStyleId>{5940675A-B579-460E-94D1-54222C63F5DA}</a:tableStyleId>
              </a:tblPr>
              <a:tblGrid>
                <a:gridCol w="468923">
                  <a:extLst>
                    <a:ext uri="{9D8B030D-6E8A-4147-A177-3AD203B41FA5}">
                      <a16:colId xmlns:a16="http://schemas.microsoft.com/office/drawing/2014/main" val="1590885039"/>
                    </a:ext>
                  </a:extLst>
                </a:gridCol>
                <a:gridCol w="468923">
                  <a:extLst>
                    <a:ext uri="{9D8B030D-6E8A-4147-A177-3AD203B41FA5}">
                      <a16:colId xmlns:a16="http://schemas.microsoft.com/office/drawing/2014/main" val="1714781624"/>
                    </a:ext>
                  </a:extLst>
                </a:gridCol>
                <a:gridCol w="468923">
                  <a:extLst>
                    <a:ext uri="{9D8B030D-6E8A-4147-A177-3AD203B41FA5}">
                      <a16:colId xmlns:a16="http://schemas.microsoft.com/office/drawing/2014/main" val="2548646473"/>
                    </a:ext>
                  </a:extLst>
                </a:gridCol>
                <a:gridCol w="468923">
                  <a:extLst>
                    <a:ext uri="{9D8B030D-6E8A-4147-A177-3AD203B41FA5}">
                      <a16:colId xmlns:a16="http://schemas.microsoft.com/office/drawing/2014/main" val="2367255704"/>
                    </a:ext>
                  </a:extLst>
                </a:gridCol>
                <a:gridCol w="468923">
                  <a:extLst>
                    <a:ext uri="{9D8B030D-6E8A-4147-A177-3AD203B41FA5}">
                      <a16:colId xmlns:a16="http://schemas.microsoft.com/office/drawing/2014/main" val="3344188082"/>
                    </a:ext>
                  </a:extLst>
                </a:gridCol>
                <a:gridCol w="468923">
                  <a:extLst>
                    <a:ext uri="{9D8B030D-6E8A-4147-A177-3AD203B41FA5}">
                      <a16:colId xmlns:a16="http://schemas.microsoft.com/office/drawing/2014/main" val="2694354881"/>
                    </a:ext>
                  </a:extLst>
                </a:gridCol>
                <a:gridCol w="468923">
                  <a:extLst>
                    <a:ext uri="{9D8B030D-6E8A-4147-A177-3AD203B41FA5}">
                      <a16:colId xmlns:a16="http://schemas.microsoft.com/office/drawing/2014/main" val="3274481937"/>
                    </a:ext>
                  </a:extLst>
                </a:gridCol>
                <a:gridCol w="468923">
                  <a:extLst>
                    <a:ext uri="{9D8B030D-6E8A-4147-A177-3AD203B41FA5}">
                      <a16:colId xmlns:a16="http://schemas.microsoft.com/office/drawing/2014/main" val="1645828604"/>
                    </a:ext>
                  </a:extLst>
                </a:gridCol>
                <a:gridCol w="468923">
                  <a:extLst>
                    <a:ext uri="{9D8B030D-6E8A-4147-A177-3AD203B41FA5}">
                      <a16:colId xmlns:a16="http://schemas.microsoft.com/office/drawing/2014/main" val="2026286257"/>
                    </a:ext>
                  </a:extLst>
                </a:gridCol>
                <a:gridCol w="468923">
                  <a:extLst>
                    <a:ext uri="{9D8B030D-6E8A-4147-A177-3AD203B41FA5}">
                      <a16:colId xmlns:a16="http://schemas.microsoft.com/office/drawing/2014/main" val="3052654267"/>
                    </a:ext>
                  </a:extLst>
                </a:gridCol>
                <a:gridCol w="468923">
                  <a:extLst>
                    <a:ext uri="{9D8B030D-6E8A-4147-A177-3AD203B41FA5}">
                      <a16:colId xmlns:a16="http://schemas.microsoft.com/office/drawing/2014/main" val="3751678088"/>
                    </a:ext>
                  </a:extLst>
                </a:gridCol>
                <a:gridCol w="468923">
                  <a:extLst>
                    <a:ext uri="{9D8B030D-6E8A-4147-A177-3AD203B41FA5}">
                      <a16:colId xmlns:a16="http://schemas.microsoft.com/office/drawing/2014/main" val="2211443721"/>
                    </a:ext>
                  </a:extLst>
                </a:gridCol>
                <a:gridCol w="468923">
                  <a:extLst>
                    <a:ext uri="{9D8B030D-6E8A-4147-A177-3AD203B41FA5}">
                      <a16:colId xmlns:a16="http://schemas.microsoft.com/office/drawing/2014/main" val="717457781"/>
                    </a:ext>
                  </a:extLst>
                </a:gridCol>
              </a:tblGrid>
              <a:tr h="370840">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Х</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Л</a:t>
                      </a:r>
                    </a:p>
                  </a:txBody>
                  <a:tcPr/>
                </a:tc>
                <a:tc>
                  <a:txBody>
                    <a:bodyPr/>
                    <a:lstStyle/>
                    <a:p>
                      <a:pPr algn="ctr"/>
                      <a:endParaRPr lang="ru-RU" sz="1600" b="1">
                        <a:latin typeface="+mj-lt"/>
                      </a:endParaRPr>
                    </a:p>
                  </a:txBody>
                  <a:tcPr>
                    <a:solidFill>
                      <a:srgbClr val="FFC000"/>
                    </a:solidFill>
                  </a:tcPr>
                </a:tc>
                <a:tc>
                  <a:txBody>
                    <a:bodyPr/>
                    <a:lstStyle/>
                    <a:p>
                      <a:pPr algn="ctr"/>
                      <a:r>
                        <a:rPr lang="ru-RU" sz="1600" b="1">
                          <a:latin typeface="+mj-lt"/>
                        </a:rPr>
                        <a:t>К</a:t>
                      </a:r>
                    </a:p>
                  </a:txBody>
                  <a:tcPr/>
                </a:tc>
                <a:tc>
                  <a:txBody>
                    <a:bodyPr/>
                    <a:lstStyle/>
                    <a:p>
                      <a:pPr algn="ctr"/>
                      <a:r>
                        <a:rPr lang="ru-RU" sz="1600" b="1">
                          <a:latin typeface="+mj-lt"/>
                        </a:rPr>
                        <a:t>О</a:t>
                      </a:r>
                    </a:p>
                  </a:txBody>
                  <a:tcPr/>
                </a:tc>
                <a:tc>
                  <a:txBody>
                    <a:bodyPr/>
                    <a:lstStyle/>
                    <a:p>
                      <a:pPr algn="ctr"/>
                      <a:endParaRPr lang="ru-RU" sz="1600" b="1">
                        <a:latin typeface="+mj-lt"/>
                      </a:endParaRPr>
                    </a:p>
                  </a:txBody>
                  <a:tcPr/>
                </a:tc>
                <a:tc>
                  <a:txBody>
                    <a:bodyPr/>
                    <a:lstStyle/>
                    <a:p>
                      <a:pPr algn="ctr"/>
                      <a:endParaRPr lang="ru-RU" sz="1600" b="1">
                        <a:latin typeface="+mj-lt"/>
                      </a:endParaRPr>
                    </a:p>
                  </a:txBody>
                  <a:tcPr/>
                </a:tc>
                <a:tc>
                  <a:txBody>
                    <a:bodyPr/>
                    <a:lstStyle/>
                    <a:p>
                      <a:pPr algn="ctr"/>
                      <a:r>
                        <a:rPr lang="ru-RU" sz="1600" b="1">
                          <a:latin typeface="+mj-lt"/>
                        </a:rPr>
                        <a:t>И</a:t>
                      </a:r>
                    </a:p>
                  </a:txBody>
                  <a:tcPr/>
                </a:tc>
                <a:tc>
                  <a:txBody>
                    <a:bodyPr/>
                    <a:lstStyle/>
                    <a:p>
                      <a:pPr algn="ctr"/>
                      <a:r>
                        <a:rPr lang="ru-RU" sz="1600" b="1">
                          <a:latin typeface="+mj-lt"/>
                        </a:rPr>
                        <a:t>Н</a:t>
                      </a:r>
                    </a:p>
                  </a:txBody>
                  <a:tcPr/>
                </a:tc>
                <a:extLst>
                  <a:ext uri="{0D108BD9-81ED-4DB2-BD59-A6C34878D82A}">
                    <a16:rowId xmlns:a16="http://schemas.microsoft.com/office/drawing/2014/main" val="3239872609"/>
                  </a:ext>
                </a:extLst>
              </a:tr>
            </a:tbl>
          </a:graphicData>
        </a:graphic>
      </p:graphicFrame>
    </p:spTree>
    <p:extLst>
      <p:ext uri="{BB962C8B-B14F-4D97-AF65-F5344CB8AC3E}">
        <p14:creationId xmlns:p14="http://schemas.microsoft.com/office/powerpoint/2010/main" val="40439557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EB7ABFD-4147-4939-9B9B-099B09E83981}"/>
              </a:ext>
            </a:extLst>
          </p:cNvPr>
          <p:cNvPicPr>
            <a:picLocks noChangeAspect="1"/>
          </p:cNvPicPr>
          <p:nvPr/>
        </p:nvPicPr>
        <p:blipFill rotWithShape="1">
          <a:blip r:embed="rId3"/>
          <a:srcRect l="16706" r="9646"/>
          <a:stretch/>
        </p:blipFill>
        <p:spPr>
          <a:xfrm>
            <a:off x="5392878" y="3172016"/>
            <a:ext cx="1556562" cy="1488915"/>
          </a:xfrm>
          <a:prstGeom prst="flowChartConnector">
            <a:avLst/>
          </a:prstGeom>
        </p:spPr>
      </p:pic>
      <p:sp>
        <p:nvSpPr>
          <p:cNvPr id="10" name="Скругленный прямоугольник 15">
            <a:hlinkClick r:id="rId4" action="ppaction://hlinksldjump"/>
            <a:extLst>
              <a:ext uri="{FF2B5EF4-FFF2-40B4-BE49-F238E27FC236}">
                <a16:creationId xmlns:a16="http://schemas.microsoft.com/office/drawing/2014/main" id="{EF3191A8-B2B6-4CB7-8BC9-BEEECFA3D960}"/>
              </a:ext>
            </a:extLst>
          </p:cNvPr>
          <p:cNvSpPr/>
          <p:nvPr/>
        </p:nvSpPr>
        <p:spPr>
          <a:xfrm>
            <a:off x="6949440" y="4354119"/>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4" name="Рисунок 13">
            <a:extLst>
              <a:ext uri="{FF2B5EF4-FFF2-40B4-BE49-F238E27FC236}">
                <a16:creationId xmlns:a16="http://schemas.microsoft.com/office/drawing/2014/main" id="{00A82AED-1185-4080-80ED-931405689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hlinkClick r:id="" action="ppaction://noaction"/>
            <a:extLst>
              <a:ext uri="{FF2B5EF4-FFF2-40B4-BE49-F238E27FC236}">
                <a16:creationId xmlns:a16="http://schemas.microsoft.com/office/drawing/2014/main" id="{1881922D-07F1-4AFD-AB23-40C38C10AC07}"/>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a:hlinkClick r:id="" action="ppaction://noaction"/>
            <a:extLst>
              <a:ext uri="{FF2B5EF4-FFF2-40B4-BE49-F238E27FC236}">
                <a16:creationId xmlns:a16="http://schemas.microsoft.com/office/drawing/2014/main" id="{16747AA8-FC2E-4D63-9F73-CD6767D60AA5}"/>
              </a:ext>
            </a:extLst>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5" name="Прямоугольник 14">
            <a:hlinkClick r:id="rId6" action="ppaction://hlinksldjump"/>
            <a:extLst>
              <a:ext uri="{FF2B5EF4-FFF2-40B4-BE49-F238E27FC236}">
                <a16:creationId xmlns:a16="http://schemas.microsoft.com/office/drawing/2014/main" id="{0D205C3B-62D3-4870-BD55-20FB01AAB789}"/>
              </a:ext>
            </a:extLst>
          </p:cNvPr>
          <p:cNvSpPr/>
          <p:nvPr/>
        </p:nvSpPr>
        <p:spPr>
          <a:xfrm flipH="1">
            <a:off x="358775" y="3663948"/>
            <a:ext cx="4927600"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Село </a:t>
            </a:r>
            <a:r>
              <a:rPr lang="ru-RU" sz="1600" dirty="0" err="1">
                <a:solidFill>
                  <a:prstClr val="black"/>
                </a:solidFill>
                <a:latin typeface="Roboto Slab"/>
              </a:rPr>
              <a:t>Брынчаги</a:t>
            </a:r>
            <a:r>
              <a:rPr lang="ru-RU" sz="1600" dirty="0">
                <a:solidFill>
                  <a:prstClr val="black"/>
                </a:solidFill>
                <a:latin typeface="Roboto Slab"/>
              </a:rPr>
              <a:t> Ярославской области – родина </a:t>
            </a:r>
            <a:r>
              <a:rPr lang="ru-RU" sz="1600" b="1" dirty="0">
                <a:solidFill>
                  <a:prstClr val="black"/>
                </a:solidFill>
                <a:latin typeface="Roboto Slab"/>
              </a:rPr>
              <a:t>Михаила Ильича Кошкина, </a:t>
            </a:r>
            <a:r>
              <a:rPr lang="ru-RU" sz="1600" dirty="0">
                <a:solidFill>
                  <a:prstClr val="black"/>
                </a:solidFill>
                <a:latin typeface="Roboto Slab"/>
              </a:rPr>
              <a:t>советского инженера-конструктора, создателя и первого главного конструктора танка Т-34.</a:t>
            </a:r>
          </a:p>
        </p:txBody>
      </p:sp>
      <p:pic>
        <p:nvPicPr>
          <p:cNvPr id="16" name="Picture 2">
            <a:extLst>
              <a:ext uri="{FF2B5EF4-FFF2-40B4-BE49-F238E27FC236}">
                <a16:creationId xmlns:a16="http://schemas.microsoft.com/office/drawing/2014/main" id="{45C519AE-38AB-4813-B387-A2B565E992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74"/>
          <a:stretch/>
        </p:blipFill>
        <p:spPr bwMode="auto">
          <a:xfrm>
            <a:off x="6544237" y="1860136"/>
            <a:ext cx="1713857" cy="1712599"/>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7" name="Таблица 2">
            <a:extLst>
              <a:ext uri="{FF2B5EF4-FFF2-40B4-BE49-F238E27FC236}">
                <a16:creationId xmlns:a16="http://schemas.microsoft.com/office/drawing/2014/main" id="{EAB64966-16C2-4A67-AC81-E31B19D99061}"/>
              </a:ext>
            </a:extLst>
          </p:cNvPr>
          <p:cNvGraphicFramePr>
            <a:graphicFrameLocks noGrp="1"/>
          </p:cNvGraphicFramePr>
          <p:nvPr>
            <p:extLst>
              <p:ext uri="{D42A27DB-BD31-4B8C-83A1-F6EECF244321}">
                <p14:modId xmlns:p14="http://schemas.microsoft.com/office/powerpoint/2010/main" val="2712363472"/>
              </p:ext>
            </p:extLst>
          </p:nvPr>
        </p:nvGraphicFramePr>
        <p:xfrm>
          <a:off x="1524000" y="1145557"/>
          <a:ext cx="6095999" cy="370840"/>
        </p:xfrm>
        <a:graphic>
          <a:graphicData uri="http://schemas.openxmlformats.org/drawingml/2006/table">
            <a:tbl>
              <a:tblPr firstRow="1" bandRow="1">
                <a:tableStyleId>{5940675A-B579-460E-94D1-54222C63F5DA}</a:tableStyleId>
              </a:tblPr>
              <a:tblGrid>
                <a:gridCol w="468923">
                  <a:extLst>
                    <a:ext uri="{9D8B030D-6E8A-4147-A177-3AD203B41FA5}">
                      <a16:colId xmlns:a16="http://schemas.microsoft.com/office/drawing/2014/main" val="1590885039"/>
                    </a:ext>
                  </a:extLst>
                </a:gridCol>
                <a:gridCol w="468923">
                  <a:extLst>
                    <a:ext uri="{9D8B030D-6E8A-4147-A177-3AD203B41FA5}">
                      <a16:colId xmlns:a16="http://schemas.microsoft.com/office/drawing/2014/main" val="1714781624"/>
                    </a:ext>
                  </a:extLst>
                </a:gridCol>
                <a:gridCol w="468923">
                  <a:extLst>
                    <a:ext uri="{9D8B030D-6E8A-4147-A177-3AD203B41FA5}">
                      <a16:colId xmlns:a16="http://schemas.microsoft.com/office/drawing/2014/main" val="2548646473"/>
                    </a:ext>
                  </a:extLst>
                </a:gridCol>
                <a:gridCol w="468923">
                  <a:extLst>
                    <a:ext uri="{9D8B030D-6E8A-4147-A177-3AD203B41FA5}">
                      <a16:colId xmlns:a16="http://schemas.microsoft.com/office/drawing/2014/main" val="2367255704"/>
                    </a:ext>
                  </a:extLst>
                </a:gridCol>
                <a:gridCol w="468923">
                  <a:extLst>
                    <a:ext uri="{9D8B030D-6E8A-4147-A177-3AD203B41FA5}">
                      <a16:colId xmlns:a16="http://schemas.microsoft.com/office/drawing/2014/main" val="3344188082"/>
                    </a:ext>
                  </a:extLst>
                </a:gridCol>
                <a:gridCol w="468923">
                  <a:extLst>
                    <a:ext uri="{9D8B030D-6E8A-4147-A177-3AD203B41FA5}">
                      <a16:colId xmlns:a16="http://schemas.microsoft.com/office/drawing/2014/main" val="2694354881"/>
                    </a:ext>
                  </a:extLst>
                </a:gridCol>
                <a:gridCol w="468923">
                  <a:extLst>
                    <a:ext uri="{9D8B030D-6E8A-4147-A177-3AD203B41FA5}">
                      <a16:colId xmlns:a16="http://schemas.microsoft.com/office/drawing/2014/main" val="3274481937"/>
                    </a:ext>
                  </a:extLst>
                </a:gridCol>
                <a:gridCol w="468923">
                  <a:extLst>
                    <a:ext uri="{9D8B030D-6E8A-4147-A177-3AD203B41FA5}">
                      <a16:colId xmlns:a16="http://schemas.microsoft.com/office/drawing/2014/main" val="1645828604"/>
                    </a:ext>
                  </a:extLst>
                </a:gridCol>
                <a:gridCol w="468923">
                  <a:extLst>
                    <a:ext uri="{9D8B030D-6E8A-4147-A177-3AD203B41FA5}">
                      <a16:colId xmlns:a16="http://schemas.microsoft.com/office/drawing/2014/main" val="2026286257"/>
                    </a:ext>
                  </a:extLst>
                </a:gridCol>
                <a:gridCol w="468923">
                  <a:extLst>
                    <a:ext uri="{9D8B030D-6E8A-4147-A177-3AD203B41FA5}">
                      <a16:colId xmlns:a16="http://schemas.microsoft.com/office/drawing/2014/main" val="3052654267"/>
                    </a:ext>
                  </a:extLst>
                </a:gridCol>
                <a:gridCol w="468923">
                  <a:extLst>
                    <a:ext uri="{9D8B030D-6E8A-4147-A177-3AD203B41FA5}">
                      <a16:colId xmlns:a16="http://schemas.microsoft.com/office/drawing/2014/main" val="3751678088"/>
                    </a:ext>
                  </a:extLst>
                </a:gridCol>
                <a:gridCol w="468923">
                  <a:extLst>
                    <a:ext uri="{9D8B030D-6E8A-4147-A177-3AD203B41FA5}">
                      <a16:colId xmlns:a16="http://schemas.microsoft.com/office/drawing/2014/main" val="2211443721"/>
                    </a:ext>
                  </a:extLst>
                </a:gridCol>
                <a:gridCol w="468923">
                  <a:extLst>
                    <a:ext uri="{9D8B030D-6E8A-4147-A177-3AD203B41FA5}">
                      <a16:colId xmlns:a16="http://schemas.microsoft.com/office/drawing/2014/main" val="717457781"/>
                    </a:ext>
                  </a:extLst>
                </a:gridCol>
              </a:tblGrid>
              <a:tr h="370840">
                <a:tc>
                  <a:txBody>
                    <a:bodyPr/>
                    <a:lstStyle/>
                    <a:p>
                      <a:pPr algn="ctr"/>
                      <a:r>
                        <a:rPr lang="ru-RU" sz="1600" b="1">
                          <a:latin typeface="+mj-lt"/>
                        </a:rPr>
                        <a:t>М</a:t>
                      </a:r>
                    </a:p>
                  </a:txBody>
                  <a:tcPr/>
                </a:tc>
                <a:tc>
                  <a:txBody>
                    <a:bodyPr/>
                    <a:lstStyle/>
                    <a:p>
                      <a:pPr algn="ctr"/>
                      <a:r>
                        <a:rPr lang="ru-RU" sz="1600" b="1">
                          <a:latin typeface="+mj-lt"/>
                        </a:rPr>
                        <a:t>И</a:t>
                      </a:r>
                    </a:p>
                  </a:txBody>
                  <a:tcPr/>
                </a:tc>
                <a:tc>
                  <a:txBody>
                    <a:bodyPr/>
                    <a:lstStyle/>
                    <a:p>
                      <a:pPr algn="ctr"/>
                      <a:r>
                        <a:rPr lang="ru-RU" sz="1600" b="1">
                          <a:latin typeface="+mj-lt"/>
                        </a:rPr>
                        <a:t>Х</a:t>
                      </a:r>
                    </a:p>
                  </a:txBody>
                  <a:tcPr/>
                </a:tc>
                <a:tc>
                  <a:txBody>
                    <a:bodyPr/>
                    <a:lstStyle/>
                    <a:p>
                      <a:pPr algn="ctr"/>
                      <a:r>
                        <a:rPr lang="ru-RU" sz="1600" b="1">
                          <a:latin typeface="+mj-lt"/>
                        </a:rPr>
                        <a:t>А</a:t>
                      </a:r>
                    </a:p>
                  </a:txBody>
                  <a:tcPr/>
                </a:tc>
                <a:tc>
                  <a:txBody>
                    <a:bodyPr/>
                    <a:lstStyle/>
                    <a:p>
                      <a:pPr algn="ctr"/>
                      <a:r>
                        <a:rPr lang="ru-RU" sz="1600" b="1">
                          <a:latin typeface="+mj-lt"/>
                        </a:rPr>
                        <a:t>И</a:t>
                      </a:r>
                    </a:p>
                  </a:txBody>
                  <a:tcPr/>
                </a:tc>
                <a:tc>
                  <a:txBody>
                    <a:bodyPr/>
                    <a:lstStyle/>
                    <a:p>
                      <a:pPr algn="ctr"/>
                      <a:r>
                        <a:rPr lang="ru-RU" sz="1600" b="1">
                          <a:latin typeface="+mj-lt"/>
                        </a:rPr>
                        <a:t>Л</a:t>
                      </a:r>
                    </a:p>
                  </a:txBody>
                  <a:tcPr/>
                </a:tc>
                <a:tc>
                  <a:txBody>
                    <a:bodyPr/>
                    <a:lstStyle/>
                    <a:p>
                      <a:pPr algn="ctr"/>
                      <a:endParaRPr lang="ru-RU" sz="1600" b="1">
                        <a:latin typeface="+mj-lt"/>
                      </a:endParaRPr>
                    </a:p>
                  </a:txBody>
                  <a:tcPr>
                    <a:solidFill>
                      <a:srgbClr val="FFC000"/>
                    </a:solidFill>
                  </a:tcPr>
                </a:tc>
                <a:tc>
                  <a:txBody>
                    <a:bodyPr/>
                    <a:lstStyle/>
                    <a:p>
                      <a:pPr algn="ctr"/>
                      <a:r>
                        <a:rPr lang="ru-RU" sz="1600" b="1">
                          <a:latin typeface="+mj-lt"/>
                        </a:rPr>
                        <a:t>К</a:t>
                      </a:r>
                    </a:p>
                  </a:txBody>
                  <a:tcPr/>
                </a:tc>
                <a:tc>
                  <a:txBody>
                    <a:bodyPr/>
                    <a:lstStyle/>
                    <a:p>
                      <a:pPr algn="ctr"/>
                      <a:r>
                        <a:rPr lang="ru-RU" sz="1600" b="1">
                          <a:latin typeface="+mj-lt"/>
                        </a:rPr>
                        <a:t>О</a:t>
                      </a:r>
                    </a:p>
                  </a:txBody>
                  <a:tcPr/>
                </a:tc>
                <a:tc>
                  <a:txBody>
                    <a:bodyPr/>
                    <a:lstStyle/>
                    <a:p>
                      <a:pPr algn="ctr"/>
                      <a:r>
                        <a:rPr lang="ru-RU" sz="1600" b="1">
                          <a:latin typeface="+mj-lt"/>
                        </a:rPr>
                        <a:t>Ш</a:t>
                      </a:r>
                    </a:p>
                  </a:txBody>
                  <a:tcPr/>
                </a:tc>
                <a:tc>
                  <a:txBody>
                    <a:bodyPr/>
                    <a:lstStyle/>
                    <a:p>
                      <a:pPr algn="ctr"/>
                      <a:r>
                        <a:rPr lang="ru-RU" sz="1600" b="1">
                          <a:latin typeface="+mj-lt"/>
                        </a:rPr>
                        <a:t>К</a:t>
                      </a:r>
                    </a:p>
                  </a:txBody>
                  <a:tcPr/>
                </a:tc>
                <a:tc>
                  <a:txBody>
                    <a:bodyPr/>
                    <a:lstStyle/>
                    <a:p>
                      <a:pPr algn="ctr"/>
                      <a:r>
                        <a:rPr lang="ru-RU" sz="1600" b="1">
                          <a:latin typeface="+mj-lt"/>
                        </a:rPr>
                        <a:t>И</a:t>
                      </a:r>
                    </a:p>
                  </a:txBody>
                  <a:tcPr/>
                </a:tc>
                <a:tc>
                  <a:txBody>
                    <a:bodyPr/>
                    <a:lstStyle/>
                    <a:p>
                      <a:pPr algn="ctr"/>
                      <a:r>
                        <a:rPr lang="ru-RU" sz="1600" b="1">
                          <a:latin typeface="+mj-lt"/>
                        </a:rPr>
                        <a:t>Н</a:t>
                      </a:r>
                    </a:p>
                  </a:txBody>
                  <a:tcPr/>
                </a:tc>
                <a:extLst>
                  <a:ext uri="{0D108BD9-81ED-4DB2-BD59-A6C34878D82A}">
                    <a16:rowId xmlns:a16="http://schemas.microsoft.com/office/drawing/2014/main" val="3239872609"/>
                  </a:ext>
                </a:extLst>
              </a:tr>
            </a:tbl>
          </a:graphicData>
        </a:graphic>
      </p:graphicFrame>
      <p:pic>
        <p:nvPicPr>
          <p:cNvPr id="7170" name="Picture 2" descr="Портрет">
            <a:extLst>
              <a:ext uri="{FF2B5EF4-FFF2-40B4-BE49-F238E27FC236}">
                <a16:creationId xmlns:a16="http://schemas.microsoft.com/office/drawing/2014/main" id="{F4D34358-3D5C-40F1-BAD9-D5EC968A50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861579" y="1771618"/>
            <a:ext cx="1434024" cy="148891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582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6" name="Прямоугольник с двумя скругленными соседними углами 14">
            <a:hlinkClick r:id="" action="ppaction://noaction"/>
            <a:extLst>
              <a:ext uri="{FF2B5EF4-FFF2-40B4-BE49-F238E27FC236}">
                <a16:creationId xmlns:a16="http://schemas.microsoft.com/office/drawing/2014/main" id="{0637B653-BEFF-42E2-9923-A43ABD1DDAFE}"/>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a:hlinkClick r:id="" action="ppaction://noaction"/>
            <a:extLst>
              <a:ext uri="{FF2B5EF4-FFF2-40B4-BE49-F238E27FC236}">
                <a16:creationId xmlns:a16="http://schemas.microsoft.com/office/drawing/2014/main" id="{8ED835CE-2E93-4B6D-BD85-253FE9C0E8C0}"/>
              </a:ext>
            </a:extLst>
          </p:cNvPr>
          <p:cNvSpPr txBox="1"/>
          <p:nvPr/>
        </p:nvSpPr>
        <p:spPr>
          <a:xfrm>
            <a:off x="3063414" y="107151"/>
            <a:ext cx="3017173" cy="430887"/>
          </a:xfrm>
          <a:prstGeom prst="rect">
            <a:avLst/>
          </a:prstGeom>
          <a:noFill/>
        </p:spPr>
        <p:txBody>
          <a:bodyPr wrap="none" rtlCol="0">
            <a:spAutoFit/>
          </a:bodyPr>
          <a:lstStyle/>
          <a:p>
            <a:pPr algn="ctr" defTabSz="914377"/>
            <a:r>
              <a:rPr lang="ru-RU" sz="2200">
                <a:solidFill>
                  <a:srgbClr val="F7F6F4"/>
                </a:solidFill>
                <a:latin typeface="Roboto Slab"/>
              </a:rPr>
              <a:t>Вы ответили верно</a:t>
            </a:r>
          </a:p>
        </p:txBody>
      </p:sp>
      <p:pic>
        <p:nvPicPr>
          <p:cNvPr id="9" name="Picture 4">
            <a:extLst>
              <a:ext uri="{FF2B5EF4-FFF2-40B4-BE49-F238E27FC236}">
                <a16:creationId xmlns:a16="http://schemas.microsoft.com/office/drawing/2014/main" id="{1650D606-FBD7-4ED2-8EF8-C922848D18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276601" y="1160194"/>
            <a:ext cx="5867400" cy="360045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hlinkClick r:id="rId6" action="ppaction://hlinksldjump"/>
            <a:extLst>
              <a:ext uri="{FF2B5EF4-FFF2-40B4-BE49-F238E27FC236}">
                <a16:creationId xmlns:a16="http://schemas.microsoft.com/office/drawing/2014/main" id="{7F1973B8-5C85-4E5F-9965-7BF300DBC622}"/>
              </a:ext>
            </a:extLst>
          </p:cNvPr>
          <p:cNvSpPr/>
          <p:nvPr/>
        </p:nvSpPr>
        <p:spPr>
          <a:xfrm flipH="1">
            <a:off x="358774" y="1176338"/>
            <a:ext cx="2817676"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Картина </a:t>
            </a:r>
            <a:r>
              <a:rPr lang="ru-RU" sz="1600" b="1" dirty="0">
                <a:solidFill>
                  <a:prstClr val="black"/>
                </a:solidFill>
                <a:latin typeface="Roboto Slab"/>
              </a:rPr>
              <a:t>«Защитники Брестской крепости»</a:t>
            </a:r>
          </a:p>
          <a:p>
            <a:pPr>
              <a:lnSpc>
                <a:spcPct val="114000"/>
              </a:lnSpc>
            </a:pPr>
            <a:r>
              <a:rPr lang="ru-RU" sz="1600" dirty="0">
                <a:solidFill>
                  <a:prstClr val="black"/>
                </a:solidFill>
                <a:latin typeface="Roboto Slab"/>
              </a:rPr>
              <a:t>написана советским художником </a:t>
            </a:r>
          </a:p>
          <a:p>
            <a:pPr>
              <a:lnSpc>
                <a:spcPct val="114000"/>
              </a:lnSpc>
            </a:pPr>
            <a:r>
              <a:rPr lang="ru-RU" sz="1600" dirty="0">
                <a:solidFill>
                  <a:prstClr val="black"/>
                </a:solidFill>
                <a:latin typeface="Roboto Slab"/>
              </a:rPr>
              <a:t>П. А. Кривоноговым. </a:t>
            </a:r>
          </a:p>
          <a:p>
            <a:pPr>
              <a:lnSpc>
                <a:spcPct val="114000"/>
              </a:lnSpc>
            </a:pPr>
            <a:r>
              <a:rPr lang="ru-RU" sz="1600" dirty="0">
                <a:solidFill>
                  <a:prstClr val="black"/>
                </a:solidFill>
                <a:latin typeface="Roboto Slab"/>
              </a:rPr>
              <a:t>На ней запечатлён </a:t>
            </a:r>
          </a:p>
          <a:p>
            <a:pPr>
              <a:lnSpc>
                <a:spcPct val="114000"/>
              </a:lnSpc>
            </a:pPr>
            <a:r>
              <a:rPr lang="ru-RU" sz="1600" dirty="0">
                <a:solidFill>
                  <a:prstClr val="black"/>
                </a:solidFill>
                <a:latin typeface="Roboto Slab"/>
              </a:rPr>
              <a:t>бой у </a:t>
            </a:r>
            <a:r>
              <a:rPr lang="ru-RU" sz="1600" dirty="0" err="1">
                <a:solidFill>
                  <a:prstClr val="black"/>
                </a:solidFill>
                <a:latin typeface="Roboto Slab"/>
              </a:rPr>
              <a:t>Тереспольских</a:t>
            </a:r>
            <a:r>
              <a:rPr lang="ru-RU" sz="1600" dirty="0">
                <a:solidFill>
                  <a:prstClr val="black"/>
                </a:solidFill>
                <a:latin typeface="Roboto Slab"/>
              </a:rPr>
              <a:t> ворот Брестской крепости. </a:t>
            </a:r>
          </a:p>
        </p:txBody>
      </p:sp>
      <p:sp>
        <p:nvSpPr>
          <p:cNvPr id="12" name="Скругленный прямоугольник 15">
            <a:hlinkClick r:id="rId7" action="ppaction://hlinksldjump"/>
            <a:extLst>
              <a:ext uri="{FF2B5EF4-FFF2-40B4-BE49-F238E27FC236}">
                <a16:creationId xmlns:a16="http://schemas.microsoft.com/office/drawing/2014/main" id="{1A0DDBFB-8C0E-4CAF-A337-FCE459C2530E}"/>
              </a:ext>
            </a:extLst>
          </p:cNvPr>
          <p:cNvSpPr/>
          <p:nvPr/>
        </p:nvSpPr>
        <p:spPr>
          <a:xfrm>
            <a:off x="358774"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spTree>
    <p:extLst>
      <p:ext uri="{BB962C8B-B14F-4D97-AF65-F5344CB8AC3E}">
        <p14:creationId xmlns:p14="http://schemas.microsoft.com/office/powerpoint/2010/main" val="25380968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descr="Изображение выглядит как мебель, коврик, красный, трава&#10;&#10;Автоматически созданное описание">
            <a:extLst>
              <a:ext uri="{FF2B5EF4-FFF2-40B4-BE49-F238E27FC236}">
                <a16:creationId xmlns:a16="http://schemas.microsoft.com/office/drawing/2014/main" id="{1168AE84-0DA0-48D5-916E-4B37B11530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9" name="Скругленный прямоугольник 18">
            <a:hlinkClick r:id="" action="ppaction://hlinkshowjump?jump=endshow"/>
            <a:extLst>
              <a:ext uri="{FF2B5EF4-FFF2-40B4-BE49-F238E27FC236}">
                <a16:creationId xmlns:a16="http://schemas.microsoft.com/office/drawing/2014/main" id="{C11CA271-DD0A-4336-9CBF-C98CA0127C49}"/>
              </a:ext>
            </a:extLst>
          </p:cNvPr>
          <p:cNvSpPr/>
          <p:nvPr/>
        </p:nvSpPr>
        <p:spPr>
          <a:xfrm>
            <a:off x="7165132" y="4293754"/>
            <a:ext cx="1620093" cy="473509"/>
          </a:xfrm>
          <a:prstGeom prst="roundRect">
            <a:avLst/>
          </a:prstGeom>
          <a:solidFill>
            <a:srgbClr val="F3E3E2"/>
          </a:solidFill>
          <a:ln>
            <a:solidFill>
              <a:srgbClr val="7F7F7F"/>
            </a:solid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180000" rIns="360000" bIns="180000" rtlCol="0" anchor="ctr">
            <a:noAutofit/>
          </a:bodyPr>
          <a:lstStyle/>
          <a:p>
            <a:pPr algn="ctr"/>
            <a:endParaRPr lang="ru-RU" sz="1200" b="1" dirty="0">
              <a:solidFill>
                <a:schemeClr val="tx1">
                  <a:lumMod val="65000"/>
                  <a:lumOff val="35000"/>
                </a:schemeClr>
              </a:solidFill>
              <a:latin typeface="+mj-lt"/>
            </a:endParaRPr>
          </a:p>
        </p:txBody>
      </p:sp>
      <p:sp>
        <p:nvSpPr>
          <p:cNvPr id="634" name="Прямоугольник с двумя скругленными соседними углами 633">
            <a:hlinkClick r:id="rId4" action="ppaction://hlinksldjump"/>
          </p:cNvPr>
          <p:cNvSpPr/>
          <p:nvPr/>
        </p:nvSpPr>
        <p:spPr>
          <a:xfrm rot="10800000">
            <a:off x="2857500" y="4498"/>
            <a:ext cx="3429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635" name="TextBox 634"/>
          <p:cNvSpPr txBox="1"/>
          <p:nvPr/>
        </p:nvSpPr>
        <p:spPr>
          <a:xfrm>
            <a:off x="3939457" y="107151"/>
            <a:ext cx="1265090" cy="430887"/>
          </a:xfrm>
          <a:prstGeom prst="rect">
            <a:avLst/>
          </a:prstGeom>
          <a:noFill/>
        </p:spPr>
        <p:txBody>
          <a:bodyPr wrap="none" rtlCol="0">
            <a:spAutoFit/>
          </a:bodyPr>
          <a:lstStyle/>
          <a:p>
            <a:pPr algn="ctr" defTabSz="914377"/>
            <a:r>
              <a:rPr lang="ru-RU" sz="2200">
                <a:solidFill>
                  <a:schemeClr val="tx1">
                    <a:lumMod val="50000"/>
                    <a:lumOff val="50000"/>
                  </a:schemeClr>
                </a:solidFill>
                <a:latin typeface="+mj-lt"/>
              </a:rPr>
              <a:t>Раунд 3</a:t>
            </a:r>
          </a:p>
        </p:txBody>
      </p:sp>
      <p:pic>
        <p:nvPicPr>
          <p:cNvPr id="35" name="Рисунок 3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234" name="Прямоугольник 233">
            <a:hlinkClick r:id="rId6" action="ppaction://hlinksldjump"/>
          </p:cNvPr>
          <p:cNvSpPr/>
          <p:nvPr/>
        </p:nvSpPr>
        <p:spPr>
          <a:xfrm>
            <a:off x="4364546" y="179690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1</a:t>
            </a:r>
          </a:p>
        </p:txBody>
      </p:sp>
      <p:sp>
        <p:nvSpPr>
          <p:cNvPr id="239" name="Прямоугольник 238">
            <a:hlinkClick r:id="rId7" action="ppaction://hlinksldjump"/>
          </p:cNvPr>
          <p:cNvSpPr/>
          <p:nvPr/>
        </p:nvSpPr>
        <p:spPr>
          <a:xfrm>
            <a:off x="5271508" y="179690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2</a:t>
            </a:r>
          </a:p>
        </p:txBody>
      </p:sp>
      <p:sp>
        <p:nvSpPr>
          <p:cNvPr id="246" name="Прямоугольник 245">
            <a:hlinkClick r:id="rId8" action="ppaction://hlinksldjump"/>
          </p:cNvPr>
          <p:cNvSpPr/>
          <p:nvPr/>
        </p:nvSpPr>
        <p:spPr>
          <a:xfrm>
            <a:off x="6174741" y="179690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3</a:t>
            </a:r>
          </a:p>
        </p:txBody>
      </p:sp>
      <p:sp>
        <p:nvSpPr>
          <p:cNvPr id="251" name="Прямоугольник 250">
            <a:hlinkClick r:id="rId9" action="ppaction://hlinksldjump"/>
          </p:cNvPr>
          <p:cNvSpPr/>
          <p:nvPr/>
        </p:nvSpPr>
        <p:spPr>
          <a:xfrm>
            <a:off x="7085649" y="179690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4</a:t>
            </a:r>
          </a:p>
        </p:txBody>
      </p:sp>
      <p:sp>
        <p:nvSpPr>
          <p:cNvPr id="279" name="Прямоугольник 278">
            <a:hlinkClick r:id="rId10" action="ppaction://hlinksldjump"/>
          </p:cNvPr>
          <p:cNvSpPr/>
          <p:nvPr/>
        </p:nvSpPr>
        <p:spPr>
          <a:xfrm>
            <a:off x="7987031" y="179690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5</a:t>
            </a:r>
          </a:p>
        </p:txBody>
      </p:sp>
      <p:sp>
        <p:nvSpPr>
          <p:cNvPr id="2" name="TextBox 1">
            <a:extLst>
              <a:ext uri="{FF2B5EF4-FFF2-40B4-BE49-F238E27FC236}">
                <a16:creationId xmlns:a16="http://schemas.microsoft.com/office/drawing/2014/main" id="{38932BB0-E226-4B6B-BCA6-06B642F9862B}"/>
              </a:ext>
            </a:extLst>
          </p:cNvPr>
          <p:cNvSpPr txBox="1"/>
          <p:nvPr/>
        </p:nvSpPr>
        <p:spPr>
          <a:xfrm>
            <a:off x="2385817" y="1898798"/>
            <a:ext cx="1524456" cy="246221"/>
          </a:xfrm>
          <a:prstGeom prst="rect">
            <a:avLst/>
          </a:prstGeom>
          <a:noFill/>
          <a:ln>
            <a:noFill/>
          </a:ln>
        </p:spPr>
        <p:txBody>
          <a:bodyPr wrap="none" lIns="0" tIns="0" rIns="0" bIns="0" rtlCol="0">
            <a:spAutoFit/>
          </a:bodyPr>
          <a:lstStyle/>
          <a:p>
            <a:r>
              <a:rPr lang="ru-RU" sz="1600" b="1">
                <a:solidFill>
                  <a:schemeClr val="bg1"/>
                </a:solidFill>
                <a:latin typeface="Merriweather" panose="00000500000000000000" pitchFamily="2" charset="-52"/>
              </a:rPr>
              <a:t>Города-герои</a:t>
            </a:r>
          </a:p>
        </p:txBody>
      </p:sp>
      <p:sp>
        <p:nvSpPr>
          <p:cNvPr id="233" name="Прямоугольник 232">
            <a:hlinkClick r:id="rId11" action="ppaction://hlinksldjump"/>
          </p:cNvPr>
          <p:cNvSpPr/>
          <p:nvPr/>
        </p:nvSpPr>
        <p:spPr>
          <a:xfrm>
            <a:off x="4364546" y="241479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1</a:t>
            </a:r>
          </a:p>
        </p:txBody>
      </p:sp>
      <p:sp>
        <p:nvSpPr>
          <p:cNvPr id="238" name="Прямоугольник 237">
            <a:hlinkClick r:id="rId12" action="ppaction://hlinksldjump"/>
          </p:cNvPr>
          <p:cNvSpPr/>
          <p:nvPr/>
        </p:nvSpPr>
        <p:spPr>
          <a:xfrm>
            <a:off x="5273359" y="241479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2</a:t>
            </a:r>
          </a:p>
        </p:txBody>
      </p:sp>
      <p:sp>
        <p:nvSpPr>
          <p:cNvPr id="245" name="Прямоугольник 244">
            <a:hlinkClick r:id="rId13" action="ppaction://hlinksldjump"/>
          </p:cNvPr>
          <p:cNvSpPr/>
          <p:nvPr/>
        </p:nvSpPr>
        <p:spPr>
          <a:xfrm>
            <a:off x="6178443" y="241479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3</a:t>
            </a:r>
          </a:p>
        </p:txBody>
      </p:sp>
      <p:sp>
        <p:nvSpPr>
          <p:cNvPr id="250" name="Прямоугольник 249">
            <a:hlinkClick r:id="rId14" action="ppaction://hlinksldjump"/>
          </p:cNvPr>
          <p:cNvSpPr/>
          <p:nvPr/>
        </p:nvSpPr>
        <p:spPr>
          <a:xfrm>
            <a:off x="7091202" y="241479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4</a:t>
            </a:r>
          </a:p>
        </p:txBody>
      </p:sp>
      <p:sp>
        <p:nvSpPr>
          <p:cNvPr id="278" name="Прямоугольник 277">
            <a:hlinkClick r:id="rId15" action="ppaction://hlinksldjump"/>
          </p:cNvPr>
          <p:cNvSpPr/>
          <p:nvPr/>
        </p:nvSpPr>
        <p:spPr>
          <a:xfrm>
            <a:off x="7994435" y="241479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5</a:t>
            </a:r>
          </a:p>
        </p:txBody>
      </p:sp>
      <p:sp>
        <p:nvSpPr>
          <p:cNvPr id="31" name="TextBox 30">
            <a:extLst>
              <a:ext uri="{FF2B5EF4-FFF2-40B4-BE49-F238E27FC236}">
                <a16:creationId xmlns:a16="http://schemas.microsoft.com/office/drawing/2014/main" id="{D9E8DF0E-56AC-404E-B047-5D0924778C08}"/>
              </a:ext>
            </a:extLst>
          </p:cNvPr>
          <p:cNvSpPr txBox="1"/>
          <p:nvPr/>
        </p:nvSpPr>
        <p:spPr>
          <a:xfrm>
            <a:off x="2383037" y="2397645"/>
            <a:ext cx="1920398" cy="492443"/>
          </a:xfrm>
          <a:prstGeom prst="rect">
            <a:avLst/>
          </a:prstGeom>
          <a:noFill/>
          <a:ln>
            <a:noFill/>
          </a:ln>
        </p:spPr>
        <p:txBody>
          <a:bodyPr wrap="none" lIns="0" tIns="0" rIns="0" bIns="0" rtlCol="0">
            <a:spAutoFit/>
          </a:bodyPr>
          <a:lstStyle/>
          <a:p>
            <a:r>
              <a:rPr lang="ru-RU" sz="1600" b="1">
                <a:solidFill>
                  <a:schemeClr val="bg1"/>
                </a:solidFill>
                <a:latin typeface="Merriweather" panose="00000500000000000000" pitchFamily="2" charset="-52"/>
              </a:rPr>
              <a:t>Города воинской</a:t>
            </a:r>
            <a:endParaRPr lang="en-US" sz="1600" b="1">
              <a:solidFill>
                <a:schemeClr val="bg1"/>
              </a:solidFill>
              <a:latin typeface="Merriweather" panose="00000500000000000000" pitchFamily="2" charset="-52"/>
            </a:endParaRPr>
          </a:p>
          <a:p>
            <a:r>
              <a:rPr lang="ru-RU" sz="1600" b="1">
                <a:solidFill>
                  <a:schemeClr val="bg1"/>
                </a:solidFill>
                <a:latin typeface="Merriweather" panose="00000500000000000000" pitchFamily="2" charset="-52"/>
              </a:rPr>
              <a:t>славы</a:t>
            </a:r>
          </a:p>
        </p:txBody>
      </p:sp>
      <p:sp>
        <p:nvSpPr>
          <p:cNvPr id="232" name="Прямоугольник 231">
            <a:hlinkClick r:id="rId16" action="ppaction://hlinksldjump"/>
          </p:cNvPr>
          <p:cNvSpPr/>
          <p:nvPr/>
        </p:nvSpPr>
        <p:spPr>
          <a:xfrm>
            <a:off x="4364546" y="303268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1</a:t>
            </a:r>
          </a:p>
        </p:txBody>
      </p:sp>
      <p:sp>
        <p:nvSpPr>
          <p:cNvPr id="237" name="Прямоугольник 236">
            <a:hlinkClick r:id="rId17" action="ppaction://hlinksldjump"/>
          </p:cNvPr>
          <p:cNvSpPr/>
          <p:nvPr/>
        </p:nvSpPr>
        <p:spPr>
          <a:xfrm>
            <a:off x="5273359" y="303268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2</a:t>
            </a:r>
          </a:p>
        </p:txBody>
      </p:sp>
      <p:sp>
        <p:nvSpPr>
          <p:cNvPr id="244" name="Прямоугольник 243">
            <a:hlinkClick r:id="rId18" action="ppaction://hlinksldjump"/>
          </p:cNvPr>
          <p:cNvSpPr/>
          <p:nvPr/>
        </p:nvSpPr>
        <p:spPr>
          <a:xfrm>
            <a:off x="6178443" y="303268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3</a:t>
            </a:r>
          </a:p>
        </p:txBody>
      </p:sp>
      <p:sp>
        <p:nvSpPr>
          <p:cNvPr id="249" name="Прямоугольник 248">
            <a:hlinkClick r:id="rId19" action="ppaction://hlinksldjump"/>
          </p:cNvPr>
          <p:cNvSpPr/>
          <p:nvPr/>
        </p:nvSpPr>
        <p:spPr>
          <a:xfrm>
            <a:off x="7091202" y="3032689"/>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4</a:t>
            </a:r>
          </a:p>
        </p:txBody>
      </p:sp>
      <p:sp>
        <p:nvSpPr>
          <p:cNvPr id="277" name="Прямоугольник 276">
            <a:hlinkClick r:id="rId20" action="ppaction://hlinksldjump"/>
          </p:cNvPr>
          <p:cNvSpPr/>
          <p:nvPr/>
        </p:nvSpPr>
        <p:spPr>
          <a:xfrm>
            <a:off x="7994435" y="3032689"/>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5</a:t>
            </a:r>
          </a:p>
        </p:txBody>
      </p:sp>
      <p:sp>
        <p:nvSpPr>
          <p:cNvPr id="32" name="TextBox 31">
            <a:extLst>
              <a:ext uri="{FF2B5EF4-FFF2-40B4-BE49-F238E27FC236}">
                <a16:creationId xmlns:a16="http://schemas.microsoft.com/office/drawing/2014/main" id="{D232AE54-23BB-46A9-B371-F520D6AB0922}"/>
              </a:ext>
            </a:extLst>
          </p:cNvPr>
          <p:cNvSpPr txBox="1"/>
          <p:nvPr/>
        </p:nvSpPr>
        <p:spPr>
          <a:xfrm>
            <a:off x="2383037" y="3123932"/>
            <a:ext cx="2557463" cy="246221"/>
          </a:xfrm>
          <a:prstGeom prst="rect">
            <a:avLst/>
          </a:prstGeom>
          <a:noFill/>
          <a:ln>
            <a:noFill/>
          </a:ln>
        </p:spPr>
        <p:txBody>
          <a:bodyPr wrap="square" lIns="0" tIns="0" rIns="0" bIns="0" rtlCol="0">
            <a:spAutoFit/>
          </a:bodyPr>
          <a:lstStyle/>
          <a:p>
            <a:r>
              <a:rPr lang="ru-RU" sz="1600" b="1">
                <a:solidFill>
                  <a:schemeClr val="bg1"/>
                </a:solidFill>
                <a:latin typeface="Merriweather" panose="00000500000000000000" pitchFamily="2" charset="-52"/>
              </a:rPr>
              <a:t>Памятные даты</a:t>
            </a:r>
          </a:p>
        </p:txBody>
      </p:sp>
      <p:sp>
        <p:nvSpPr>
          <p:cNvPr id="231" name="Прямоугольник 230">
            <a:hlinkClick r:id="rId21" action="ppaction://hlinksldjump"/>
          </p:cNvPr>
          <p:cNvSpPr/>
          <p:nvPr/>
        </p:nvSpPr>
        <p:spPr>
          <a:xfrm>
            <a:off x="4364546" y="3650578"/>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1</a:t>
            </a:r>
          </a:p>
        </p:txBody>
      </p:sp>
      <p:sp>
        <p:nvSpPr>
          <p:cNvPr id="236" name="Прямоугольник 235">
            <a:hlinkClick r:id="rId22" action="ppaction://hlinksldjump"/>
          </p:cNvPr>
          <p:cNvSpPr/>
          <p:nvPr/>
        </p:nvSpPr>
        <p:spPr>
          <a:xfrm>
            <a:off x="5271508" y="3650578"/>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2</a:t>
            </a:r>
          </a:p>
        </p:txBody>
      </p:sp>
      <p:sp>
        <p:nvSpPr>
          <p:cNvPr id="243" name="Прямоугольник 242">
            <a:hlinkClick r:id="rId23" action="ppaction://hlinksldjump"/>
          </p:cNvPr>
          <p:cNvSpPr/>
          <p:nvPr/>
        </p:nvSpPr>
        <p:spPr>
          <a:xfrm>
            <a:off x="6174741" y="3650578"/>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3</a:t>
            </a:r>
          </a:p>
        </p:txBody>
      </p:sp>
      <p:sp>
        <p:nvSpPr>
          <p:cNvPr id="248" name="Прямоугольник 247">
            <a:hlinkClick r:id="rId24" action="ppaction://hlinksldjump"/>
          </p:cNvPr>
          <p:cNvSpPr/>
          <p:nvPr/>
        </p:nvSpPr>
        <p:spPr>
          <a:xfrm>
            <a:off x="7085649" y="3650578"/>
            <a:ext cx="804432" cy="450000"/>
          </a:xfrm>
          <a:prstGeom prst="rect">
            <a:avLst/>
          </a:prstGeom>
          <a:solidFill>
            <a:schemeClr val="bg2">
              <a:lumMod val="10000"/>
              <a:alpha val="3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4</a:t>
            </a:r>
          </a:p>
        </p:txBody>
      </p:sp>
      <p:sp>
        <p:nvSpPr>
          <p:cNvPr id="276" name="Прямоугольник 275">
            <a:hlinkClick r:id="rId25" action="ppaction://hlinksldjump"/>
          </p:cNvPr>
          <p:cNvSpPr/>
          <p:nvPr/>
        </p:nvSpPr>
        <p:spPr>
          <a:xfrm>
            <a:off x="7987031" y="3650578"/>
            <a:ext cx="804432" cy="450000"/>
          </a:xfrm>
          <a:prstGeom prst="rect">
            <a:avLst/>
          </a:prstGeom>
          <a:solidFill>
            <a:schemeClr val="bg2">
              <a:lumMod val="10000"/>
              <a:alpha val="65000"/>
            </a:schemeClr>
          </a:solidFill>
          <a:ln w="12700"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a:latin typeface="+mj-lt"/>
              </a:rPr>
              <a:t>5</a:t>
            </a:r>
          </a:p>
        </p:txBody>
      </p:sp>
      <p:sp>
        <p:nvSpPr>
          <p:cNvPr id="33" name="TextBox 32">
            <a:extLst>
              <a:ext uri="{FF2B5EF4-FFF2-40B4-BE49-F238E27FC236}">
                <a16:creationId xmlns:a16="http://schemas.microsoft.com/office/drawing/2014/main" id="{03F545F0-9E90-4460-9908-33E10159E079}"/>
              </a:ext>
            </a:extLst>
          </p:cNvPr>
          <p:cNvSpPr txBox="1"/>
          <p:nvPr/>
        </p:nvSpPr>
        <p:spPr>
          <a:xfrm>
            <a:off x="2383037" y="3628587"/>
            <a:ext cx="1763303" cy="492443"/>
          </a:xfrm>
          <a:prstGeom prst="rect">
            <a:avLst/>
          </a:prstGeom>
          <a:noFill/>
          <a:ln>
            <a:noFill/>
          </a:ln>
        </p:spPr>
        <p:txBody>
          <a:bodyPr wrap="none" lIns="0" tIns="0" rIns="0" bIns="0" rtlCol="0">
            <a:spAutoFit/>
          </a:bodyPr>
          <a:lstStyle/>
          <a:p>
            <a:r>
              <a:rPr lang="ru-RU" sz="1600" b="1">
                <a:solidFill>
                  <a:schemeClr val="bg1"/>
                </a:solidFill>
                <a:latin typeface="Merriweather" panose="00000500000000000000" pitchFamily="2" charset="-52"/>
              </a:rPr>
              <a:t>Мемориальные</a:t>
            </a:r>
            <a:endParaRPr lang="en-US" sz="1600" b="1">
              <a:solidFill>
                <a:schemeClr val="bg1"/>
              </a:solidFill>
              <a:latin typeface="Merriweather" panose="00000500000000000000" pitchFamily="2" charset="-52"/>
            </a:endParaRPr>
          </a:p>
          <a:p>
            <a:r>
              <a:rPr lang="ru-RU" sz="1600" b="1">
                <a:solidFill>
                  <a:schemeClr val="bg1"/>
                </a:solidFill>
                <a:latin typeface="Merriweather" panose="00000500000000000000" pitchFamily="2" charset="-52"/>
              </a:rPr>
              <a:t>комплексы</a:t>
            </a:r>
          </a:p>
        </p:txBody>
      </p:sp>
      <p:sp>
        <p:nvSpPr>
          <p:cNvPr id="40" name="TextBox 39">
            <a:hlinkClick r:id="rId4" action="ppaction://hlinksldjump"/>
            <a:extLst>
              <a:ext uri="{FF2B5EF4-FFF2-40B4-BE49-F238E27FC236}">
                <a16:creationId xmlns:a16="http://schemas.microsoft.com/office/drawing/2014/main" id="{E1311F50-080B-4F28-8E3F-FA973EE3DFFA}"/>
              </a:ext>
            </a:extLst>
          </p:cNvPr>
          <p:cNvSpPr txBox="1"/>
          <p:nvPr/>
        </p:nvSpPr>
        <p:spPr>
          <a:xfrm>
            <a:off x="2795421" y="1065949"/>
            <a:ext cx="3553158" cy="462178"/>
          </a:xfrm>
          <a:prstGeom prst="rect">
            <a:avLst/>
          </a:prstGeom>
          <a:noFill/>
        </p:spPr>
        <p:txBody>
          <a:bodyPr wrap="square" lIns="0" tIns="0" rIns="0" bIns="0" rtlCol="0">
            <a:spAutoFit/>
          </a:bodyPr>
          <a:lstStyle/>
          <a:p>
            <a:pPr algn="ctr" defTabSz="914377">
              <a:lnSpc>
                <a:spcPct val="114000"/>
              </a:lnSpc>
            </a:pPr>
            <a:r>
              <a:rPr lang="ru-RU" sz="2800" b="1">
                <a:solidFill>
                  <a:schemeClr val="bg1"/>
                </a:solidFill>
                <a:latin typeface="Merriweather" panose="00000500000000000000" pitchFamily="2" charset="-52"/>
              </a:rPr>
              <a:t>Выберите вопрос</a:t>
            </a:r>
          </a:p>
        </p:txBody>
      </p:sp>
      <p:sp>
        <p:nvSpPr>
          <p:cNvPr id="3" name="TextBox 2">
            <a:hlinkClick r:id="" action="ppaction://hlinkshowjump?jump=endshow"/>
            <a:extLst>
              <a:ext uri="{FF2B5EF4-FFF2-40B4-BE49-F238E27FC236}">
                <a16:creationId xmlns:a16="http://schemas.microsoft.com/office/drawing/2014/main" id="{10E26114-7AA6-4C26-A6A2-76B6BB9EE9B1}"/>
              </a:ext>
            </a:extLst>
          </p:cNvPr>
          <p:cNvSpPr txBox="1"/>
          <p:nvPr/>
        </p:nvSpPr>
        <p:spPr>
          <a:xfrm>
            <a:off x="7122853" y="4376619"/>
            <a:ext cx="1704649" cy="307777"/>
          </a:xfrm>
          <a:prstGeom prst="rect">
            <a:avLst/>
          </a:prstGeom>
          <a:noFill/>
        </p:spPr>
        <p:txBody>
          <a:bodyPr wrap="square" rtlCol="0">
            <a:spAutoFit/>
          </a:bodyPr>
          <a:lstStyle/>
          <a:p>
            <a:pPr algn="ctr"/>
            <a:r>
              <a:rPr lang="ru-RU" sz="1400" b="1" dirty="0">
                <a:solidFill>
                  <a:schemeClr val="tx1">
                    <a:lumMod val="50000"/>
                    <a:lumOff val="50000"/>
                  </a:schemeClr>
                </a:solidFill>
                <a:latin typeface="+mj-lt"/>
              </a:rPr>
              <a:t>Завершить игру</a:t>
            </a:r>
          </a:p>
        </p:txBody>
      </p:sp>
    </p:spTree>
    <p:extLst>
      <p:ext uri="{BB962C8B-B14F-4D97-AF65-F5344CB8AC3E}">
        <p14:creationId xmlns:p14="http://schemas.microsoft.com/office/powerpoint/2010/main" val="24775445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7" restart="whenNotActive" fill="hold" evtFilter="cancelBubble" nodeType="interactiveSeq">
                <p:stCondLst>
                  <p:cond evt="onClick" delay="0">
                    <p:tgtEl>
                      <p:spTgt spid="23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9"/>
                                        </p:tgtEl>
                                        <p:attrNameLst>
                                          <p:attrName>style.visibility</p:attrName>
                                        </p:attrNameLst>
                                      </p:cBhvr>
                                      <p:to>
                                        <p:strVal val="hidden"/>
                                      </p:to>
                                    </p:set>
                                  </p:childTnLst>
                                </p:cTn>
                              </p:par>
                            </p:childTnLst>
                          </p:cTn>
                        </p:par>
                      </p:childTnLst>
                    </p:cTn>
                  </p:par>
                </p:childTnLst>
              </p:cTn>
              <p:nextCondLst>
                <p:cond evt="onClick" delay="0">
                  <p:tgtEl>
                    <p:spTgt spid="239"/>
                  </p:tgtEl>
                </p:cond>
              </p:nextCondLst>
            </p:seq>
            <p:seq concurrent="1" nextAc="seek">
              <p:cTn id="12" restart="whenNotActive" fill="hold" evtFilter="cancelBubble" nodeType="interactiveSeq">
                <p:stCondLst>
                  <p:cond evt="onClick" delay="0">
                    <p:tgtEl>
                      <p:spTgt spid="24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46"/>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seq concurrent="1" nextAc="seek">
              <p:cTn id="17" restart="whenNotActive" fill="hold" evtFilter="cancelBubble" nodeType="interactiveSeq">
                <p:stCondLst>
                  <p:cond evt="onClick" delay="0">
                    <p:tgtEl>
                      <p:spTgt spid="25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51"/>
                                        </p:tgtEl>
                                        <p:attrNameLst>
                                          <p:attrName>style.visibility</p:attrName>
                                        </p:attrNameLst>
                                      </p:cBhvr>
                                      <p:to>
                                        <p:strVal val="hidden"/>
                                      </p:to>
                                    </p:set>
                                  </p:childTnLst>
                                </p:cTn>
                              </p:par>
                            </p:childTnLst>
                          </p:cTn>
                        </p:par>
                      </p:childTnLst>
                    </p:cTn>
                  </p:par>
                </p:childTnLst>
              </p:cTn>
              <p:nextCondLst>
                <p:cond evt="onClick" delay="0">
                  <p:tgtEl>
                    <p:spTgt spid="251"/>
                  </p:tgtEl>
                </p:cond>
              </p:nextCondLst>
            </p:seq>
            <p:seq concurrent="1" nextAc="seek">
              <p:cTn id="22" restart="whenNotActive" fill="hold" evtFilter="cancelBubble" nodeType="interactiveSeq">
                <p:stCondLst>
                  <p:cond evt="onClick" delay="0">
                    <p:tgtEl>
                      <p:spTgt spid="27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9"/>
                                        </p:tgtEl>
                                        <p:attrNameLst>
                                          <p:attrName>style.visibility</p:attrName>
                                        </p:attrNameLst>
                                      </p:cBhvr>
                                      <p:to>
                                        <p:strVal val="hidden"/>
                                      </p:to>
                                    </p:set>
                                  </p:childTnLst>
                                </p:cTn>
                              </p:par>
                            </p:childTnLst>
                          </p:cTn>
                        </p:par>
                      </p:childTnLst>
                    </p:cTn>
                  </p:par>
                </p:childTnLst>
              </p:cTn>
              <p:nextCondLst>
                <p:cond evt="onClick" delay="0">
                  <p:tgtEl>
                    <p:spTgt spid="279"/>
                  </p:tgtEl>
                </p:cond>
              </p:nextCondLst>
            </p:seq>
            <p:seq concurrent="1" nextAc="seek">
              <p:cTn id="27" restart="whenNotActive" fill="hold" evtFilter="cancelBubble" nodeType="interactiveSeq">
                <p:stCondLst>
                  <p:cond evt="onClick" delay="0">
                    <p:tgtEl>
                      <p:spTgt spid="23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33"/>
                                        </p:tgtEl>
                                        <p:attrNameLst>
                                          <p:attrName>style.visibility</p:attrName>
                                        </p:attrNameLst>
                                      </p:cBhvr>
                                      <p:to>
                                        <p:strVal val="hidden"/>
                                      </p:to>
                                    </p:set>
                                  </p:childTnLst>
                                </p:cTn>
                              </p:par>
                            </p:childTnLst>
                          </p:cTn>
                        </p:par>
                      </p:childTnLst>
                    </p:cTn>
                  </p:par>
                </p:childTnLst>
              </p:cTn>
              <p:nextCondLst>
                <p:cond evt="onClick" delay="0">
                  <p:tgtEl>
                    <p:spTgt spid="233"/>
                  </p:tgtEl>
                </p:cond>
              </p:nextCondLst>
            </p:seq>
            <p:seq concurrent="1" nextAc="seek">
              <p:cTn id="32" restart="whenNotActive" fill="hold" evtFilter="cancelBubble" nodeType="interactiveSeq">
                <p:stCondLst>
                  <p:cond evt="onClick" delay="0">
                    <p:tgtEl>
                      <p:spTgt spid="23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37" restart="whenNotActive" fill="hold" evtFilter="cancelBubble" nodeType="interactiveSeq">
                <p:stCondLst>
                  <p:cond evt="onClick" delay="0">
                    <p:tgtEl>
                      <p:spTgt spid="24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42" restart="whenNotActive" fill="hold" evtFilter="cancelBubble" nodeType="interactiveSeq">
                <p:stCondLst>
                  <p:cond evt="onClick" delay="0">
                    <p:tgtEl>
                      <p:spTgt spid="2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0"/>
                                        </p:tgtEl>
                                        <p:attrNameLst>
                                          <p:attrName>style.visibility</p:attrName>
                                        </p:attrNameLst>
                                      </p:cBhvr>
                                      <p:to>
                                        <p:strVal val="hidden"/>
                                      </p:to>
                                    </p:set>
                                  </p:childTnLst>
                                </p:cTn>
                              </p:par>
                            </p:childTnLst>
                          </p:cTn>
                        </p:par>
                      </p:childTnLst>
                    </p:cTn>
                  </p:par>
                </p:childTnLst>
              </p:cTn>
              <p:nextCondLst>
                <p:cond evt="onClick" delay="0">
                  <p:tgtEl>
                    <p:spTgt spid="250"/>
                  </p:tgtEl>
                </p:cond>
              </p:nextCondLst>
            </p:seq>
            <p:seq concurrent="1" nextAc="seek">
              <p:cTn id="47" restart="whenNotActive" fill="hold" evtFilter="cancelBubble" nodeType="interactiveSeq">
                <p:stCondLst>
                  <p:cond evt="onClick" delay="0">
                    <p:tgtEl>
                      <p:spTgt spid="27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78"/>
                                        </p:tgtEl>
                                        <p:attrNameLst>
                                          <p:attrName>style.visibility</p:attrName>
                                        </p:attrNameLst>
                                      </p:cBhvr>
                                      <p:to>
                                        <p:strVal val="hidden"/>
                                      </p:to>
                                    </p:set>
                                  </p:childTnLst>
                                </p:cTn>
                              </p:par>
                            </p:childTnLst>
                          </p:cTn>
                        </p:par>
                      </p:childTnLst>
                    </p:cTn>
                  </p:par>
                </p:childTnLst>
              </p:cTn>
              <p:nextCondLst>
                <p:cond evt="onClick" delay="0">
                  <p:tgtEl>
                    <p:spTgt spid="278"/>
                  </p:tgtEl>
                </p:cond>
              </p:nextCondLst>
            </p:seq>
            <p:seq concurrent="1" nextAc="seek">
              <p:cTn id="52" restart="whenNotActive" fill="hold" evtFilter="cancelBubble" nodeType="interactiveSeq">
                <p:stCondLst>
                  <p:cond evt="onClick" delay="0">
                    <p:tgtEl>
                      <p:spTgt spid="232"/>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32"/>
                  </p:tgtEl>
                </p:cond>
              </p:nextCondLst>
            </p:seq>
            <p:seq concurrent="1" nextAc="seek">
              <p:cTn id="57" restart="whenNotActive" fill="hold" evtFilter="cancelBubble" nodeType="interactiveSeq">
                <p:stCondLst>
                  <p:cond evt="onClick" delay="0">
                    <p:tgtEl>
                      <p:spTgt spid="23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62" restart="whenNotActive" fill="hold" evtFilter="cancelBubble" nodeType="interactiveSeq">
                <p:stCondLst>
                  <p:cond evt="onClick" delay="0">
                    <p:tgtEl>
                      <p:spTgt spid="24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67" restart="whenNotActive" fill="hold" evtFilter="cancelBubble" nodeType="interactiveSeq">
                <p:stCondLst>
                  <p:cond evt="onClick" delay="0">
                    <p:tgtEl>
                      <p:spTgt spid="27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277"/>
                                        </p:tgtEl>
                                        <p:attrNameLst>
                                          <p:attrName>style.visibility</p:attrName>
                                        </p:attrNameLst>
                                      </p:cBhvr>
                                      <p:to>
                                        <p:strVal val="hidden"/>
                                      </p:to>
                                    </p:set>
                                  </p:childTnLst>
                                </p:cTn>
                              </p:par>
                            </p:childTnLst>
                          </p:cTn>
                        </p:par>
                      </p:childTnLst>
                    </p:cTn>
                  </p:par>
                </p:childTnLst>
              </p:cTn>
              <p:nextCondLst>
                <p:cond evt="onClick" delay="0">
                  <p:tgtEl>
                    <p:spTgt spid="277"/>
                  </p:tgtEl>
                </p:cond>
              </p:nextCondLst>
            </p:seq>
            <p:seq concurrent="1" nextAc="seek">
              <p:cTn id="72" restart="whenNotActive" fill="hold" evtFilter="cancelBubble" nodeType="interactiveSeq">
                <p:stCondLst>
                  <p:cond evt="onClick" delay="0">
                    <p:tgtEl>
                      <p:spTgt spid="24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49"/>
                                        </p:tgtEl>
                                        <p:attrNameLst>
                                          <p:attrName>style.visibility</p:attrName>
                                        </p:attrNameLst>
                                      </p:cBhvr>
                                      <p:to>
                                        <p:strVal val="hidden"/>
                                      </p:to>
                                    </p:set>
                                  </p:childTnLst>
                                </p:cTn>
                              </p:par>
                            </p:childTnLst>
                          </p:cTn>
                        </p:par>
                      </p:childTnLst>
                    </p:cTn>
                  </p:par>
                </p:childTnLst>
              </p:cTn>
              <p:nextCondLst>
                <p:cond evt="onClick" delay="0">
                  <p:tgtEl>
                    <p:spTgt spid="249"/>
                  </p:tgtEl>
                </p:cond>
              </p:nextCondLst>
            </p:seq>
            <p:seq concurrent="1" nextAc="seek">
              <p:cTn id="77" restart="whenNotActive" fill="hold" evtFilter="cancelBubble" nodeType="interactiveSeq">
                <p:stCondLst>
                  <p:cond evt="onClick" delay="0">
                    <p:tgtEl>
                      <p:spTgt spid="23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231"/>
                  </p:tgtEl>
                </p:cond>
              </p:nextCondLst>
            </p:seq>
            <p:seq concurrent="1" nextAc="seek">
              <p:cTn id="82" restart="whenNotActive" fill="hold" evtFilter="cancelBubble" nodeType="interactiveSeq">
                <p:stCondLst>
                  <p:cond evt="onClick" delay="0">
                    <p:tgtEl>
                      <p:spTgt spid="2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36"/>
                                        </p:tgtEl>
                                        <p:attrNameLst>
                                          <p:attrName>style.visibility</p:attrName>
                                        </p:attrNameLst>
                                      </p:cBhvr>
                                      <p:to>
                                        <p:strVal val="hidden"/>
                                      </p:to>
                                    </p:set>
                                  </p:childTnLst>
                                </p:cTn>
                              </p:par>
                            </p:childTnLst>
                          </p:cTn>
                        </p:par>
                      </p:childTnLst>
                    </p:cTn>
                  </p:par>
                </p:childTnLst>
              </p:cTn>
              <p:nextCondLst>
                <p:cond evt="onClick" delay="0">
                  <p:tgtEl>
                    <p:spTgt spid="236"/>
                  </p:tgtEl>
                </p:cond>
              </p:nextCondLst>
            </p:seq>
            <p:seq concurrent="1" nextAc="seek">
              <p:cTn id="87" restart="whenNotActive" fill="hold" evtFilter="cancelBubble" nodeType="interactiveSeq">
                <p:stCondLst>
                  <p:cond evt="onClick" delay="0">
                    <p:tgtEl>
                      <p:spTgt spid="243"/>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43"/>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seq concurrent="1" nextAc="seek">
              <p:cTn id="92" restart="whenNotActive" fill="hold" evtFilter="cancelBubble" nodeType="interactiveSeq">
                <p:stCondLst>
                  <p:cond evt="onClick" delay="0">
                    <p:tgtEl>
                      <p:spTgt spid="248"/>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48"/>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97" restart="whenNotActive" fill="hold" evtFilter="cancelBubble" nodeType="interactiveSeq">
                <p:stCondLst>
                  <p:cond evt="onClick" delay="0">
                    <p:tgtEl>
                      <p:spTgt spid="276"/>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childTnLst>
        </p:cTn>
      </p:par>
    </p:tnLst>
    <p:bldLst>
      <p:bldP spid="234" grpId="0" animBg="1"/>
      <p:bldP spid="239" grpId="0" animBg="1"/>
      <p:bldP spid="246" grpId="0" animBg="1"/>
      <p:bldP spid="251" grpId="0" animBg="1"/>
      <p:bldP spid="279" grpId="0" animBg="1"/>
      <p:bldP spid="233" grpId="0" animBg="1"/>
      <p:bldP spid="238" grpId="0" animBg="1"/>
      <p:bldP spid="245" grpId="0" animBg="1"/>
      <p:bldP spid="250" grpId="0" animBg="1"/>
      <p:bldP spid="278" grpId="0" animBg="1"/>
      <p:bldP spid="232" grpId="0" animBg="1"/>
      <p:bldP spid="237" grpId="0" animBg="1"/>
      <p:bldP spid="244" grpId="0" animBg="1"/>
      <p:bldP spid="249" grpId="0" animBg="1"/>
      <p:bldP spid="277" grpId="0" animBg="1"/>
      <p:bldP spid="231" grpId="0" animBg="1"/>
      <p:bldP spid="236" grpId="0" animBg="1"/>
      <p:bldP spid="243" grpId="0" animBg="1"/>
      <p:bldP spid="248" grpId="0" animBg="1"/>
      <p:bldP spid="27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0" name="TextBox 9"/>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sp>
        <p:nvSpPr>
          <p:cNvPr id="3" name="Прямоугольник 2">
            <a:hlinkClick r:id="rId2" action="ppaction://hlinksldjump"/>
          </p:cNvPr>
          <p:cNvSpPr/>
          <p:nvPr/>
        </p:nvSpPr>
        <p:spPr>
          <a:xfrm flipH="1">
            <a:off x="358775" y="1176752"/>
            <a:ext cx="5095257"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Именно эти </a:t>
            </a:r>
            <a:r>
              <a:rPr lang="ru-RU" sz="1600" b="1" dirty="0">
                <a:solidFill>
                  <a:prstClr val="black"/>
                </a:solidFill>
                <a:latin typeface="Roboto Slab"/>
              </a:rPr>
              <a:t>4 города </a:t>
            </a:r>
            <a:r>
              <a:rPr lang="ru-RU" sz="1600" dirty="0">
                <a:solidFill>
                  <a:prstClr val="black"/>
                </a:solidFill>
                <a:latin typeface="Roboto Slab"/>
              </a:rPr>
              <a:t>были впервые официально названы городами-героями в Приказе № 20 Верховного главнокомандующего от 1 мая </a:t>
            </a:r>
          </a:p>
          <a:p>
            <a:pPr>
              <a:lnSpc>
                <a:spcPct val="114000"/>
              </a:lnSpc>
            </a:pPr>
            <a:r>
              <a:rPr lang="ru-RU" sz="1600" dirty="0">
                <a:solidFill>
                  <a:prstClr val="black"/>
                </a:solidFill>
                <a:latin typeface="Roboto Slab"/>
              </a:rPr>
              <a:t>1945 года. </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EF27E1B8-6979-4696-8C78-988B6252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9" name="Рисунок 8">
            <a:extLst>
              <a:ext uri="{FF2B5EF4-FFF2-40B4-BE49-F238E27FC236}">
                <a16:creationId xmlns:a16="http://schemas.microsoft.com/office/drawing/2014/main" id="{4E6885C1-00FF-420C-B7A4-9665274EA248}"/>
              </a:ext>
            </a:extLst>
          </p:cNvPr>
          <p:cNvPicPr>
            <a:picLocks noChangeAspect="1"/>
          </p:cNvPicPr>
          <p:nvPr/>
        </p:nvPicPr>
        <p:blipFill>
          <a:blip r:embed="rId5"/>
          <a:stretch>
            <a:fillRect/>
          </a:stretch>
        </p:blipFill>
        <p:spPr>
          <a:xfrm>
            <a:off x="5955738" y="1167803"/>
            <a:ext cx="2829488" cy="3599460"/>
          </a:xfrm>
          <a:prstGeom prst="flowChartConnector">
            <a:avLst/>
          </a:prstGeom>
        </p:spPr>
      </p:pic>
    </p:spTree>
    <p:extLst>
      <p:ext uri="{BB962C8B-B14F-4D97-AF65-F5344CB8AC3E}">
        <p14:creationId xmlns:p14="http://schemas.microsoft.com/office/powerpoint/2010/main" val="14048784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76752"/>
            <a:ext cx="4482154" cy="1231106"/>
          </a:xfrm>
          <a:prstGeom prst="rect">
            <a:avLst/>
          </a:prstGeom>
          <a:noFill/>
        </p:spPr>
        <p:txBody>
          <a:bodyPr wrap="square" lIns="0" tIns="0" rIns="0" bIns="0" rtlCol="0">
            <a:spAutoFit/>
          </a:bodyPr>
          <a:lstStyle/>
          <a:p>
            <a:pPr defTabSz="914377"/>
            <a:r>
              <a:rPr lang="ru-RU" sz="1600" dirty="0">
                <a:solidFill>
                  <a:prstClr val="black"/>
                </a:solidFill>
                <a:latin typeface="Roboto Slab"/>
              </a:rPr>
              <a:t>Впервые городами-героями официально были названы </a:t>
            </a:r>
            <a:r>
              <a:rPr lang="ru-RU" sz="1600" b="1" dirty="0">
                <a:solidFill>
                  <a:prstClr val="black"/>
                </a:solidFill>
                <a:latin typeface="Roboto Slab"/>
              </a:rPr>
              <a:t>Ленинград, Сталинград, Севастополь </a:t>
            </a:r>
            <a:r>
              <a:rPr lang="ru-RU" sz="1600" dirty="0">
                <a:solidFill>
                  <a:prstClr val="black"/>
                </a:solidFill>
                <a:latin typeface="Roboto Slab"/>
              </a:rPr>
              <a:t>и</a:t>
            </a:r>
            <a:r>
              <a:rPr lang="ru-RU" sz="1600" b="1" dirty="0">
                <a:solidFill>
                  <a:prstClr val="black"/>
                </a:solidFill>
                <a:latin typeface="Roboto Slab"/>
              </a:rPr>
              <a:t> Одесса </a:t>
            </a:r>
            <a:r>
              <a:rPr lang="ru-RU" sz="1600" dirty="0">
                <a:solidFill>
                  <a:prstClr val="black"/>
                </a:solidFill>
                <a:latin typeface="Roboto Slab"/>
              </a:rPr>
              <a:t>в Приказе </a:t>
            </a:r>
          </a:p>
          <a:p>
            <a:pPr defTabSz="914377"/>
            <a:r>
              <a:rPr lang="ru-RU" sz="1600" dirty="0">
                <a:solidFill>
                  <a:prstClr val="black"/>
                </a:solidFill>
                <a:latin typeface="Roboto Slab"/>
              </a:rPr>
              <a:t>№ 20 Верховного главнокомандующего </a:t>
            </a:r>
          </a:p>
          <a:p>
            <a:pPr defTabSz="914377"/>
            <a:r>
              <a:rPr lang="ru-RU" sz="1600" dirty="0">
                <a:solidFill>
                  <a:prstClr val="black"/>
                </a:solidFill>
                <a:latin typeface="Roboto Slab"/>
              </a:rPr>
              <a:t>от 1 мая 1945 года.		</a:t>
            </a:r>
          </a:p>
        </p:txBody>
      </p:sp>
      <p:sp>
        <p:nvSpPr>
          <p:cNvPr id="11" name="Скругленный прямоугольник 15">
            <a:hlinkClick r:id="rId2" action="ppaction://hlinksldjump"/>
            <a:extLst>
              <a:ext uri="{FF2B5EF4-FFF2-40B4-BE49-F238E27FC236}">
                <a16:creationId xmlns:a16="http://schemas.microsoft.com/office/drawing/2014/main" id="{33E82364-0B07-4223-AEE2-3604B3699565}"/>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2" name="Рисунок 11">
            <a:extLst>
              <a:ext uri="{FF2B5EF4-FFF2-40B4-BE49-F238E27FC236}">
                <a16:creationId xmlns:a16="http://schemas.microsoft.com/office/drawing/2014/main" id="{A7AC37C1-AE93-4340-AB17-18A3205A1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pic>
        <p:nvPicPr>
          <p:cNvPr id="3" name="Рисунок 2">
            <a:extLst>
              <a:ext uri="{FF2B5EF4-FFF2-40B4-BE49-F238E27FC236}">
                <a16:creationId xmlns:a16="http://schemas.microsoft.com/office/drawing/2014/main" id="{3ED15946-065C-4BF2-8A43-95E673F1EFA9}"/>
              </a:ext>
            </a:extLst>
          </p:cNvPr>
          <p:cNvPicPr>
            <a:picLocks noChangeAspect="1"/>
          </p:cNvPicPr>
          <p:nvPr/>
        </p:nvPicPr>
        <p:blipFill>
          <a:blip r:embed="rId4"/>
          <a:stretch>
            <a:fillRect/>
          </a:stretch>
        </p:blipFill>
        <p:spPr>
          <a:xfrm>
            <a:off x="5955738" y="1167803"/>
            <a:ext cx="2829488" cy="3599460"/>
          </a:xfrm>
          <a:prstGeom prst="flowChartConnector">
            <a:avLst/>
          </a:prstGeom>
        </p:spPr>
      </p:pic>
    </p:spTree>
    <p:extLst>
      <p:ext uri="{BB962C8B-B14F-4D97-AF65-F5344CB8AC3E}">
        <p14:creationId xmlns:p14="http://schemas.microsoft.com/office/powerpoint/2010/main" val="2673448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76752"/>
            <a:ext cx="4859268" cy="1945469"/>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Какой город, освобождённый 3 июля 1944 года, получил почётное звание «Город-герой» за то, </a:t>
            </a:r>
          </a:p>
          <a:p>
            <a:pPr>
              <a:lnSpc>
                <a:spcPct val="114000"/>
              </a:lnSpc>
            </a:pPr>
            <a:r>
              <a:rPr lang="ru-RU" sz="1600" dirty="0">
                <a:solidFill>
                  <a:prstClr val="black"/>
                </a:solidFill>
                <a:latin typeface="Roboto Slab"/>
              </a:rPr>
              <a:t>что в период оккупации в нём активно </a:t>
            </a:r>
          </a:p>
          <a:p>
            <a:pPr>
              <a:lnSpc>
                <a:spcPct val="114000"/>
              </a:lnSpc>
            </a:pPr>
            <a:r>
              <a:rPr lang="ru-RU" sz="1600" dirty="0">
                <a:solidFill>
                  <a:prstClr val="black"/>
                </a:solidFill>
                <a:latin typeface="Roboto Slab"/>
              </a:rPr>
              <a:t>действовало подпольное движение, которое провело большую работу по созданию разведывательных и диверсионных групп</a:t>
            </a:r>
          </a:p>
          <a:p>
            <a:pPr>
              <a:lnSpc>
                <a:spcPct val="114000"/>
              </a:lnSpc>
            </a:pPr>
            <a:r>
              <a:rPr lang="ru-RU" sz="1600" dirty="0">
                <a:solidFill>
                  <a:prstClr val="black"/>
                </a:solidFill>
                <a:latin typeface="Roboto Slab"/>
              </a:rPr>
              <a:t>и партизанских отрядов?</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AF258679-2A59-4808-83B8-4FF1FBB2C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C69BBABF-9946-4D29-8C9A-2F64958F3CD4}"/>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DEF223CF-C1C9-46DD-8A8C-596599806ECE}"/>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2050" name="Picture 2" descr="Картинки по запросу &quot;Обелиск «Городу-Герою минск»&quot;">
            <a:extLst>
              <a:ext uri="{FF2B5EF4-FFF2-40B4-BE49-F238E27FC236}">
                <a16:creationId xmlns:a16="http://schemas.microsoft.com/office/drawing/2014/main" id="{B3F0DC77-E42C-43ED-98BD-D286D6400F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663078" y="1175657"/>
            <a:ext cx="3122147" cy="31081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578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3" y="1166813"/>
            <a:ext cx="4835897" cy="1969770"/>
          </a:xfrm>
          <a:prstGeom prst="rect">
            <a:avLst/>
          </a:prstGeom>
          <a:noFill/>
        </p:spPr>
        <p:txBody>
          <a:bodyPr wrap="square" lIns="0" tIns="0" rIns="0" bIns="0" rtlCol="0">
            <a:spAutoFit/>
          </a:bodyPr>
          <a:lstStyle/>
          <a:p>
            <a:pPr defTabSz="914377"/>
            <a:r>
              <a:rPr lang="ru-RU" sz="1600" dirty="0">
                <a:solidFill>
                  <a:prstClr val="black"/>
                </a:solidFill>
                <a:latin typeface="Roboto Slab"/>
              </a:rPr>
              <a:t>В период оккупации </a:t>
            </a:r>
            <a:r>
              <a:rPr lang="ru-RU" sz="1600" b="1" dirty="0">
                <a:solidFill>
                  <a:prstClr val="black"/>
                </a:solidFill>
                <a:latin typeface="Roboto Slab"/>
              </a:rPr>
              <a:t>в Минске </a:t>
            </a:r>
            <a:r>
              <a:rPr lang="ru-RU" sz="1600" dirty="0">
                <a:solidFill>
                  <a:prstClr val="black"/>
                </a:solidFill>
                <a:latin typeface="Roboto Slab"/>
              </a:rPr>
              <a:t>активно действовало подпольное движение, функционировал подпольный Военный совет партизанского движения. На начало 1944 года минское подполье объединяло более девяти тысяч человек, 120 организаций и групп. Подпольщики и партизаны осуществили около 1,5 тысячи диверсий. 	</a:t>
            </a:r>
          </a:p>
        </p:txBody>
      </p:sp>
      <p:pic>
        <p:nvPicPr>
          <p:cNvPr id="13" name="Рисунок 12">
            <a:extLst>
              <a:ext uri="{FF2B5EF4-FFF2-40B4-BE49-F238E27FC236}">
                <a16:creationId xmlns:a16="http://schemas.microsoft.com/office/drawing/2014/main" id="{AA27BB3A-B2F9-4926-907C-E5C1A8479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Скругленный прямоугольник 15">
            <a:hlinkClick r:id="rId3" action="ppaction://hlinksldjump"/>
            <a:extLst>
              <a:ext uri="{FF2B5EF4-FFF2-40B4-BE49-F238E27FC236}">
                <a16:creationId xmlns:a16="http://schemas.microsoft.com/office/drawing/2014/main" id="{B50D5F46-B3C6-4593-BA2F-508239B44D29}"/>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1" name="Picture 2" descr="Картинки по запросу &quot;Обелиск «Городу-Герою минск»&quot;">
            <a:extLst>
              <a:ext uri="{FF2B5EF4-FFF2-40B4-BE49-F238E27FC236}">
                <a16:creationId xmlns:a16="http://schemas.microsoft.com/office/drawing/2014/main" id="{7F9ACD3E-DCC0-4D5B-B177-E5D2EF29F7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663078" y="1175657"/>
            <a:ext cx="3122147" cy="31081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272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a:hlinkClick r:id="rId2"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9" name="Рисунок 8">
            <a:extLst>
              <a:ext uri="{FF2B5EF4-FFF2-40B4-BE49-F238E27FC236}">
                <a16:creationId xmlns:a16="http://schemas.microsoft.com/office/drawing/2014/main" id="{C3FADF5D-A200-43D9-B380-395E44865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8" name="Прямоугольник с двумя скругленными соседними углами 14">
            <a:extLst>
              <a:ext uri="{FF2B5EF4-FFF2-40B4-BE49-F238E27FC236}">
                <a16:creationId xmlns:a16="http://schemas.microsoft.com/office/drawing/2014/main" id="{07083953-B16A-4AFE-B1F9-81C05B442075}"/>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16362730-DBF0-4325-A976-189D15076655}"/>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sp>
        <p:nvSpPr>
          <p:cNvPr id="10" name="TextBox 9">
            <a:hlinkClick r:id="" action="ppaction://noaction"/>
            <a:extLst>
              <a:ext uri="{FF2B5EF4-FFF2-40B4-BE49-F238E27FC236}">
                <a16:creationId xmlns:a16="http://schemas.microsoft.com/office/drawing/2014/main" id="{02582E10-E74C-4C6F-86C5-213AF988B7A2}"/>
              </a:ext>
            </a:extLst>
          </p:cNvPr>
          <p:cNvSpPr txBox="1"/>
          <p:nvPr/>
        </p:nvSpPr>
        <p:spPr>
          <a:xfrm>
            <a:off x="411964" y="1176752"/>
            <a:ext cx="4482154" cy="1723549"/>
          </a:xfrm>
          <a:prstGeom prst="rect">
            <a:avLst/>
          </a:prstGeom>
          <a:noFill/>
        </p:spPr>
        <p:txBody>
          <a:bodyPr wrap="square" lIns="0" tIns="0" rIns="0" bIns="0" rtlCol="0">
            <a:spAutoFit/>
          </a:bodyPr>
          <a:lstStyle/>
          <a:p>
            <a:pPr defTabSz="914377"/>
            <a:r>
              <a:rPr lang="ru-RU" sz="1600" dirty="0">
                <a:solidFill>
                  <a:prstClr val="black"/>
                </a:solidFill>
                <a:latin typeface="Roboto Slab"/>
              </a:rPr>
              <a:t>В Великую Отечественную войну</a:t>
            </a:r>
            <a:r>
              <a:rPr lang="ru-RU" sz="1600" b="1" dirty="0">
                <a:solidFill>
                  <a:prstClr val="black"/>
                </a:solidFill>
                <a:latin typeface="Roboto Slab"/>
              </a:rPr>
              <a:t> этот город</a:t>
            </a:r>
            <a:r>
              <a:rPr lang="ru-RU" sz="1600" dirty="0">
                <a:solidFill>
                  <a:prstClr val="black"/>
                </a:solidFill>
                <a:latin typeface="Roboto Slab"/>
              </a:rPr>
              <a:t>, который сопротивлялся врагу </a:t>
            </a:r>
          </a:p>
          <a:p>
            <a:pPr defTabSz="914377"/>
            <a:r>
              <a:rPr lang="ru-RU" sz="1600" dirty="0">
                <a:solidFill>
                  <a:prstClr val="black"/>
                </a:solidFill>
                <a:latin typeface="Roboto Slab"/>
              </a:rPr>
              <a:t>250 дней, продемонстрировал всему</a:t>
            </a:r>
          </a:p>
          <a:p>
            <a:pPr defTabSz="914377"/>
            <a:r>
              <a:rPr lang="ru-RU" sz="1600" dirty="0">
                <a:solidFill>
                  <a:prstClr val="black"/>
                </a:solidFill>
                <a:latin typeface="Roboto Slab"/>
              </a:rPr>
              <a:t>миру величие духа и боевое мастерство черноморских моряков, офицеров, солдат Красной Армии и простых горожан, грудью вставших на его защиту.	</a:t>
            </a:r>
          </a:p>
        </p:txBody>
      </p:sp>
      <p:pic>
        <p:nvPicPr>
          <p:cNvPr id="12" name="Picture 4" descr="Картинки по запросу &quot;освобождение севастополя 1944&quot;">
            <a:extLst>
              <a:ext uri="{FF2B5EF4-FFF2-40B4-BE49-F238E27FC236}">
                <a16:creationId xmlns:a16="http://schemas.microsoft.com/office/drawing/2014/main" id="{EF672B0F-820C-4E3B-B1CC-6EEEFC031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95963" y="1172819"/>
            <a:ext cx="2989262" cy="306249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543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1969770"/>
          </a:xfrm>
          <a:prstGeom prst="rect">
            <a:avLst/>
          </a:prstGeom>
          <a:noFill/>
        </p:spPr>
        <p:txBody>
          <a:bodyPr wrap="square" lIns="0" tIns="0" rIns="0" bIns="0" rtlCol="0">
            <a:spAutoFit/>
          </a:bodyPr>
          <a:lstStyle/>
          <a:p>
            <a:pPr defTabSz="914377"/>
            <a:r>
              <a:rPr lang="ru-RU" sz="1600" dirty="0">
                <a:solidFill>
                  <a:prstClr val="black"/>
                </a:solidFill>
                <a:latin typeface="Roboto Slab"/>
              </a:rPr>
              <a:t>Героическая оборона </a:t>
            </a:r>
            <a:r>
              <a:rPr lang="ru-RU" sz="1600" b="1" dirty="0">
                <a:solidFill>
                  <a:prstClr val="black"/>
                </a:solidFill>
                <a:latin typeface="Roboto Slab"/>
              </a:rPr>
              <a:t>Севастополя</a:t>
            </a:r>
            <a:r>
              <a:rPr lang="ru-RU" sz="1600" dirty="0">
                <a:solidFill>
                  <a:prstClr val="black"/>
                </a:solidFill>
                <a:latin typeface="Roboto Slab"/>
              </a:rPr>
              <a:t>, которая продолжалась 250 дней, началась</a:t>
            </a:r>
          </a:p>
          <a:p>
            <a:pPr defTabSz="914377"/>
            <a:r>
              <a:rPr lang="ru-RU" sz="1600" dirty="0">
                <a:solidFill>
                  <a:prstClr val="black"/>
                </a:solidFill>
                <a:latin typeface="Roboto Slab"/>
              </a:rPr>
              <a:t>30 октября 1941 года. Защитники города, сковав значительные силы германских войск и нанеся им большой урон, нарушили планы вражеского командования на южном крыле </a:t>
            </a:r>
          </a:p>
          <a:p>
            <a:pPr defTabSz="914377"/>
            <a:r>
              <a:rPr lang="ru-RU" sz="1600" dirty="0">
                <a:solidFill>
                  <a:prstClr val="black"/>
                </a:solidFill>
                <a:latin typeface="Roboto Slab"/>
              </a:rPr>
              <a:t>советско-германского фронта.</a:t>
            </a:r>
          </a:p>
        </p:txBody>
      </p:sp>
      <p:pic>
        <p:nvPicPr>
          <p:cNvPr id="13" name="Рисунок 12">
            <a:extLst>
              <a:ext uri="{FF2B5EF4-FFF2-40B4-BE49-F238E27FC236}">
                <a16:creationId xmlns:a16="http://schemas.microsoft.com/office/drawing/2014/main" id="{B360A428-2D9D-41E3-8BA6-9F8AC7E32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2" name="Скругленный прямоугольник 15">
            <a:hlinkClick r:id="rId3" action="ppaction://hlinksldjump"/>
            <a:extLst>
              <a:ext uri="{FF2B5EF4-FFF2-40B4-BE49-F238E27FC236}">
                <a16:creationId xmlns:a16="http://schemas.microsoft.com/office/drawing/2014/main" id="{BFDC0591-A2A9-43FB-B7C4-2357A5B8963F}"/>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1" name="Picture 4" descr="Картинки по запросу &quot;освобождение севастополя 1944&quot;">
            <a:extLst>
              <a:ext uri="{FF2B5EF4-FFF2-40B4-BE49-F238E27FC236}">
                <a16:creationId xmlns:a16="http://schemas.microsoft.com/office/drawing/2014/main" id="{D8EF4E41-6132-4BDF-B81F-0C2852644B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95963" y="1172819"/>
            <a:ext cx="2989262" cy="306249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232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a:hlinkClick r:id="rId2"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9" name="Рисунок 8">
            <a:extLst>
              <a:ext uri="{FF2B5EF4-FFF2-40B4-BE49-F238E27FC236}">
                <a16:creationId xmlns:a16="http://schemas.microsoft.com/office/drawing/2014/main" id="{3AA54D21-20E0-4ECE-9C02-5E9E0CCB2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8" name="Прямоугольник с двумя скругленными соседними углами 14">
            <a:extLst>
              <a:ext uri="{FF2B5EF4-FFF2-40B4-BE49-F238E27FC236}">
                <a16:creationId xmlns:a16="http://schemas.microsoft.com/office/drawing/2014/main" id="{6573A7DB-357C-4094-8A92-32F64B7920B2}"/>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93AF0689-6BCB-47D0-967C-8E8ADDB5BADC}"/>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sp>
        <p:nvSpPr>
          <p:cNvPr id="12" name="TextBox 11">
            <a:hlinkClick r:id="" action="ppaction://noaction"/>
            <a:extLst>
              <a:ext uri="{FF2B5EF4-FFF2-40B4-BE49-F238E27FC236}">
                <a16:creationId xmlns:a16="http://schemas.microsoft.com/office/drawing/2014/main" id="{F1F959C3-EBE4-46A6-9269-DBBF7048E218}"/>
              </a:ext>
            </a:extLst>
          </p:cNvPr>
          <p:cNvSpPr txBox="1"/>
          <p:nvPr/>
        </p:nvSpPr>
        <p:spPr>
          <a:xfrm>
            <a:off x="411964" y="1176752"/>
            <a:ext cx="4482154" cy="1477328"/>
          </a:xfrm>
          <a:prstGeom prst="rect">
            <a:avLst/>
          </a:prstGeom>
          <a:noFill/>
        </p:spPr>
        <p:txBody>
          <a:bodyPr wrap="square" lIns="0" tIns="0" rIns="0" bIns="0" rtlCol="0">
            <a:spAutoFit/>
          </a:bodyPr>
          <a:lstStyle/>
          <a:p>
            <a:pPr defTabSz="914377"/>
            <a:r>
              <a:rPr lang="ru-RU" sz="1600" dirty="0">
                <a:solidFill>
                  <a:prstClr val="black"/>
                </a:solidFill>
                <a:latin typeface="Roboto Slab"/>
              </a:rPr>
              <a:t>Наступление на </a:t>
            </a:r>
            <a:r>
              <a:rPr lang="ru-RU" sz="1600" b="1" dirty="0">
                <a:solidFill>
                  <a:prstClr val="black"/>
                </a:solidFill>
                <a:latin typeface="Roboto Slab"/>
              </a:rPr>
              <a:t>этот город </a:t>
            </a:r>
            <a:r>
              <a:rPr lang="ru-RU" sz="1600" dirty="0">
                <a:solidFill>
                  <a:prstClr val="black"/>
                </a:solidFill>
                <a:latin typeface="Roboto Slab"/>
              </a:rPr>
              <a:t>началось </a:t>
            </a:r>
          </a:p>
          <a:p>
            <a:pPr defTabSz="914377"/>
            <a:r>
              <a:rPr lang="ru-RU" sz="1600" dirty="0">
                <a:solidFill>
                  <a:prstClr val="black"/>
                </a:solidFill>
                <a:latin typeface="Roboto Slab"/>
              </a:rPr>
              <a:t>29 июня 1941 года. Гитлеровцы хотели захватить его в кратчайшие сроки, но линия фронта здесь не изменилась вплоть до 1944 года, пока советские войска не начали ответное наступление.	</a:t>
            </a:r>
          </a:p>
        </p:txBody>
      </p:sp>
      <p:pic>
        <p:nvPicPr>
          <p:cNvPr id="14" name="Рисунок 13" descr="Изображение выглядит как продукт, еда, знак, большой&#10;&#10;Автоматически созданное описание">
            <a:extLst>
              <a:ext uri="{FF2B5EF4-FFF2-40B4-BE49-F238E27FC236}">
                <a16:creationId xmlns:a16="http://schemas.microsoft.com/office/drawing/2014/main" id="{47B0CE1B-1D67-4F1F-B6DB-B46CB79A8326}"/>
              </a:ext>
            </a:extLst>
          </p:cNvPr>
          <p:cNvPicPr>
            <a:picLocks noChangeAspect="1"/>
          </p:cNvPicPr>
          <p:nvPr/>
        </p:nvPicPr>
        <p:blipFill rotWithShape="1">
          <a:blip r:embed="rId4"/>
          <a:srcRect l="13193" r="13756"/>
          <a:stretch/>
        </p:blipFill>
        <p:spPr>
          <a:xfrm>
            <a:off x="5795963" y="1296305"/>
            <a:ext cx="2989261" cy="3065553"/>
          </a:xfrm>
          <a:prstGeom prst="flowChartConnector">
            <a:avLst/>
          </a:prstGeom>
        </p:spPr>
      </p:pic>
    </p:spTree>
    <p:extLst>
      <p:ext uri="{BB962C8B-B14F-4D97-AF65-F5344CB8AC3E}">
        <p14:creationId xmlns:p14="http://schemas.microsoft.com/office/powerpoint/2010/main" val="36461189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2708434"/>
          </a:xfrm>
          <a:prstGeom prst="rect">
            <a:avLst/>
          </a:prstGeom>
          <a:noFill/>
        </p:spPr>
        <p:txBody>
          <a:bodyPr wrap="square" lIns="0" tIns="0" rIns="0" bIns="0" rtlCol="0">
            <a:spAutoFit/>
          </a:bodyPr>
          <a:lstStyle/>
          <a:p>
            <a:pPr defTabSz="914377"/>
            <a:r>
              <a:rPr lang="ru-RU" sz="1600" dirty="0">
                <a:solidFill>
                  <a:prstClr val="black"/>
                </a:solidFill>
                <a:latin typeface="Roboto Slab"/>
              </a:rPr>
              <a:t>С 1942 года гитлеровцы систематически подвергали </a:t>
            </a:r>
            <a:r>
              <a:rPr lang="ru-RU" sz="1600" b="1" dirty="0">
                <a:solidFill>
                  <a:prstClr val="black"/>
                </a:solidFill>
                <a:latin typeface="Roboto Slab"/>
              </a:rPr>
              <a:t>Мурманск</a:t>
            </a:r>
            <a:r>
              <a:rPr lang="ru-RU" sz="1600" dirty="0">
                <a:solidFill>
                  <a:prstClr val="black"/>
                </a:solidFill>
                <a:latin typeface="Roboto Slab"/>
              </a:rPr>
              <a:t> воздушным ударам. Попытки вывести из строя порт</a:t>
            </a:r>
          </a:p>
          <a:p>
            <a:pPr defTabSz="914377"/>
            <a:r>
              <a:rPr lang="ru-RU" sz="1600" dirty="0">
                <a:solidFill>
                  <a:prstClr val="black"/>
                </a:solidFill>
                <a:latin typeface="Roboto Slab"/>
              </a:rPr>
              <a:t>и железнодорожную станцию, заблокировать залив подводными лодками продолжались до последнего дня войны. Военная угроза Мурманску была снята в октябре 1944 года, когда советские войска разгромили группировку немецких войск на Крайнем Севере </a:t>
            </a:r>
          </a:p>
          <a:p>
            <a:pPr defTabSz="914377"/>
            <a:r>
              <a:rPr lang="ru-RU" sz="1600" dirty="0">
                <a:solidFill>
                  <a:prstClr val="black"/>
                </a:solidFill>
                <a:latin typeface="Roboto Slab"/>
              </a:rPr>
              <a:t>и освободили Советское Заполярье.</a:t>
            </a:r>
          </a:p>
        </p:txBody>
      </p:sp>
      <p:pic>
        <p:nvPicPr>
          <p:cNvPr id="12" name="Рисунок 11">
            <a:extLst>
              <a:ext uri="{FF2B5EF4-FFF2-40B4-BE49-F238E27FC236}">
                <a16:creationId xmlns:a16="http://schemas.microsoft.com/office/drawing/2014/main" id="{A70A913C-D3AC-4920-8FF4-5A5F52B81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2CB87A27-1362-4090-9EC4-2CB60A6E586F}"/>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3" name="Рисунок 2" descr="Изображение выглядит как продукт, еда, знак, большой&#10;&#10;Автоматически созданное описание">
            <a:extLst>
              <a:ext uri="{FF2B5EF4-FFF2-40B4-BE49-F238E27FC236}">
                <a16:creationId xmlns:a16="http://schemas.microsoft.com/office/drawing/2014/main" id="{DB6924BD-CE8C-49F1-A302-56C54B0256A5}"/>
              </a:ext>
            </a:extLst>
          </p:cNvPr>
          <p:cNvPicPr>
            <a:picLocks noChangeAspect="1"/>
          </p:cNvPicPr>
          <p:nvPr/>
        </p:nvPicPr>
        <p:blipFill rotWithShape="1">
          <a:blip r:embed="rId4"/>
          <a:srcRect l="13193" r="13756"/>
          <a:stretch/>
        </p:blipFill>
        <p:spPr>
          <a:xfrm>
            <a:off x="5795963" y="1296305"/>
            <a:ext cx="2989261" cy="3065553"/>
          </a:xfrm>
          <a:prstGeom prst="flowChartConnector">
            <a:avLst/>
          </a:prstGeom>
        </p:spPr>
      </p:pic>
    </p:spTree>
    <p:extLst>
      <p:ext uri="{BB962C8B-B14F-4D97-AF65-F5344CB8AC3E}">
        <p14:creationId xmlns:p14="http://schemas.microsoft.com/office/powerpoint/2010/main" val="2203578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a:hlinkClick r:id="rId2"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BE64DB32-69D4-46C9-ACD5-1434CB0EC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8012985F-FF57-43E9-A3A8-B5DA4D5F82C8}"/>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D3901053-E004-4BB9-A204-92B05879755B}"/>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sp>
        <p:nvSpPr>
          <p:cNvPr id="10" name="TextBox 9">
            <a:hlinkClick r:id="" action="ppaction://noaction"/>
            <a:extLst>
              <a:ext uri="{FF2B5EF4-FFF2-40B4-BE49-F238E27FC236}">
                <a16:creationId xmlns:a16="http://schemas.microsoft.com/office/drawing/2014/main" id="{A2AE613E-3B26-48CC-81B8-CF06C131B347}"/>
              </a:ext>
            </a:extLst>
          </p:cNvPr>
          <p:cNvSpPr txBox="1"/>
          <p:nvPr/>
        </p:nvSpPr>
        <p:spPr>
          <a:xfrm>
            <a:off x="411964" y="1176752"/>
            <a:ext cx="4482154" cy="738664"/>
          </a:xfrm>
          <a:prstGeom prst="rect">
            <a:avLst/>
          </a:prstGeom>
          <a:noFill/>
        </p:spPr>
        <p:txBody>
          <a:bodyPr wrap="square" lIns="0" tIns="0" rIns="0" bIns="0" rtlCol="0">
            <a:spAutoFit/>
          </a:bodyPr>
          <a:lstStyle/>
          <a:p>
            <a:pPr defTabSz="914377"/>
            <a:r>
              <a:rPr lang="ru-RU" sz="1600" dirty="0">
                <a:solidFill>
                  <a:prstClr val="black"/>
                </a:solidFill>
                <a:latin typeface="Roboto Slab"/>
              </a:rPr>
              <a:t>Городам-героям, кроме медали «Золотая звезда» и грамоты Президиума ВС СССР,</a:t>
            </a:r>
          </a:p>
          <a:p>
            <a:pPr defTabSz="914377"/>
            <a:r>
              <a:rPr lang="ru-RU" sz="1600" dirty="0">
                <a:solidFill>
                  <a:prstClr val="black"/>
                </a:solidFill>
                <a:latin typeface="Roboto Slab"/>
              </a:rPr>
              <a:t>вручали также и </a:t>
            </a:r>
            <a:r>
              <a:rPr lang="ru-RU" sz="1600" b="1" dirty="0">
                <a:solidFill>
                  <a:prstClr val="black"/>
                </a:solidFill>
                <a:latin typeface="Roboto Slab"/>
              </a:rPr>
              <a:t>этот орден</a:t>
            </a:r>
            <a:r>
              <a:rPr lang="ru-RU" sz="1600" dirty="0">
                <a:solidFill>
                  <a:prstClr val="black"/>
                </a:solidFill>
                <a:latin typeface="Roboto Slab"/>
              </a:rPr>
              <a:t>.	</a:t>
            </a:r>
          </a:p>
        </p:txBody>
      </p:sp>
      <p:pic>
        <p:nvPicPr>
          <p:cNvPr id="5122" name="Picture 2" descr="Картинки по запросу &quot;грамота городу-герою Президиума ВС СССР&quot;">
            <a:extLst>
              <a:ext uri="{FF2B5EF4-FFF2-40B4-BE49-F238E27FC236}">
                <a16:creationId xmlns:a16="http://schemas.microsoft.com/office/drawing/2014/main" id="{2F825B8A-8A43-42CF-8BC7-ADEC410A5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41276" y="2302664"/>
            <a:ext cx="1757715" cy="246459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Изображение выглядит как стол, сидит, маленький, телефон&#10;&#10;Автоматически созданное описание">
            <a:extLst>
              <a:ext uri="{FF2B5EF4-FFF2-40B4-BE49-F238E27FC236}">
                <a16:creationId xmlns:a16="http://schemas.microsoft.com/office/drawing/2014/main" id="{DA6A1AFC-136B-4DCD-B734-775CD8F5396F}"/>
              </a:ext>
            </a:extLst>
          </p:cNvPr>
          <p:cNvPicPr>
            <a:picLocks noChangeAspect="1"/>
          </p:cNvPicPr>
          <p:nvPr/>
        </p:nvPicPr>
        <p:blipFill>
          <a:blip r:embed="rId5"/>
          <a:stretch>
            <a:fillRect/>
          </a:stretch>
        </p:blipFill>
        <p:spPr>
          <a:xfrm>
            <a:off x="6911285" y="1040386"/>
            <a:ext cx="1056005" cy="1875717"/>
          </a:xfrm>
          <a:prstGeom prst="rect">
            <a:avLst/>
          </a:prstGeom>
        </p:spPr>
      </p:pic>
      <p:pic>
        <p:nvPicPr>
          <p:cNvPr id="5124" name="Picture 4" descr="Картинки по запросу &quot;орден ленина gyu&quot;">
            <a:extLst>
              <a:ext uri="{FF2B5EF4-FFF2-40B4-BE49-F238E27FC236}">
                <a16:creationId xmlns:a16="http://schemas.microsoft.com/office/drawing/2014/main" id="{6FD1B2BB-0BC1-4B34-991D-9FF182E72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1792" y="1176752"/>
            <a:ext cx="873433" cy="1739351"/>
          </a:xfrm>
          <a:prstGeom prst="rect">
            <a:avLst/>
          </a:prstGeom>
          <a:noFill/>
          <a:extLst>
            <a:ext uri="{909E8E84-426E-40DD-AFC4-6F175D3DCCD1}">
              <a14:hiddenFill xmlns:a14="http://schemas.microsoft.com/office/drawing/2010/main">
                <a:solidFill>
                  <a:srgbClr val="FFFFFF"/>
                </a:solidFill>
              </a14:hiddenFill>
            </a:ext>
          </a:extLst>
        </p:spPr>
      </p:pic>
      <p:sp>
        <p:nvSpPr>
          <p:cNvPr id="5" name="Овал 4">
            <a:extLst>
              <a:ext uri="{FF2B5EF4-FFF2-40B4-BE49-F238E27FC236}">
                <a16:creationId xmlns:a16="http://schemas.microsoft.com/office/drawing/2014/main" id="{6DCF254E-426F-4EBD-A4E1-874A269BAA7C}"/>
              </a:ext>
            </a:extLst>
          </p:cNvPr>
          <p:cNvSpPr/>
          <p:nvPr/>
        </p:nvSpPr>
        <p:spPr>
          <a:xfrm>
            <a:off x="8132749" y="2217769"/>
            <a:ext cx="487017" cy="5150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359017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4" name="Скругленный прямоугольник 12">
            <a:hlinkClick r:id="rId3" action="ppaction://hlinksldjump"/>
            <a:extLst>
              <a:ext uri="{FF2B5EF4-FFF2-40B4-BE49-F238E27FC236}">
                <a16:creationId xmlns:a16="http://schemas.microsoft.com/office/drawing/2014/main" id="{8B806A10-21FE-49C6-8CC4-C1A4F62CBC65}"/>
              </a:ext>
            </a:extLst>
          </p:cNvPr>
          <p:cNvSpPr/>
          <p:nvPr/>
        </p:nvSpPr>
        <p:spPr>
          <a:xfrm>
            <a:off x="358774" y="3060737"/>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ea typeface="Cambria Math" panose="02040503050406030204" pitchFamily="18" charset="0"/>
              </a:rPr>
              <a:t>Битва за Керчь</a:t>
            </a:r>
            <a:endParaRPr lang="ru-RU" sz="1800">
              <a:solidFill>
                <a:schemeClr val="tx1"/>
              </a:solidFill>
              <a:latin typeface="+mj-lt"/>
            </a:endParaRPr>
          </a:p>
        </p:txBody>
      </p:sp>
      <p:sp>
        <p:nvSpPr>
          <p:cNvPr id="16" name="Скругленный прямоугольник 7">
            <a:hlinkClick r:id="rId3" action="ppaction://hlinksldjump"/>
            <a:extLst>
              <a:ext uri="{FF2B5EF4-FFF2-40B4-BE49-F238E27FC236}">
                <a16:creationId xmlns:a16="http://schemas.microsoft.com/office/drawing/2014/main" id="{BCA86E2D-4391-44EA-A026-1A8BC4FC05CF}"/>
              </a:ext>
            </a:extLst>
          </p:cNvPr>
          <p:cNvSpPr/>
          <p:nvPr/>
        </p:nvSpPr>
        <p:spPr>
          <a:xfrm>
            <a:off x="347662" y="1508933"/>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Битва за Днепр</a:t>
            </a:r>
          </a:p>
        </p:txBody>
      </p:sp>
      <p:sp>
        <p:nvSpPr>
          <p:cNvPr id="17" name="Скругленный прямоугольник 8">
            <a:hlinkClick r:id="rId3" action="ppaction://hlinksldjump"/>
            <a:extLst>
              <a:ext uri="{FF2B5EF4-FFF2-40B4-BE49-F238E27FC236}">
                <a16:creationId xmlns:a16="http://schemas.microsoft.com/office/drawing/2014/main" id="{1111116D-3528-400A-8EBE-2D876C1EA14E}"/>
              </a:ext>
            </a:extLst>
          </p:cNvPr>
          <p:cNvSpPr/>
          <p:nvPr/>
        </p:nvSpPr>
        <p:spPr>
          <a:xfrm>
            <a:off x="358775" y="2284835"/>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Оборона Мурманска</a:t>
            </a:r>
          </a:p>
        </p:txBody>
      </p:sp>
      <p:sp>
        <p:nvSpPr>
          <p:cNvPr id="18" name="Скругленный прямоугольник 10">
            <a:hlinkClick r:id="rId4" action="ppaction://hlinksldjump"/>
            <a:extLst>
              <a:ext uri="{FF2B5EF4-FFF2-40B4-BE49-F238E27FC236}">
                <a16:creationId xmlns:a16="http://schemas.microsoft.com/office/drawing/2014/main" id="{74157753-C10D-47B4-B69D-676C41AA62EF}"/>
              </a:ext>
            </a:extLst>
          </p:cNvPr>
          <p:cNvSpPr/>
          <p:nvPr/>
        </p:nvSpPr>
        <p:spPr>
          <a:xfrm>
            <a:off x="358775" y="3836639"/>
            <a:ext cx="2568575" cy="575664"/>
          </a:xfrm>
          <a:prstGeom prst="roundRect">
            <a:avLst/>
          </a:prstGeom>
          <a:solidFill>
            <a:schemeClr val="bg1"/>
          </a:solid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noAutofit/>
          </a:bodyPr>
          <a:lstStyle/>
          <a:p>
            <a:pPr algn="ctr"/>
            <a:r>
              <a:rPr lang="ru-RU" sz="1800">
                <a:solidFill>
                  <a:schemeClr val="tx1"/>
                </a:solidFill>
                <a:latin typeface="+mj-lt"/>
              </a:rPr>
              <a:t>Оборона Севастополя</a:t>
            </a:r>
          </a:p>
        </p:txBody>
      </p:sp>
      <p:sp>
        <p:nvSpPr>
          <p:cNvPr id="15" name="Прямоугольник с двумя скругленными соседними углами 14">
            <a:hlinkClick r:id="rId5" action="ppaction://hlinksldjump"/>
            <a:extLst>
              <a:ext uri="{FF2B5EF4-FFF2-40B4-BE49-F238E27FC236}">
                <a16:creationId xmlns:a16="http://schemas.microsoft.com/office/drawing/2014/main" id="{26A08D69-C4FC-444A-8379-FACDE891952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20" name="TextBox 19">
            <a:hlinkClick r:id="rId5" action="ppaction://hlinksldjump"/>
            <a:extLst>
              <a:ext uri="{FF2B5EF4-FFF2-40B4-BE49-F238E27FC236}">
                <a16:creationId xmlns:a16="http://schemas.microsoft.com/office/drawing/2014/main" id="{0EE091A7-C0E2-4733-8CED-23C71534FA52}"/>
              </a:ext>
            </a:extLst>
          </p:cNvPr>
          <p:cNvSpPr txBox="1"/>
          <p:nvPr/>
        </p:nvSpPr>
        <p:spPr>
          <a:xfrm>
            <a:off x="2412000" y="150616"/>
            <a:ext cx="4325223"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Что происходит на картине? </a:t>
            </a:r>
          </a:p>
        </p:txBody>
      </p:sp>
      <p:pic>
        <p:nvPicPr>
          <p:cNvPr id="1026" name="Picture 2">
            <a:extLst>
              <a:ext uri="{FF2B5EF4-FFF2-40B4-BE49-F238E27FC236}">
                <a16:creationId xmlns:a16="http://schemas.microsoft.com/office/drawing/2014/main" id="{C0F4A1B2-A77C-431A-B1BA-76C5FD7823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442950"/>
            <a:ext cx="5867399" cy="296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8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6" grpId="0" animBg="1"/>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1231106"/>
          </a:xfrm>
          <a:prstGeom prst="rect">
            <a:avLst/>
          </a:prstGeom>
          <a:noFill/>
        </p:spPr>
        <p:txBody>
          <a:bodyPr wrap="square" lIns="0" tIns="0" rIns="0" bIns="0" rtlCol="0">
            <a:spAutoFit/>
          </a:bodyPr>
          <a:lstStyle/>
          <a:p>
            <a:pPr defTabSz="914377"/>
            <a:r>
              <a:rPr lang="ru-RU" sz="1600" dirty="0">
                <a:solidFill>
                  <a:prstClr val="black"/>
                </a:solidFill>
                <a:latin typeface="Roboto Slab"/>
              </a:rPr>
              <a:t>Городам-героям вручали </a:t>
            </a:r>
            <a:r>
              <a:rPr lang="ru-RU" sz="1600" b="1" dirty="0">
                <a:solidFill>
                  <a:prstClr val="black"/>
                </a:solidFill>
                <a:latin typeface="Roboto Slab"/>
              </a:rPr>
              <a:t>орден Ленина</a:t>
            </a:r>
            <a:r>
              <a:rPr lang="ru-RU" sz="1600" dirty="0">
                <a:solidFill>
                  <a:prstClr val="black"/>
                </a:solidFill>
                <a:latin typeface="Roboto Slab"/>
              </a:rPr>
              <a:t>, медаль «Золотая Звезда» и грамоту Президиума ВС СССР. В городах устанавливались обелиски с текстом указа. </a:t>
            </a:r>
          </a:p>
        </p:txBody>
      </p:sp>
      <p:pic>
        <p:nvPicPr>
          <p:cNvPr id="12" name="Рисунок 11">
            <a:extLst>
              <a:ext uri="{FF2B5EF4-FFF2-40B4-BE49-F238E27FC236}">
                <a16:creationId xmlns:a16="http://schemas.microsoft.com/office/drawing/2014/main" id="{C483C1DF-0A9E-4A30-858B-2646E3A4F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69EDDAB3-81B9-46DD-AE55-E59A504B745B}"/>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1" name="Picture 2" descr="Картинки по запросу &quot;грамота городу-герою Президиума ВС СССР&quot;">
            <a:extLst>
              <a:ext uri="{FF2B5EF4-FFF2-40B4-BE49-F238E27FC236}">
                <a16:creationId xmlns:a16="http://schemas.microsoft.com/office/drawing/2014/main" id="{136BEC46-BFE0-4AA4-A360-0BC373FE45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41276" y="2302664"/>
            <a:ext cx="1757715" cy="246459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descr="Изображение выглядит как стол, сидит, маленький, телефон&#10;&#10;Автоматически созданное описание">
            <a:extLst>
              <a:ext uri="{FF2B5EF4-FFF2-40B4-BE49-F238E27FC236}">
                <a16:creationId xmlns:a16="http://schemas.microsoft.com/office/drawing/2014/main" id="{CAF700F7-70E6-4F55-AD09-90D240F7CEC6}"/>
              </a:ext>
            </a:extLst>
          </p:cNvPr>
          <p:cNvPicPr>
            <a:picLocks noChangeAspect="1"/>
          </p:cNvPicPr>
          <p:nvPr/>
        </p:nvPicPr>
        <p:blipFill>
          <a:blip r:embed="rId5"/>
          <a:stretch>
            <a:fillRect/>
          </a:stretch>
        </p:blipFill>
        <p:spPr>
          <a:xfrm>
            <a:off x="6911285" y="1040386"/>
            <a:ext cx="1056005" cy="1875717"/>
          </a:xfrm>
          <a:prstGeom prst="rect">
            <a:avLst/>
          </a:prstGeom>
        </p:spPr>
      </p:pic>
      <p:pic>
        <p:nvPicPr>
          <p:cNvPr id="17" name="Picture 4" descr="Картинки по запросу &quot;орден ленина gyu&quot;">
            <a:extLst>
              <a:ext uri="{FF2B5EF4-FFF2-40B4-BE49-F238E27FC236}">
                <a16:creationId xmlns:a16="http://schemas.microsoft.com/office/drawing/2014/main" id="{70B628F7-1D85-4A78-8D91-AC6EEA9EE5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1792" y="1176752"/>
            <a:ext cx="873433" cy="173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7492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4738742"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Эти два города, которые были освобождены</a:t>
            </a:r>
          </a:p>
          <a:p>
            <a:pPr>
              <a:lnSpc>
                <a:spcPct val="114000"/>
              </a:lnSpc>
            </a:pPr>
            <a:r>
              <a:rPr lang="ru-RU" sz="1600" dirty="0">
                <a:solidFill>
                  <a:prstClr val="black"/>
                </a:solidFill>
                <a:latin typeface="Roboto Slab"/>
              </a:rPr>
              <a:t>5 августа 1943 года в ходе Курской битвы, неофициально называют городами первого </a:t>
            </a:r>
          </a:p>
          <a:p>
            <a:pPr>
              <a:lnSpc>
                <a:spcPct val="114000"/>
              </a:lnSpc>
            </a:pPr>
            <a:r>
              <a:rPr lang="ru-RU" sz="1600" dirty="0">
                <a:solidFill>
                  <a:prstClr val="black"/>
                </a:solidFill>
                <a:latin typeface="Roboto Slab"/>
              </a:rPr>
              <a:t>салюта.</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06AE149A-ABED-433A-95CF-B0BE71AB4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D80D1EBA-0E05-41C2-97F8-44FC9A759A06}"/>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F08CB9B3-8DDA-4849-A959-176E896AFC5A}"/>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33794" name="Picture 2" descr="Картинки по запросу &quot;герб белгород&quot;">
            <a:extLst>
              <a:ext uri="{FF2B5EF4-FFF2-40B4-BE49-F238E27FC236}">
                <a16:creationId xmlns:a16="http://schemas.microsoft.com/office/drawing/2014/main" id="{83957A54-B4B6-40F1-A286-59FC47DD7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862" y="1166813"/>
            <a:ext cx="1860785" cy="241737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12F4FD9C-63E7-46A7-8A04-58C04C65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4441" y="2375502"/>
            <a:ext cx="1860784" cy="241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78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2708434"/>
          </a:xfrm>
          <a:prstGeom prst="rect">
            <a:avLst/>
          </a:prstGeom>
          <a:noFill/>
        </p:spPr>
        <p:txBody>
          <a:bodyPr wrap="square" lIns="0" tIns="0" rIns="0" bIns="0" rtlCol="0">
            <a:spAutoFit/>
          </a:bodyPr>
          <a:lstStyle/>
          <a:p>
            <a:pPr defTabSz="914377"/>
            <a:r>
              <a:rPr lang="ru-RU" sz="1600" dirty="0">
                <a:solidFill>
                  <a:prstClr val="black"/>
                </a:solidFill>
                <a:latin typeface="Roboto Slab"/>
              </a:rPr>
              <a:t>По приказу И. В. Сталина № 2 от 5 августа 1943 года, в этот день в Москве был дан артиллерийский салют войскам, освободившим </a:t>
            </a:r>
            <a:r>
              <a:rPr lang="ru-RU" sz="1600" b="1" dirty="0">
                <a:solidFill>
                  <a:prstClr val="black"/>
                </a:solidFill>
                <a:latin typeface="Roboto Slab"/>
              </a:rPr>
              <a:t>Орёл</a:t>
            </a:r>
            <a:r>
              <a:rPr lang="ru-RU" sz="1600" dirty="0">
                <a:solidFill>
                  <a:prstClr val="black"/>
                </a:solidFill>
                <a:latin typeface="Roboto Slab"/>
              </a:rPr>
              <a:t> и </a:t>
            </a:r>
            <a:r>
              <a:rPr lang="ru-RU" sz="1600" b="1" dirty="0">
                <a:solidFill>
                  <a:prstClr val="black"/>
                </a:solidFill>
                <a:latin typeface="Roboto Slab"/>
              </a:rPr>
              <a:t>Белгород</a:t>
            </a:r>
            <a:r>
              <a:rPr lang="ru-RU" sz="1600" dirty="0">
                <a:solidFill>
                  <a:prstClr val="black"/>
                </a:solidFill>
                <a:latin typeface="Roboto Slab"/>
              </a:rPr>
              <a:t>. Этот салют был первым за время Великой Отечественной войны, поэтому за Орлом и Белгородом закрепилось название «город первого салюта». Указом Президента РФ</a:t>
            </a:r>
          </a:p>
          <a:p>
            <a:pPr defTabSz="914377"/>
            <a:r>
              <a:rPr lang="ru-RU" sz="1600" dirty="0">
                <a:solidFill>
                  <a:prstClr val="black"/>
                </a:solidFill>
                <a:latin typeface="Roboto Slab"/>
              </a:rPr>
              <a:t>от 27 апреля 2007 года Белгороду и Орлу </a:t>
            </a:r>
          </a:p>
          <a:p>
            <a:pPr defTabSz="914377"/>
            <a:r>
              <a:rPr lang="ru-RU" sz="1600" dirty="0">
                <a:solidFill>
                  <a:prstClr val="black"/>
                </a:solidFill>
                <a:latin typeface="Roboto Slab"/>
              </a:rPr>
              <a:t>присвоено почётное звание Российской Федерации «Город воинской славы».</a:t>
            </a:r>
          </a:p>
        </p:txBody>
      </p:sp>
      <p:pic>
        <p:nvPicPr>
          <p:cNvPr id="12" name="Рисунок 11">
            <a:extLst>
              <a:ext uri="{FF2B5EF4-FFF2-40B4-BE49-F238E27FC236}">
                <a16:creationId xmlns:a16="http://schemas.microsoft.com/office/drawing/2014/main" id="{D016C1DE-CC84-41B0-AFE6-FCAEE6CF0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EBC6D176-A0AF-4D2E-B800-62D72AB768B7}"/>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герб белгород&quot;">
            <a:extLst>
              <a:ext uri="{FF2B5EF4-FFF2-40B4-BE49-F238E27FC236}">
                <a16:creationId xmlns:a16="http://schemas.microsoft.com/office/drawing/2014/main" id="{3B9FE6D7-8F75-4549-9936-7C2CC85CF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862" y="1166813"/>
            <a:ext cx="1860785" cy="24173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52EC8505-73C3-4065-A510-1C556C29B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441" y="2375502"/>
            <a:ext cx="1860784" cy="241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874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4" y="1166813"/>
            <a:ext cx="5190687" cy="1945469"/>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Этот город</a:t>
            </a:r>
            <a:r>
              <a:rPr lang="ru-RU" sz="1600" dirty="0">
                <a:solidFill>
                  <a:prstClr val="black"/>
                </a:solidFill>
                <a:latin typeface="Roboto Slab"/>
              </a:rPr>
              <a:t> имел важное географическое положение и рассматривался Гитлером и командованием вермахта как «ворота Кавказа».</a:t>
            </a:r>
          </a:p>
          <a:p>
            <a:pPr>
              <a:lnSpc>
                <a:spcPct val="114000"/>
              </a:lnSpc>
            </a:pPr>
            <a:r>
              <a:rPr lang="ru-RU" sz="1600" dirty="0">
                <a:solidFill>
                  <a:prstClr val="black"/>
                </a:solidFill>
                <a:latin typeface="Roboto Slab"/>
              </a:rPr>
              <a:t>С ним связана одна из первых успешных наступательных операций советских войск в ноябре 1941 года, которая сорвала планы немецкого командования прорваться на Кавказ.</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62AD7148-3AE0-47CD-8CB3-2562D074A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BF8F6752-D9D8-4CC5-8BDD-6C16C9B1793A}"/>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94280EA0-8C53-4479-A882-194F1B1AE516}"/>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34820" name="Picture 4">
            <a:extLst>
              <a:ext uri="{FF2B5EF4-FFF2-40B4-BE49-F238E27FC236}">
                <a16:creationId xmlns:a16="http://schemas.microsoft.com/office/drawing/2014/main" id="{1676AA63-7161-4AD4-A356-673594ADB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1134540"/>
            <a:ext cx="2555875" cy="256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60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2708434"/>
          </a:xfrm>
          <a:prstGeom prst="rect">
            <a:avLst/>
          </a:prstGeom>
          <a:noFill/>
        </p:spPr>
        <p:txBody>
          <a:bodyPr wrap="square" lIns="0" tIns="0" rIns="0" bIns="0" rtlCol="0">
            <a:spAutoFit/>
          </a:bodyPr>
          <a:lstStyle/>
          <a:p>
            <a:pPr defTabSz="914377"/>
            <a:r>
              <a:rPr lang="ru-RU" sz="1600" b="1" dirty="0" err="1">
                <a:solidFill>
                  <a:prstClr val="black"/>
                </a:solidFill>
                <a:latin typeface="Roboto Slab"/>
              </a:rPr>
              <a:t>Ростову</a:t>
            </a:r>
            <a:r>
              <a:rPr lang="ru-RU" sz="1600" b="1" dirty="0">
                <a:solidFill>
                  <a:prstClr val="black"/>
                </a:solidFill>
                <a:latin typeface="Roboto Slab"/>
              </a:rPr>
              <a:t>-на-Дону</a:t>
            </a:r>
            <a:r>
              <a:rPr lang="ru-RU" sz="1600" dirty="0">
                <a:solidFill>
                  <a:prstClr val="black"/>
                </a:solidFill>
                <a:latin typeface="Roboto Slab"/>
              </a:rPr>
              <a:t> война нанесла очень большой урон. Он вошёл в число десяти наиболее пострадавших от войны городов России. Он дважды был захвачен врагом – осенью 1941 года и летом 1942 года.</a:t>
            </a:r>
          </a:p>
          <a:p>
            <a:pPr defTabSz="914377"/>
            <a:r>
              <a:rPr lang="ru-RU" sz="1600" dirty="0">
                <a:solidFill>
                  <a:prstClr val="black"/>
                </a:solidFill>
                <a:latin typeface="Roboto Slab"/>
              </a:rPr>
              <a:t>В ноябре 1941 года </a:t>
            </a:r>
            <a:r>
              <a:rPr lang="ru-RU" sz="1600" dirty="0" err="1">
                <a:solidFill>
                  <a:prstClr val="black"/>
                </a:solidFill>
                <a:latin typeface="Roboto Slab"/>
              </a:rPr>
              <a:t>Ростов</a:t>
            </a:r>
            <a:r>
              <a:rPr lang="ru-RU" sz="1600" dirty="0">
                <a:solidFill>
                  <a:prstClr val="black"/>
                </a:solidFill>
                <a:latin typeface="Roboto Slab"/>
              </a:rPr>
              <a:t>-на-Дону стал первым крупным городом, отбитым </a:t>
            </a:r>
          </a:p>
          <a:p>
            <a:pPr defTabSz="914377"/>
            <a:r>
              <a:rPr lang="ru-RU" sz="1600" dirty="0">
                <a:solidFill>
                  <a:prstClr val="black"/>
                </a:solidFill>
                <a:latin typeface="Roboto Slab"/>
              </a:rPr>
              <a:t>у оккупантов. Указом Президента РФ </a:t>
            </a:r>
          </a:p>
          <a:p>
            <a:pPr defTabSz="914377"/>
            <a:r>
              <a:rPr lang="ru-RU" sz="1600" dirty="0">
                <a:solidFill>
                  <a:prstClr val="black"/>
                </a:solidFill>
                <a:latin typeface="Roboto Slab"/>
              </a:rPr>
              <a:t>от 5 мая 2008 года </a:t>
            </a:r>
            <a:r>
              <a:rPr lang="ru-RU" sz="1600" dirty="0" err="1">
                <a:solidFill>
                  <a:prstClr val="black"/>
                </a:solidFill>
                <a:latin typeface="Roboto Slab"/>
              </a:rPr>
              <a:t>Ростову</a:t>
            </a:r>
            <a:r>
              <a:rPr lang="ru-RU" sz="1600" dirty="0">
                <a:solidFill>
                  <a:prstClr val="black"/>
                </a:solidFill>
                <a:latin typeface="Roboto Slab"/>
              </a:rPr>
              <a:t>-на-Дону присвоено почётное звание Российской Федерации «Город воинской славы».</a:t>
            </a:r>
          </a:p>
        </p:txBody>
      </p:sp>
      <p:pic>
        <p:nvPicPr>
          <p:cNvPr id="12" name="Рисунок 11">
            <a:extLst>
              <a:ext uri="{FF2B5EF4-FFF2-40B4-BE49-F238E27FC236}">
                <a16:creationId xmlns:a16="http://schemas.microsoft.com/office/drawing/2014/main" id="{0A76C0E3-4D46-4FCE-9394-3A7B38CBF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6" name="Скругленный прямоугольник 15">
            <a:hlinkClick r:id="rId3" action="ppaction://hlinksldjump"/>
            <a:extLst>
              <a:ext uri="{FF2B5EF4-FFF2-40B4-BE49-F238E27FC236}">
                <a16:creationId xmlns:a16="http://schemas.microsoft.com/office/drawing/2014/main" id="{63AFED14-825E-43A3-896D-6CA1807C1B2C}"/>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7" name="Picture 4">
            <a:extLst>
              <a:ext uri="{FF2B5EF4-FFF2-40B4-BE49-F238E27FC236}">
                <a16:creationId xmlns:a16="http://schemas.microsoft.com/office/drawing/2014/main" id="{5B583659-E8E6-4AD4-8BA5-D47A1B43B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1134540"/>
            <a:ext cx="2555875" cy="256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6352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Этот</a:t>
            </a:r>
            <a:r>
              <a:rPr lang="ru-RU" sz="1600" b="1" dirty="0">
                <a:solidFill>
                  <a:prstClr val="black"/>
                </a:solidFill>
                <a:latin typeface="Roboto Slab"/>
              </a:rPr>
              <a:t> город </a:t>
            </a:r>
            <a:r>
              <a:rPr lang="ru-RU" sz="1600" dirty="0">
                <a:solidFill>
                  <a:prstClr val="black"/>
                </a:solidFill>
                <a:latin typeface="Roboto Slab"/>
              </a:rPr>
              <a:t>был огневым щитом Ленинграда.</a:t>
            </a:r>
          </a:p>
          <a:p>
            <a:pPr>
              <a:lnSpc>
                <a:spcPct val="114000"/>
              </a:lnSpc>
            </a:pPr>
            <a:r>
              <a:rPr lang="ru-RU" sz="1600" dirty="0">
                <a:solidFill>
                  <a:prstClr val="black"/>
                </a:solidFill>
                <a:latin typeface="Roboto Slab"/>
              </a:rPr>
              <a:t>В самые тяжёлые месяцы блокады он обеспечивал поставку необходимых припасов в осаждённый город. За все время боевых действий немецким войскам так и не удалось его захватить.</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1C352523-BEFB-440C-AF70-859E2111F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9B9576C4-399D-410C-B22B-070F88999F4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76818722-7B75-4B15-B348-0C08CB21A1BE}"/>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40964" name="Picture 4">
            <a:extLst>
              <a:ext uri="{FF2B5EF4-FFF2-40B4-BE49-F238E27FC236}">
                <a16:creationId xmlns:a16="http://schemas.microsoft.com/office/drawing/2014/main" id="{D025F163-C16D-44E0-9BC3-B754B0022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116" y="1243842"/>
            <a:ext cx="2015234" cy="24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8748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2462213"/>
          </a:xfrm>
          <a:prstGeom prst="rect">
            <a:avLst/>
          </a:prstGeom>
          <a:noFill/>
        </p:spPr>
        <p:txBody>
          <a:bodyPr wrap="square" lIns="0" tIns="0" rIns="0" bIns="0" rtlCol="0">
            <a:spAutoFit/>
          </a:bodyPr>
          <a:lstStyle/>
          <a:p>
            <a:pPr defTabSz="914377"/>
            <a:r>
              <a:rPr lang="ru-RU" sz="1600" dirty="0">
                <a:solidFill>
                  <a:prstClr val="black"/>
                </a:solidFill>
                <a:latin typeface="Roboto Slab"/>
              </a:rPr>
              <a:t>К началу Великой Отечественной войны </a:t>
            </a:r>
            <a:r>
              <a:rPr lang="ru-RU" sz="1600" b="1" dirty="0">
                <a:solidFill>
                  <a:prstClr val="black"/>
                </a:solidFill>
                <a:latin typeface="Roboto Slab"/>
              </a:rPr>
              <a:t>Кронштадт </a:t>
            </a:r>
            <a:r>
              <a:rPr lang="ru-RU" sz="1600" dirty="0">
                <a:solidFill>
                  <a:prstClr val="black"/>
                </a:solidFill>
                <a:latin typeface="Roboto Slab"/>
              </a:rPr>
              <a:t>был крупной военно-морской базой, где располагалось много боевых кораблей и средств береговой и противовоздушной обороны. Указом Президента Российской Федерации </a:t>
            </a:r>
          </a:p>
          <a:p>
            <a:pPr defTabSz="914377"/>
            <a:r>
              <a:rPr lang="ru-RU" sz="1600" dirty="0">
                <a:solidFill>
                  <a:prstClr val="black"/>
                </a:solidFill>
                <a:latin typeface="Roboto Slab"/>
              </a:rPr>
              <a:t>от 27 апреля 2009 года Кронштадту присвоено почётное звание Российской Федерации «Город воинской славы».	</a:t>
            </a:r>
          </a:p>
        </p:txBody>
      </p:sp>
      <p:pic>
        <p:nvPicPr>
          <p:cNvPr id="12" name="Рисунок 11">
            <a:extLst>
              <a:ext uri="{FF2B5EF4-FFF2-40B4-BE49-F238E27FC236}">
                <a16:creationId xmlns:a16="http://schemas.microsoft.com/office/drawing/2014/main" id="{76A22910-FE84-4034-BA83-B61EE4755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F290C1EB-BCFC-427A-A70C-CB6FC91C40D9}"/>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8" name="Picture 4">
            <a:extLst>
              <a:ext uri="{FF2B5EF4-FFF2-40B4-BE49-F238E27FC236}">
                <a16:creationId xmlns:a16="http://schemas.microsoft.com/office/drawing/2014/main" id="{AB262529-4FFA-4CE1-A552-253AEEFBA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116" y="1243842"/>
            <a:ext cx="2015234" cy="249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01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5473700" cy="2226187"/>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Этот</a:t>
            </a:r>
            <a:r>
              <a:rPr lang="ru-RU" sz="1600" b="1" dirty="0">
                <a:solidFill>
                  <a:prstClr val="black"/>
                </a:solidFill>
                <a:latin typeface="Roboto Slab"/>
              </a:rPr>
              <a:t> город </a:t>
            </a:r>
            <a:r>
              <a:rPr lang="ru-RU" sz="1600" dirty="0">
                <a:solidFill>
                  <a:prstClr val="black"/>
                </a:solidFill>
                <a:latin typeface="Roboto Slab"/>
              </a:rPr>
              <a:t>стал единственной военно-морской базой СССР, которая не была захвачена немецкой армией. В годы Великой Отечественной войны </a:t>
            </a:r>
          </a:p>
          <a:p>
            <a:pPr>
              <a:lnSpc>
                <a:spcPct val="114000"/>
              </a:lnSpc>
            </a:pPr>
            <a:r>
              <a:rPr lang="ru-RU" sz="1600" dirty="0">
                <a:solidFill>
                  <a:prstClr val="black"/>
                </a:solidFill>
                <a:latin typeface="Roboto Slab"/>
              </a:rPr>
              <a:t>здесь находился штаб Северного флота, базировались основные боевые силы и структуры тылового обеспечения, а сам город являлся частью оборонительной линии на подступах к Мурманскому порту.</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F647C393-C287-4E92-91F9-21FDBF90B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699BA860-90D6-48B7-93CF-1D98074AC571}"/>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42301886-6FC8-4CB9-84DA-0B6EE0DD0617}"/>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36866" name="Picture 2">
            <a:extLst>
              <a:ext uri="{FF2B5EF4-FFF2-40B4-BE49-F238E27FC236}">
                <a16:creationId xmlns:a16="http://schemas.microsoft.com/office/drawing/2014/main" id="{E33E55AC-3508-48C6-B668-AD6F4C8A1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352" y="1166813"/>
            <a:ext cx="1934998" cy="24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229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832698" cy="1477328"/>
          </a:xfrm>
          <a:prstGeom prst="rect">
            <a:avLst/>
          </a:prstGeom>
          <a:noFill/>
        </p:spPr>
        <p:txBody>
          <a:bodyPr wrap="square" lIns="0" tIns="0" rIns="0" bIns="0" rtlCol="0">
            <a:spAutoFit/>
          </a:bodyPr>
          <a:lstStyle/>
          <a:p>
            <a:pPr defTabSz="914377"/>
            <a:r>
              <a:rPr lang="ru-RU" sz="1600" dirty="0">
                <a:solidFill>
                  <a:prstClr val="black"/>
                </a:solidFill>
                <a:latin typeface="Roboto Slab"/>
              </a:rPr>
              <a:t>Город </a:t>
            </a:r>
            <a:r>
              <a:rPr lang="ru-RU" sz="1600" b="1" dirty="0">
                <a:solidFill>
                  <a:prstClr val="black"/>
                </a:solidFill>
                <a:latin typeface="Roboto Slab"/>
              </a:rPr>
              <a:t>Полярный</a:t>
            </a:r>
            <a:r>
              <a:rPr lang="ru-RU" sz="1600" dirty="0">
                <a:solidFill>
                  <a:prstClr val="black"/>
                </a:solidFill>
                <a:latin typeface="Roboto Slab"/>
              </a:rPr>
              <a:t> был последним рубежом на пути немецкой армии к Кольскому заливу и Мурманску. Указом Президента РФ от 5 мая 2008 года Полярному присвоено почётное звание Российской Федерации «Город воинской славы».</a:t>
            </a:r>
          </a:p>
        </p:txBody>
      </p:sp>
      <p:pic>
        <p:nvPicPr>
          <p:cNvPr id="12" name="Рисунок 11">
            <a:extLst>
              <a:ext uri="{FF2B5EF4-FFF2-40B4-BE49-F238E27FC236}">
                <a16:creationId xmlns:a16="http://schemas.microsoft.com/office/drawing/2014/main" id="{92511A21-FE9E-4758-BF47-E7D8DD023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12BAA4B7-9B69-47BA-AF78-59B97EB37FBB}"/>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a:extLst>
              <a:ext uri="{FF2B5EF4-FFF2-40B4-BE49-F238E27FC236}">
                <a16:creationId xmlns:a16="http://schemas.microsoft.com/office/drawing/2014/main" id="{34D4632D-E6A8-4551-A6FB-E258F23BA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352" y="1166813"/>
            <a:ext cx="1934998" cy="246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918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69285" y="1147804"/>
            <a:ext cx="5473700" cy="138403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Подвиг народов Северного Кавказа и воинов Советской армии в ходе оборонительных боёв </a:t>
            </a:r>
          </a:p>
          <a:p>
            <a:pPr>
              <a:lnSpc>
                <a:spcPct val="114000"/>
              </a:lnSpc>
            </a:pPr>
            <a:r>
              <a:rPr lang="ru-RU" sz="1600" dirty="0">
                <a:solidFill>
                  <a:prstClr val="black"/>
                </a:solidFill>
                <a:latin typeface="Roboto Slab"/>
              </a:rPr>
              <a:t>за этот </a:t>
            </a:r>
            <a:r>
              <a:rPr lang="ru-RU" sz="1600" b="1" dirty="0">
                <a:solidFill>
                  <a:prstClr val="black"/>
                </a:solidFill>
                <a:latin typeface="Roboto Slab"/>
              </a:rPr>
              <a:t>город</a:t>
            </a:r>
            <a:r>
              <a:rPr lang="ru-RU" sz="1600" dirty="0">
                <a:solidFill>
                  <a:prstClr val="black"/>
                </a:solidFill>
                <a:latin typeface="Roboto Slab"/>
              </a:rPr>
              <a:t>, длившихся с 26 сентября 1942 года</a:t>
            </a:r>
          </a:p>
          <a:p>
            <a:pPr>
              <a:lnSpc>
                <a:spcPct val="114000"/>
              </a:lnSpc>
            </a:pPr>
            <a:r>
              <a:rPr lang="ru-RU" sz="1600" dirty="0">
                <a:solidFill>
                  <a:prstClr val="black"/>
                </a:solidFill>
                <a:latin typeface="Roboto Slab"/>
              </a:rPr>
              <a:t>по 3 января 1943 года, окончательно сорвал план порабощения Кавказа гитлеровцами.</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6807905D-7656-4BF3-88E2-C6BA346CE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CB23640B-C93F-4742-93C4-B0CCE76EABF8}"/>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AD9EC86D-C921-4D73-B7FA-2E5C91D963EC}"/>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2" name="Picture 2" descr="Герб">
            <a:extLst>
              <a:ext uri="{FF2B5EF4-FFF2-40B4-BE49-F238E27FC236}">
                <a16:creationId xmlns:a16="http://schemas.microsoft.com/office/drawing/2014/main" id="{6B216FB8-7372-4009-96B6-D3888D39E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9779" y="1145793"/>
            <a:ext cx="2008571" cy="253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991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83C3690-16FE-4B9E-B6D9-9674BBC5B6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a:stretch/>
        </p:blipFill>
        <p:spPr bwMode="auto">
          <a:xfrm>
            <a:off x="0" y="1"/>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p:cNvSpPr/>
          <p:nvPr/>
        </p:nvSpPr>
        <p:spPr>
          <a:xfrm rot="10800000">
            <a:off x="2772000" y="1035"/>
            <a:ext cx="3600000" cy="730513"/>
          </a:xfrm>
          <a:prstGeom prst="round2SameRect">
            <a:avLst>
              <a:gd name="adj1" fmla="val 50000"/>
              <a:gd name="adj2" fmla="val 0"/>
            </a:avLst>
          </a:prstGeom>
          <a:solidFill>
            <a:srgbClr val="C0000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2910328" y="107151"/>
            <a:ext cx="3323346" cy="430887"/>
          </a:xfrm>
          <a:prstGeom prst="rect">
            <a:avLst/>
          </a:prstGeom>
          <a:noFill/>
        </p:spPr>
        <p:txBody>
          <a:bodyPr wrap="none" rtlCol="0">
            <a:spAutoFit/>
          </a:bodyPr>
          <a:lstStyle/>
          <a:p>
            <a:pPr algn="ctr" defTabSz="914377"/>
            <a:r>
              <a:rPr lang="ru-RU" sz="2200">
                <a:solidFill>
                  <a:srgbClr val="F7F6F4"/>
                </a:solidFill>
                <a:latin typeface="+mj-lt"/>
              </a:rPr>
              <a:t>Вы ответили неверно</a:t>
            </a:r>
          </a:p>
        </p:txBody>
      </p:sp>
      <p:sp>
        <p:nvSpPr>
          <p:cNvPr id="16" name="Скругленный прямоугольник 15">
            <a:hlinkClick r:id="rId5" action="ppaction://hlinksldjump"/>
            <a:extLst>
              <a:ext uri="{FF2B5EF4-FFF2-40B4-BE49-F238E27FC236}">
                <a16:creationId xmlns:a16="http://schemas.microsoft.com/office/drawing/2014/main" id="{7728359E-9298-4743-841C-59010BE215AE}"/>
              </a:ext>
            </a:extLst>
          </p:cNvPr>
          <p:cNvSpPr/>
          <p:nvPr/>
        </p:nvSpPr>
        <p:spPr>
          <a:xfrm>
            <a:off x="358775" y="4361858"/>
            <a:ext cx="1818368"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Попробовать ещё</a:t>
            </a:r>
          </a:p>
        </p:txBody>
      </p:sp>
    </p:spTree>
    <p:extLst>
      <p:ext uri="{BB962C8B-B14F-4D97-AF65-F5344CB8AC3E}">
        <p14:creationId xmlns:p14="http://schemas.microsoft.com/office/powerpoint/2010/main" val="39901503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664534" cy="2215991"/>
          </a:xfrm>
          <a:prstGeom prst="rect">
            <a:avLst/>
          </a:prstGeom>
          <a:noFill/>
        </p:spPr>
        <p:txBody>
          <a:bodyPr wrap="square" lIns="0" tIns="0" rIns="0" bIns="0" rtlCol="0">
            <a:spAutoFit/>
          </a:bodyPr>
          <a:lstStyle/>
          <a:p>
            <a:pPr defTabSz="914377"/>
            <a:r>
              <a:rPr lang="ru-RU" sz="1600" dirty="0">
                <a:solidFill>
                  <a:prstClr val="black"/>
                </a:solidFill>
                <a:latin typeface="Roboto Slab"/>
              </a:rPr>
              <a:t>Газета «Красная звезда» в своей передовой статье от 26 сентября 1942 года писала, что ответственность защитников </a:t>
            </a:r>
            <a:r>
              <a:rPr lang="ru-RU" sz="1600" b="1" dirty="0">
                <a:solidFill>
                  <a:prstClr val="black"/>
                </a:solidFill>
                <a:latin typeface="Roboto Slab"/>
              </a:rPr>
              <a:t>Малгобека</a:t>
            </a:r>
            <a:r>
              <a:rPr lang="ru-RU" sz="1600" dirty="0">
                <a:solidFill>
                  <a:prstClr val="black"/>
                </a:solidFill>
                <a:latin typeface="Roboto Slab"/>
              </a:rPr>
              <a:t> «можно сравнить лишь с ответственностью защитников Москвы в 1941 году». Указом Президента РФ от 8 октября 2007 года Малгобеку присвоено почётное звание Российской Федерации «Город воинской славы».</a:t>
            </a:r>
          </a:p>
        </p:txBody>
      </p:sp>
      <p:pic>
        <p:nvPicPr>
          <p:cNvPr id="12" name="Рисунок 11">
            <a:extLst>
              <a:ext uri="{FF2B5EF4-FFF2-40B4-BE49-F238E27FC236}">
                <a16:creationId xmlns:a16="http://schemas.microsoft.com/office/drawing/2014/main" id="{95E921D8-3D5D-44CF-BF32-66604A51C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E43E0694-BB54-4E6F-8A96-EABF92EC11D7}"/>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Герб">
            <a:extLst>
              <a:ext uri="{FF2B5EF4-FFF2-40B4-BE49-F238E27FC236}">
                <a16:creationId xmlns:a16="http://schemas.microsoft.com/office/drawing/2014/main" id="{DD46B90A-589E-4AD9-85D2-8B1088886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779" y="1145793"/>
            <a:ext cx="2008571" cy="253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6911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45793"/>
            <a:ext cx="5201197" cy="1945469"/>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Ежегодно </a:t>
            </a:r>
            <a:r>
              <a:rPr lang="ru-RU" sz="1600" b="1" dirty="0">
                <a:solidFill>
                  <a:prstClr val="black"/>
                </a:solidFill>
                <a:latin typeface="Roboto Slab"/>
              </a:rPr>
              <a:t>22 июня </a:t>
            </a:r>
            <a:r>
              <a:rPr lang="ru-RU" sz="1600" dirty="0">
                <a:solidFill>
                  <a:prstClr val="black"/>
                </a:solidFill>
                <a:latin typeface="Roboto Slab"/>
              </a:rPr>
              <a:t>на территории Российской Федерации на зданиях государственных учреждений приспускаются государственные флаги, на кораблях ВМФ России Андреевские флаги, на жилых зданиях вывешиваются флаги</a:t>
            </a:r>
          </a:p>
          <a:p>
            <a:pPr>
              <a:lnSpc>
                <a:spcPct val="114000"/>
              </a:lnSpc>
            </a:pPr>
            <a:r>
              <a:rPr lang="ru-RU" sz="1600" dirty="0">
                <a:solidFill>
                  <a:prstClr val="black"/>
                </a:solidFill>
                <a:latin typeface="Roboto Slab"/>
              </a:rPr>
              <a:t>с траурными лентами. А как в России называется</a:t>
            </a:r>
          </a:p>
          <a:p>
            <a:pPr>
              <a:lnSpc>
                <a:spcPct val="114000"/>
              </a:lnSpc>
            </a:pPr>
            <a:r>
              <a:rPr lang="ru-RU" sz="1600" dirty="0">
                <a:solidFill>
                  <a:prstClr val="black"/>
                </a:solidFill>
                <a:latin typeface="Roboto Slab"/>
              </a:rPr>
              <a:t>эта </a:t>
            </a:r>
            <a:r>
              <a:rPr lang="ru-RU" sz="1600" b="1" dirty="0">
                <a:solidFill>
                  <a:prstClr val="black"/>
                </a:solidFill>
                <a:latin typeface="Roboto Slab"/>
              </a:rPr>
              <a:t>памятная дата</a:t>
            </a:r>
            <a:r>
              <a:rPr lang="ru-RU" sz="1600" dirty="0">
                <a:solidFill>
                  <a:prstClr val="black"/>
                </a:solidFill>
                <a:latin typeface="Roboto Slab"/>
              </a:rPr>
              <a:t>?</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4E825B38-CB19-4A19-8A7F-BD951D369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D7ED970B-6353-4D44-AAD5-3095D60C37B2}"/>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2D3CF1DF-110C-449F-B946-2EBC1CC9BD96}"/>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22530" name="Picture 2" descr="Картинки по запросу &quot;могила неизвестного солдата&quot;">
            <a:extLst>
              <a:ext uri="{FF2B5EF4-FFF2-40B4-BE49-F238E27FC236}">
                <a16:creationId xmlns:a16="http://schemas.microsoft.com/office/drawing/2014/main" id="{2432C2DF-F610-4BCB-AB9D-CAC5610C1F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93185" y="1166813"/>
            <a:ext cx="2989262" cy="291987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7635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1231106"/>
          </a:xfrm>
          <a:prstGeom prst="rect">
            <a:avLst/>
          </a:prstGeom>
          <a:noFill/>
        </p:spPr>
        <p:txBody>
          <a:bodyPr wrap="square" lIns="0" tIns="0" rIns="0" bIns="0" rtlCol="0">
            <a:spAutoFit/>
          </a:bodyPr>
          <a:lstStyle/>
          <a:p>
            <a:pPr defTabSz="914377"/>
            <a:r>
              <a:rPr lang="ru-RU" sz="1600" dirty="0">
                <a:solidFill>
                  <a:prstClr val="black"/>
                </a:solidFill>
                <a:latin typeface="Roboto Slab"/>
              </a:rPr>
              <a:t>С 1996 года 22 июня объявлен в России </a:t>
            </a:r>
            <a:r>
              <a:rPr lang="ru-RU" sz="1600" b="1" dirty="0">
                <a:solidFill>
                  <a:prstClr val="black"/>
                </a:solidFill>
                <a:latin typeface="Roboto Slab"/>
              </a:rPr>
              <a:t>Днём памяти и скорби, </a:t>
            </a:r>
            <a:r>
              <a:rPr lang="ru-RU" sz="1600" dirty="0">
                <a:solidFill>
                  <a:prstClr val="black"/>
                </a:solidFill>
                <a:latin typeface="Roboto Slab"/>
              </a:rPr>
              <a:t>приуроченным </a:t>
            </a:r>
          </a:p>
          <a:p>
            <a:pPr defTabSz="914377"/>
            <a:r>
              <a:rPr lang="ru-RU" sz="1600" dirty="0">
                <a:solidFill>
                  <a:prstClr val="black"/>
                </a:solidFill>
                <a:latin typeface="Roboto Slab"/>
              </a:rPr>
              <a:t>к годовщине начала Великой Отечественной войны, чтобы отдать </a:t>
            </a:r>
          </a:p>
          <a:p>
            <a:pPr defTabSz="914377"/>
            <a:r>
              <a:rPr lang="ru-RU" sz="1600" dirty="0">
                <a:solidFill>
                  <a:prstClr val="black"/>
                </a:solidFill>
                <a:latin typeface="Roboto Slab"/>
              </a:rPr>
              <a:t>дань памяти погибшим.</a:t>
            </a:r>
          </a:p>
        </p:txBody>
      </p:sp>
      <p:pic>
        <p:nvPicPr>
          <p:cNvPr id="12" name="Рисунок 11">
            <a:extLst>
              <a:ext uri="{FF2B5EF4-FFF2-40B4-BE49-F238E27FC236}">
                <a16:creationId xmlns:a16="http://schemas.microsoft.com/office/drawing/2014/main" id="{D6D98F1F-CD51-465D-9D7C-44F7C56E2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98783EED-BC0A-479C-B2C3-E46D5E5E414A}"/>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могила неизвестного солдата&quot;">
            <a:extLst>
              <a:ext uri="{FF2B5EF4-FFF2-40B4-BE49-F238E27FC236}">
                <a16:creationId xmlns:a16="http://schemas.microsoft.com/office/drawing/2014/main" id="{DFCFC850-73C7-42AF-9FE0-66865C2084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93185" y="1166813"/>
            <a:ext cx="2989262" cy="291987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1965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4" y="1166813"/>
            <a:ext cx="4696701" cy="822597"/>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Когда</a:t>
            </a:r>
            <a:r>
              <a:rPr lang="ru-RU" sz="1600" dirty="0">
                <a:solidFill>
                  <a:prstClr val="black"/>
                </a:solidFill>
                <a:latin typeface="Roboto Slab"/>
              </a:rPr>
              <a:t> в России отмечается День полного </a:t>
            </a:r>
            <a:r>
              <a:rPr lang="ru-RU" sz="1600" b="1" dirty="0">
                <a:solidFill>
                  <a:prstClr val="black"/>
                </a:solidFill>
                <a:latin typeface="Roboto Slab"/>
              </a:rPr>
              <a:t>освобождения Ленинграда </a:t>
            </a:r>
            <a:r>
              <a:rPr lang="ru-RU" sz="1600" dirty="0">
                <a:solidFill>
                  <a:prstClr val="black"/>
                </a:solidFill>
                <a:latin typeface="Roboto Slab"/>
              </a:rPr>
              <a:t>от фашистской блокады (1944 год)?</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1C74CDE7-4C5C-4C5B-BD87-E68E4991C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836DAA05-4F16-4CC6-998D-61622D0BC11F}"/>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67396843-FA92-42E4-87C0-96160D9DA8E0}"/>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24580" name="Picture 4" descr="Картинки по запросу &quot;снятие блокады ленинграда&quot;">
            <a:extLst>
              <a:ext uri="{FF2B5EF4-FFF2-40B4-BE49-F238E27FC236}">
                <a16:creationId xmlns:a16="http://schemas.microsoft.com/office/drawing/2014/main" id="{D0DDBF28-53A1-4D48-87B9-746221C79F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95963" y="1141198"/>
            <a:ext cx="2989262" cy="295906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111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3" y="1166813"/>
            <a:ext cx="4569939" cy="1477328"/>
          </a:xfrm>
          <a:prstGeom prst="rect">
            <a:avLst/>
          </a:prstGeom>
          <a:noFill/>
        </p:spPr>
        <p:txBody>
          <a:bodyPr wrap="square" lIns="0" tIns="0" rIns="0" bIns="0" rtlCol="0">
            <a:spAutoFit/>
          </a:bodyPr>
          <a:lstStyle/>
          <a:p>
            <a:pPr defTabSz="914377"/>
            <a:r>
              <a:rPr lang="ru-RU" sz="1600" dirty="0">
                <a:solidFill>
                  <a:prstClr val="black"/>
                </a:solidFill>
                <a:latin typeface="Roboto Slab"/>
              </a:rPr>
              <a:t>День полного освобождения Ленинграда от фашистской блокады (1944 год) отмечается в России </a:t>
            </a:r>
            <a:r>
              <a:rPr lang="ru-RU" sz="1600" b="1" dirty="0">
                <a:solidFill>
                  <a:prstClr val="black"/>
                </a:solidFill>
                <a:latin typeface="Roboto Slab"/>
              </a:rPr>
              <a:t>27 января</a:t>
            </a:r>
            <a:r>
              <a:rPr lang="ru-RU" sz="1600" dirty="0">
                <a:solidFill>
                  <a:prstClr val="black"/>
                </a:solidFill>
                <a:latin typeface="Roboto Slab"/>
              </a:rPr>
              <a:t>. Он установлен Федеральным законом от 13 марта 1995 года и является одним из Дней воинской славы России.</a:t>
            </a:r>
          </a:p>
        </p:txBody>
      </p:sp>
      <p:pic>
        <p:nvPicPr>
          <p:cNvPr id="12" name="Рисунок 11">
            <a:extLst>
              <a:ext uri="{FF2B5EF4-FFF2-40B4-BE49-F238E27FC236}">
                <a16:creationId xmlns:a16="http://schemas.microsoft.com/office/drawing/2014/main" id="{3272E8EB-B015-46BE-A5A8-73B43148F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9A48166F-EFF8-4F39-9763-217BB3BF7608}"/>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7" name="Picture 4" descr="Картинки по запросу &quot;снятие блокады ленинграда&quot;">
            <a:extLst>
              <a:ext uri="{FF2B5EF4-FFF2-40B4-BE49-F238E27FC236}">
                <a16:creationId xmlns:a16="http://schemas.microsoft.com/office/drawing/2014/main" id="{D71827A4-A95F-43AD-BBB1-951637D51F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95963" y="1141198"/>
            <a:ext cx="2989262" cy="295906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013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4696701" cy="1103315"/>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Когда</a:t>
            </a:r>
            <a:r>
              <a:rPr lang="ru-RU" sz="1600" dirty="0">
                <a:solidFill>
                  <a:prstClr val="black"/>
                </a:solidFill>
                <a:latin typeface="Roboto Slab"/>
              </a:rPr>
              <a:t> в России отмечается День разгрома советскими войсками немецко-фашистских </a:t>
            </a:r>
          </a:p>
          <a:p>
            <a:pPr>
              <a:lnSpc>
                <a:spcPct val="114000"/>
              </a:lnSpc>
            </a:pPr>
            <a:r>
              <a:rPr lang="ru-RU" sz="1600" dirty="0">
                <a:solidFill>
                  <a:prstClr val="black"/>
                </a:solidFill>
                <a:latin typeface="Roboto Slab"/>
              </a:rPr>
              <a:t>войск </a:t>
            </a:r>
            <a:r>
              <a:rPr lang="ru-RU" sz="1600" b="1" dirty="0">
                <a:solidFill>
                  <a:prstClr val="black"/>
                </a:solidFill>
                <a:latin typeface="Roboto Slab"/>
              </a:rPr>
              <a:t>в Сталинградской битве (1943 год)</a:t>
            </a:r>
            <a:r>
              <a:rPr lang="ru-RU" sz="1600" dirty="0">
                <a:solidFill>
                  <a:prstClr val="black"/>
                </a:solidFill>
                <a:latin typeface="Roboto Slab"/>
              </a:rPr>
              <a:t>?	</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9DA07E6B-D2C0-441C-99F4-B1BEFF81A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9314831D-2214-4685-B91F-1FD1B670D794}"/>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27EDF758-D1EE-40A5-945A-03023FFF21A8}"/>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31746" name="Picture 2" descr="Картинки по запросу &quot;разгром немцев под сталинградом&quot;">
            <a:extLst>
              <a:ext uri="{FF2B5EF4-FFF2-40B4-BE49-F238E27FC236}">
                <a16:creationId xmlns:a16="http://schemas.microsoft.com/office/drawing/2014/main" id="{B476C8E2-BCC0-4BFC-A474-A9E2B92F79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784328" y="1160490"/>
            <a:ext cx="3000898" cy="286497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7987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3" y="1166813"/>
            <a:ext cx="4864229" cy="1477328"/>
          </a:xfrm>
          <a:prstGeom prst="rect">
            <a:avLst/>
          </a:prstGeom>
          <a:noFill/>
        </p:spPr>
        <p:txBody>
          <a:bodyPr wrap="square" lIns="0" tIns="0" rIns="0" bIns="0" rtlCol="0">
            <a:spAutoFit/>
          </a:bodyPr>
          <a:lstStyle/>
          <a:p>
            <a:pPr defTabSz="914377"/>
            <a:r>
              <a:rPr lang="ru-RU" sz="1600" dirty="0">
                <a:solidFill>
                  <a:prstClr val="black"/>
                </a:solidFill>
                <a:latin typeface="Roboto Slab"/>
              </a:rPr>
              <a:t>День разгрома советскими войсками немецко-фашистских войск в Сталинградской битве (1943 год) отмечается в России </a:t>
            </a:r>
          </a:p>
          <a:p>
            <a:pPr defTabSz="914377"/>
            <a:r>
              <a:rPr lang="ru-RU" sz="1600" b="1" dirty="0">
                <a:solidFill>
                  <a:prstClr val="black"/>
                </a:solidFill>
                <a:latin typeface="Roboto Slab"/>
              </a:rPr>
              <a:t>2 февраля</a:t>
            </a:r>
            <a:r>
              <a:rPr lang="ru-RU" sz="1600" dirty="0">
                <a:solidFill>
                  <a:prstClr val="black"/>
                </a:solidFill>
                <a:latin typeface="Roboto Slab"/>
              </a:rPr>
              <a:t>. Он установлен Федеральным законом от 13 марта 1995 года и является одним из Дней воинской славы России.</a:t>
            </a:r>
          </a:p>
        </p:txBody>
      </p:sp>
      <p:pic>
        <p:nvPicPr>
          <p:cNvPr id="12" name="Рисунок 11">
            <a:extLst>
              <a:ext uri="{FF2B5EF4-FFF2-40B4-BE49-F238E27FC236}">
                <a16:creationId xmlns:a16="http://schemas.microsoft.com/office/drawing/2014/main" id="{B318D8D1-0A2E-4348-8CD0-0DA733BE9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17BC76DD-B307-4E3B-B98E-7E9B6E005EB2}"/>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разгром немцев под сталинградом&quot;">
            <a:extLst>
              <a:ext uri="{FF2B5EF4-FFF2-40B4-BE49-F238E27FC236}">
                <a16:creationId xmlns:a16="http://schemas.microsoft.com/office/drawing/2014/main" id="{D45233F3-CCF1-4CAB-B5DD-34603F900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784328" y="1160490"/>
            <a:ext cx="3000898" cy="2864972"/>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7383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5473700" cy="1103315"/>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Когда в России отмечается День </a:t>
            </a:r>
            <a:r>
              <a:rPr lang="ru-RU" sz="1600" b="1" dirty="0">
                <a:solidFill>
                  <a:prstClr val="black"/>
                </a:solidFill>
                <a:latin typeface="Roboto Slab"/>
              </a:rPr>
              <a:t>начала контрнаступления</a:t>
            </a:r>
            <a:r>
              <a:rPr lang="ru-RU" sz="1600" dirty="0">
                <a:solidFill>
                  <a:prstClr val="black"/>
                </a:solidFill>
                <a:latin typeface="Roboto Slab"/>
              </a:rPr>
              <a:t> советских войск </a:t>
            </a:r>
          </a:p>
          <a:p>
            <a:pPr>
              <a:lnSpc>
                <a:spcPct val="114000"/>
              </a:lnSpc>
            </a:pPr>
            <a:r>
              <a:rPr lang="ru-RU" sz="1600" dirty="0">
                <a:solidFill>
                  <a:prstClr val="black"/>
                </a:solidFill>
                <a:latin typeface="Roboto Slab"/>
              </a:rPr>
              <a:t>против немецко-фашистских войск</a:t>
            </a:r>
          </a:p>
          <a:p>
            <a:pPr>
              <a:lnSpc>
                <a:spcPct val="114000"/>
              </a:lnSpc>
            </a:pPr>
            <a:r>
              <a:rPr lang="ru-RU" sz="1600" dirty="0">
                <a:solidFill>
                  <a:prstClr val="black"/>
                </a:solidFill>
                <a:latin typeface="Roboto Slab"/>
              </a:rPr>
              <a:t>в битве под Москвой (1941 год)?</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8E9900DA-1CA7-4B2E-A99B-A77B1E5B3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05BEAF67-075A-4E82-BEDC-438FCBD4F72D}"/>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A808DE78-2FA7-4A04-844C-D958235F5101}"/>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30724" name="Picture 4">
            <a:extLst>
              <a:ext uri="{FF2B5EF4-FFF2-40B4-BE49-F238E27FC236}">
                <a16:creationId xmlns:a16="http://schemas.microsoft.com/office/drawing/2014/main" id="{326503B1-5B26-47C2-A3FB-DD7E5F1EEB5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87"/>
          <a:stretch/>
        </p:blipFill>
        <p:spPr bwMode="auto">
          <a:xfrm>
            <a:off x="5793945" y="1146174"/>
            <a:ext cx="3001789" cy="2956634"/>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96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1723549"/>
          </a:xfrm>
          <a:prstGeom prst="rect">
            <a:avLst/>
          </a:prstGeom>
          <a:noFill/>
        </p:spPr>
        <p:txBody>
          <a:bodyPr wrap="square" lIns="0" tIns="0" rIns="0" bIns="0" rtlCol="0">
            <a:spAutoFit/>
          </a:bodyPr>
          <a:lstStyle/>
          <a:p>
            <a:pPr defTabSz="914377"/>
            <a:r>
              <a:rPr lang="ru-RU" sz="1600" dirty="0">
                <a:solidFill>
                  <a:prstClr val="black"/>
                </a:solidFill>
                <a:latin typeface="Roboto Slab"/>
              </a:rPr>
              <a:t>День начала контрнаступления советских войск против немецко-фашистских войск</a:t>
            </a:r>
          </a:p>
          <a:p>
            <a:pPr defTabSz="914377"/>
            <a:r>
              <a:rPr lang="ru-RU" sz="1600" dirty="0">
                <a:solidFill>
                  <a:prstClr val="black"/>
                </a:solidFill>
                <a:latin typeface="Roboto Slab"/>
              </a:rPr>
              <a:t>в битве под Москвой (1941 год) отмечается в России </a:t>
            </a:r>
            <a:r>
              <a:rPr lang="ru-RU" sz="1600" b="1" dirty="0">
                <a:solidFill>
                  <a:prstClr val="black"/>
                </a:solidFill>
                <a:latin typeface="Roboto Slab"/>
              </a:rPr>
              <a:t>5 декабря.</a:t>
            </a:r>
            <a:r>
              <a:rPr lang="ru-RU" sz="1600" dirty="0">
                <a:solidFill>
                  <a:prstClr val="black"/>
                </a:solidFill>
                <a:latin typeface="Roboto Slab"/>
              </a:rPr>
              <a:t> Он установлен Федеральным законом от 13 марта 1995 года и является одним из Дней воинской славы России.</a:t>
            </a:r>
          </a:p>
        </p:txBody>
      </p:sp>
      <p:pic>
        <p:nvPicPr>
          <p:cNvPr id="12" name="Рисунок 11">
            <a:extLst>
              <a:ext uri="{FF2B5EF4-FFF2-40B4-BE49-F238E27FC236}">
                <a16:creationId xmlns:a16="http://schemas.microsoft.com/office/drawing/2014/main" id="{BCF196AB-C4B7-4C78-B4CD-32192A756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CD7A3E13-0486-4FC3-98A4-85C13092F9A6}"/>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4">
            <a:extLst>
              <a:ext uri="{FF2B5EF4-FFF2-40B4-BE49-F238E27FC236}">
                <a16:creationId xmlns:a16="http://schemas.microsoft.com/office/drawing/2014/main" id="{2A5D5641-BFFC-41E7-A7BE-561892EEA1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87"/>
          <a:stretch/>
        </p:blipFill>
        <p:spPr bwMode="auto">
          <a:xfrm>
            <a:off x="5793945" y="1146174"/>
            <a:ext cx="3001789" cy="2956634"/>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957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5473700" cy="2226187"/>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Когда </a:t>
            </a:r>
            <a:r>
              <a:rPr lang="ru-RU" sz="1600" dirty="0">
                <a:solidFill>
                  <a:prstClr val="black"/>
                </a:solidFill>
                <a:latin typeface="Roboto Slab"/>
              </a:rPr>
              <a:t>в России отмечается </a:t>
            </a:r>
            <a:r>
              <a:rPr lang="ru-RU" sz="1600" b="1" dirty="0">
                <a:solidFill>
                  <a:prstClr val="black"/>
                </a:solidFill>
                <a:latin typeface="Roboto Slab"/>
              </a:rPr>
              <a:t>День партизан </a:t>
            </a:r>
          </a:p>
          <a:p>
            <a:pPr>
              <a:lnSpc>
                <a:spcPct val="114000"/>
              </a:lnSpc>
            </a:pPr>
            <a:r>
              <a:rPr lang="ru-RU" sz="1600" b="1" dirty="0">
                <a:solidFill>
                  <a:prstClr val="black"/>
                </a:solidFill>
                <a:latin typeface="Roboto Slab"/>
              </a:rPr>
              <a:t>и подпольщиков</a:t>
            </a:r>
            <a:r>
              <a:rPr lang="ru-RU" sz="1600" dirty="0">
                <a:solidFill>
                  <a:prstClr val="black"/>
                </a:solidFill>
                <a:latin typeface="Roboto Slab"/>
              </a:rPr>
              <a:t>, если основанием для </a:t>
            </a:r>
          </a:p>
          <a:p>
            <a:pPr>
              <a:lnSpc>
                <a:spcPct val="114000"/>
              </a:lnSpc>
            </a:pPr>
            <a:r>
              <a:rPr lang="ru-RU" sz="1600" dirty="0">
                <a:solidFill>
                  <a:prstClr val="black"/>
                </a:solidFill>
                <a:latin typeface="Roboto Slab"/>
              </a:rPr>
              <a:t>установления этой памятной даты стал </a:t>
            </a:r>
          </a:p>
          <a:p>
            <a:pPr>
              <a:lnSpc>
                <a:spcPct val="114000"/>
              </a:lnSpc>
            </a:pPr>
            <a:r>
              <a:rPr lang="ru-RU" sz="1600" dirty="0">
                <a:solidFill>
                  <a:prstClr val="black"/>
                </a:solidFill>
                <a:latin typeface="Roboto Slab"/>
              </a:rPr>
              <a:t>выход Директивы Совнаркома СССР и ЦК ВКП(б) партийным, советским, профсоюзным</a:t>
            </a:r>
          </a:p>
          <a:p>
            <a:pPr>
              <a:lnSpc>
                <a:spcPct val="114000"/>
              </a:lnSpc>
            </a:pPr>
            <a:r>
              <a:rPr lang="ru-RU" sz="1600" dirty="0">
                <a:solidFill>
                  <a:prstClr val="black"/>
                </a:solidFill>
                <a:latin typeface="Roboto Slab"/>
              </a:rPr>
              <a:t>и комсомольским организациям создавать партизанские отряды и диверсионные группы </a:t>
            </a:r>
          </a:p>
          <a:p>
            <a:pPr>
              <a:lnSpc>
                <a:spcPct val="114000"/>
              </a:lnSpc>
            </a:pPr>
            <a:r>
              <a:rPr lang="ru-RU" sz="1600" dirty="0">
                <a:solidFill>
                  <a:prstClr val="black"/>
                </a:solidFill>
                <a:latin typeface="Roboto Slab"/>
              </a:rPr>
              <a:t>для борьбы с немецкими войскам?	</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6D9A02DE-C7D3-457D-9322-540A3F913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2B41299F-EED5-467B-A419-37E20E5956FD}"/>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BA667642-C75D-48A1-82C8-35E1D76C4C5D}"/>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26626" name="Picture 2">
            <a:extLst>
              <a:ext uri="{FF2B5EF4-FFF2-40B4-BE49-F238E27FC236}">
                <a16:creationId xmlns:a16="http://schemas.microsoft.com/office/drawing/2014/main" id="{18662528-1AC1-453E-8FB9-312C447FF9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
          <a:stretch/>
        </p:blipFill>
        <p:spPr bwMode="auto">
          <a:xfrm>
            <a:off x="5821965" y="1148295"/>
            <a:ext cx="2964498" cy="305137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47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6" name="Прямоугольник с двумя скругленными соседними углами 14">
            <a:hlinkClick r:id="" action="ppaction://noaction"/>
            <a:extLst>
              <a:ext uri="{FF2B5EF4-FFF2-40B4-BE49-F238E27FC236}">
                <a16:creationId xmlns:a16="http://schemas.microsoft.com/office/drawing/2014/main" id="{0637B653-BEFF-42E2-9923-A43ABD1DDAFE}"/>
              </a:ext>
            </a:extLst>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a:hlinkClick r:id="" action="ppaction://noaction"/>
            <a:extLst>
              <a:ext uri="{FF2B5EF4-FFF2-40B4-BE49-F238E27FC236}">
                <a16:creationId xmlns:a16="http://schemas.microsoft.com/office/drawing/2014/main" id="{8ED835CE-2E93-4B6D-BD85-253FE9C0E8C0}"/>
              </a:ext>
            </a:extLst>
          </p:cNvPr>
          <p:cNvSpPr txBox="1"/>
          <p:nvPr/>
        </p:nvSpPr>
        <p:spPr>
          <a:xfrm>
            <a:off x="3063414" y="107151"/>
            <a:ext cx="3017173" cy="430887"/>
          </a:xfrm>
          <a:prstGeom prst="rect">
            <a:avLst/>
          </a:prstGeom>
          <a:noFill/>
        </p:spPr>
        <p:txBody>
          <a:bodyPr wrap="none" rtlCol="0">
            <a:spAutoFit/>
          </a:bodyPr>
          <a:lstStyle/>
          <a:p>
            <a:pPr algn="ctr" defTabSz="914377"/>
            <a:r>
              <a:rPr lang="ru-RU" sz="2200">
                <a:solidFill>
                  <a:srgbClr val="F7F6F4"/>
                </a:solidFill>
                <a:latin typeface="Roboto Slab"/>
              </a:rPr>
              <a:t>Вы ответили верно</a:t>
            </a:r>
          </a:p>
        </p:txBody>
      </p:sp>
      <p:sp>
        <p:nvSpPr>
          <p:cNvPr id="10" name="Прямоугольник 9">
            <a:hlinkClick r:id="rId4" action="ppaction://hlinksldjump"/>
            <a:extLst>
              <a:ext uri="{FF2B5EF4-FFF2-40B4-BE49-F238E27FC236}">
                <a16:creationId xmlns:a16="http://schemas.microsoft.com/office/drawing/2014/main" id="{7F1973B8-5C85-4E5F-9965-7BF300DBC622}"/>
              </a:ext>
            </a:extLst>
          </p:cNvPr>
          <p:cNvSpPr/>
          <p:nvPr/>
        </p:nvSpPr>
        <p:spPr>
          <a:xfrm flipH="1">
            <a:off x="373199" y="1191691"/>
            <a:ext cx="2817676" cy="278762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Картина</a:t>
            </a:r>
            <a:r>
              <a:rPr lang="ru-RU" sz="1600" b="1" dirty="0">
                <a:solidFill>
                  <a:prstClr val="black"/>
                </a:solidFill>
                <a:latin typeface="Roboto Slab"/>
              </a:rPr>
              <a:t> «Оборона Севастополя» </a:t>
            </a:r>
            <a:r>
              <a:rPr lang="ru-RU" sz="1600" dirty="0">
                <a:solidFill>
                  <a:prstClr val="black"/>
                </a:solidFill>
                <a:latin typeface="Roboto Slab"/>
              </a:rPr>
              <a:t>написана </a:t>
            </a:r>
          </a:p>
          <a:p>
            <a:pPr>
              <a:lnSpc>
                <a:spcPct val="114000"/>
              </a:lnSpc>
            </a:pPr>
            <a:r>
              <a:rPr lang="ru-RU" sz="1600" dirty="0">
                <a:solidFill>
                  <a:prstClr val="black"/>
                </a:solidFill>
                <a:latin typeface="Roboto Slab"/>
              </a:rPr>
              <a:t>советским художником </a:t>
            </a:r>
          </a:p>
          <a:p>
            <a:pPr>
              <a:lnSpc>
                <a:spcPct val="114000"/>
              </a:lnSpc>
            </a:pPr>
            <a:r>
              <a:rPr lang="ru-RU" sz="1600" dirty="0">
                <a:solidFill>
                  <a:prstClr val="black"/>
                </a:solidFill>
                <a:latin typeface="Roboto Slab"/>
              </a:rPr>
              <a:t>А. А. Дейнекой. </a:t>
            </a:r>
          </a:p>
          <a:p>
            <a:pPr>
              <a:lnSpc>
                <a:spcPct val="114000"/>
              </a:lnSpc>
            </a:pPr>
            <a:r>
              <a:rPr lang="ru-RU" sz="1600" dirty="0">
                <a:solidFill>
                  <a:prstClr val="black"/>
                </a:solidFill>
                <a:latin typeface="Roboto Slab"/>
              </a:rPr>
              <a:t>На ней запечатлён величественный подвиг советских бойцов, отдавших свою жизнь </a:t>
            </a:r>
          </a:p>
          <a:p>
            <a:pPr>
              <a:lnSpc>
                <a:spcPct val="114000"/>
              </a:lnSpc>
            </a:pPr>
            <a:r>
              <a:rPr lang="ru-RU" sz="1600" dirty="0">
                <a:solidFill>
                  <a:prstClr val="black"/>
                </a:solidFill>
                <a:latin typeface="Roboto Slab"/>
              </a:rPr>
              <a:t>при обороне Севастополя </a:t>
            </a:r>
          </a:p>
          <a:p>
            <a:pPr>
              <a:lnSpc>
                <a:spcPct val="114000"/>
              </a:lnSpc>
            </a:pPr>
            <a:r>
              <a:rPr lang="ru-RU" sz="1600" dirty="0">
                <a:solidFill>
                  <a:prstClr val="black"/>
                </a:solidFill>
                <a:latin typeface="Roboto Slab"/>
              </a:rPr>
              <a:t>в 1942 году.</a:t>
            </a:r>
          </a:p>
        </p:txBody>
      </p:sp>
      <p:sp>
        <p:nvSpPr>
          <p:cNvPr id="12" name="Скругленный прямоугольник 15">
            <a:hlinkClick r:id="rId5" action="ppaction://hlinksldjump"/>
            <a:extLst>
              <a:ext uri="{FF2B5EF4-FFF2-40B4-BE49-F238E27FC236}">
                <a16:creationId xmlns:a16="http://schemas.microsoft.com/office/drawing/2014/main" id="{1A0DDBFB-8C0E-4CAF-A337-FCE459C2530E}"/>
              </a:ext>
            </a:extLst>
          </p:cNvPr>
          <p:cNvSpPr/>
          <p:nvPr/>
        </p:nvSpPr>
        <p:spPr>
          <a:xfrm>
            <a:off x="358774"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8" name="Picture 2">
            <a:extLst>
              <a:ext uri="{FF2B5EF4-FFF2-40B4-BE49-F238E27FC236}">
                <a16:creationId xmlns:a16="http://schemas.microsoft.com/office/drawing/2014/main" id="{D2735659-C8F2-4DD0-AB4E-9BBEC014E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185775"/>
            <a:ext cx="5867399" cy="296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667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66813"/>
            <a:ext cx="4482154" cy="1969770"/>
          </a:xfrm>
          <a:prstGeom prst="rect">
            <a:avLst/>
          </a:prstGeom>
          <a:noFill/>
        </p:spPr>
        <p:txBody>
          <a:bodyPr wrap="square" lIns="0" tIns="0" rIns="0" bIns="0" rtlCol="0">
            <a:spAutoFit/>
          </a:bodyPr>
          <a:lstStyle/>
          <a:p>
            <a:pPr defTabSz="914377"/>
            <a:r>
              <a:rPr lang="ru-RU" sz="1600" dirty="0">
                <a:solidFill>
                  <a:prstClr val="black"/>
                </a:solidFill>
                <a:latin typeface="Roboto Slab"/>
              </a:rPr>
              <a:t>Директива Совнаркома СССР и ЦК ВКП(б) партийным, советским, профсоюзным</a:t>
            </a:r>
          </a:p>
          <a:p>
            <a:pPr defTabSz="914377"/>
            <a:r>
              <a:rPr lang="ru-RU" sz="1600" dirty="0">
                <a:solidFill>
                  <a:prstClr val="black"/>
                </a:solidFill>
                <a:latin typeface="Roboto Slab"/>
              </a:rPr>
              <a:t>и комсомольским организациям создавать партизанские отряды и диверсионные группы для борьбы с немецкими войскам вышла </a:t>
            </a:r>
            <a:r>
              <a:rPr lang="ru-RU" sz="1600" b="1" dirty="0">
                <a:solidFill>
                  <a:prstClr val="black"/>
                </a:solidFill>
                <a:latin typeface="Roboto Slab"/>
              </a:rPr>
              <a:t>29 июня </a:t>
            </a:r>
            <a:r>
              <a:rPr lang="ru-RU" sz="1600" dirty="0">
                <a:solidFill>
                  <a:prstClr val="black"/>
                </a:solidFill>
                <a:latin typeface="Roboto Slab"/>
              </a:rPr>
              <a:t>1941 года. Эта дата отмечается ежегодно с 11 апреля 2009 года как День партизан и подпольщиков.</a:t>
            </a:r>
          </a:p>
        </p:txBody>
      </p:sp>
      <p:pic>
        <p:nvPicPr>
          <p:cNvPr id="12" name="Рисунок 11">
            <a:extLst>
              <a:ext uri="{FF2B5EF4-FFF2-40B4-BE49-F238E27FC236}">
                <a16:creationId xmlns:a16="http://schemas.microsoft.com/office/drawing/2014/main" id="{28BA9EC9-70FC-48BF-872A-9060304A6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F621CAB9-722B-4351-BF05-7ABE44E41605}"/>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a:extLst>
              <a:ext uri="{FF2B5EF4-FFF2-40B4-BE49-F238E27FC236}">
                <a16:creationId xmlns:a16="http://schemas.microsoft.com/office/drawing/2014/main" id="{8F95E647-6CBB-4BE8-93BE-36741415F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
          <a:stretch/>
        </p:blipFill>
        <p:spPr bwMode="auto">
          <a:xfrm>
            <a:off x="5821965" y="1148295"/>
            <a:ext cx="2964498" cy="305137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7894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5473700" cy="2506905"/>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Многофункциональный музей-заповедник, </a:t>
            </a:r>
            <a:r>
              <a:rPr lang="ru-RU" sz="1600" dirty="0">
                <a:solidFill>
                  <a:prstClr val="black"/>
                </a:solidFill>
                <a:latin typeface="Roboto Slab"/>
              </a:rPr>
              <a:t>объединяющий в себе различные объекты, частично находится на месте, которое называют третьим ратным полем России (после Куликова и Бородинского полей). Кроме прочего, он включает </a:t>
            </a:r>
          </a:p>
          <a:p>
            <a:pPr>
              <a:lnSpc>
                <a:spcPct val="114000"/>
              </a:lnSpc>
            </a:pPr>
            <a:r>
              <a:rPr lang="ru-RU" sz="1600" dirty="0">
                <a:solidFill>
                  <a:prstClr val="black"/>
                </a:solidFill>
                <a:latin typeface="Roboto Slab"/>
              </a:rPr>
              <a:t>музей бронетанковой техники, скульптурную композицию «Танковый десант» и композицию «Таран». Как называется этот музей-заповедник, если его название совпадает с названием поля?</a:t>
            </a:r>
            <a:endParaRPr lang="ru-RU" sz="1600" b="1" dirty="0">
              <a:solidFill>
                <a:prstClr val="black"/>
              </a:solidFill>
              <a:latin typeface="Roboto Slab"/>
            </a:endParaRP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F9585DBF-01FA-4CB2-A5AF-6A1E37AE9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674297E6-1CEB-448F-8E6A-987BB9E39FEC}"/>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76677AB8-644B-4DEA-AA03-B79102025D90}"/>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4" name="Picture 2">
            <a:extLst>
              <a:ext uri="{FF2B5EF4-FFF2-40B4-BE49-F238E27FC236}">
                <a16:creationId xmlns:a16="http://schemas.microsoft.com/office/drawing/2014/main" id="{5CB52BB7-BB20-462A-AA49-83F5BCB211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22389" y="945555"/>
            <a:ext cx="2465961" cy="16256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4" descr="Картинки по запросу &quot;прохоровское поле&quot;">
            <a:extLst>
              <a:ext uri="{FF2B5EF4-FFF2-40B4-BE49-F238E27FC236}">
                <a16:creationId xmlns:a16="http://schemas.microsoft.com/office/drawing/2014/main" id="{F5229422-7CF7-4758-853A-8B686FCEA2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922389" y="1969068"/>
            <a:ext cx="2440886" cy="160171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Picture 2" descr="полёт, прохоровка, прохоровское поле, прохоровский район, небо, самолёт, звонница, храм, музей">
            <a:extLst>
              <a:ext uri="{FF2B5EF4-FFF2-40B4-BE49-F238E27FC236}">
                <a16:creationId xmlns:a16="http://schemas.microsoft.com/office/drawing/2014/main" id="{28527628-18D7-4DA4-BAF6-1362D9169B1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922389" y="3172792"/>
            <a:ext cx="2491036" cy="16055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4096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 action="ppaction://noaction"/>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4" y="1145793"/>
            <a:ext cx="4548920" cy="2462213"/>
          </a:xfrm>
          <a:prstGeom prst="rect">
            <a:avLst/>
          </a:prstGeom>
          <a:noFill/>
        </p:spPr>
        <p:txBody>
          <a:bodyPr wrap="square" lIns="0" tIns="0" rIns="0" bIns="0" rtlCol="0">
            <a:spAutoFit/>
          </a:bodyPr>
          <a:lstStyle/>
          <a:p>
            <a:pPr defTabSz="914377"/>
            <a:r>
              <a:rPr lang="ru-RU" sz="1600" b="1" dirty="0">
                <a:solidFill>
                  <a:prstClr val="black"/>
                </a:solidFill>
                <a:latin typeface="Roboto Slab"/>
              </a:rPr>
              <a:t>Музей-заповедник «Прохоровское поле» – </a:t>
            </a:r>
            <a:r>
              <a:rPr lang="ru-RU" sz="1600" dirty="0">
                <a:solidFill>
                  <a:prstClr val="black"/>
                </a:solidFill>
                <a:latin typeface="Roboto Slab"/>
              </a:rPr>
              <a:t>многофункциональный комплекс, объединяющий различные объекты.</a:t>
            </a:r>
          </a:p>
          <a:p>
            <a:pPr defTabSz="914377"/>
            <a:r>
              <a:rPr lang="ru-RU" sz="1600" dirty="0">
                <a:solidFill>
                  <a:prstClr val="black"/>
                </a:solidFill>
                <a:latin typeface="Roboto Slab"/>
              </a:rPr>
              <a:t>Он создан для увековечения памяти погибших при защите Отечества в битве</a:t>
            </a:r>
          </a:p>
          <a:p>
            <a:pPr defTabSz="914377"/>
            <a:r>
              <a:rPr lang="ru-RU" sz="1600" dirty="0">
                <a:solidFill>
                  <a:prstClr val="black"/>
                </a:solidFill>
                <a:latin typeface="Roboto Slab"/>
              </a:rPr>
              <a:t>на Курской дуге. Его объекты, кроме прочего, находятся в районе Прохоровского поля, где 12 июля 1943 года произошло </a:t>
            </a:r>
          </a:p>
          <a:p>
            <a:pPr defTabSz="914377"/>
            <a:r>
              <a:rPr lang="ru-RU" sz="1600" dirty="0">
                <a:solidFill>
                  <a:prstClr val="black"/>
                </a:solidFill>
                <a:latin typeface="Roboto Slab"/>
              </a:rPr>
              <a:t>одно из крупнейших за всю историю танковых сражений.</a:t>
            </a:r>
          </a:p>
        </p:txBody>
      </p:sp>
      <p:sp>
        <p:nvSpPr>
          <p:cNvPr id="12" name="Скругленный прямоугольник 15">
            <a:hlinkClick r:id="rId3" action="ppaction://hlinksldjump"/>
            <a:extLst>
              <a:ext uri="{FF2B5EF4-FFF2-40B4-BE49-F238E27FC236}">
                <a16:creationId xmlns:a16="http://schemas.microsoft.com/office/drawing/2014/main" id="{C445EA8C-560F-466D-BBD0-A3CCBA7E42E1}"/>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a:extLst>
              <a:ext uri="{FF2B5EF4-FFF2-40B4-BE49-F238E27FC236}">
                <a16:creationId xmlns:a16="http://schemas.microsoft.com/office/drawing/2014/main" id="{D18E2DE8-E479-4170-83F6-282E3799F1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22389" y="945555"/>
            <a:ext cx="2465961" cy="162561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Picture 4" descr="Картинки по запросу &quot;прохоровское поле&quot;">
            <a:extLst>
              <a:ext uri="{FF2B5EF4-FFF2-40B4-BE49-F238E27FC236}">
                <a16:creationId xmlns:a16="http://schemas.microsoft.com/office/drawing/2014/main" id="{7A7EF73C-1131-4FF6-AB89-84554C19D8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22389" y="1969068"/>
            <a:ext cx="2440886" cy="160171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 name="Picture 2" descr="полёт, прохоровка, прохоровское поле, прохоровский район, небо, самолёт, звонница, храм, музей">
            <a:extLst>
              <a:ext uri="{FF2B5EF4-FFF2-40B4-BE49-F238E27FC236}">
                <a16:creationId xmlns:a16="http://schemas.microsoft.com/office/drawing/2014/main" id="{10EC12B0-8082-44E0-AB61-2126D4E0A3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922389" y="3172792"/>
            <a:ext cx="2491036" cy="16055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555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3" name="Прямоугольник 2">
            <a:hlinkClick r:id="rId4" action="ppaction://hlinksldjump"/>
          </p:cNvPr>
          <p:cNvSpPr/>
          <p:nvPr/>
        </p:nvSpPr>
        <p:spPr>
          <a:xfrm flipH="1">
            <a:off x="369285" y="1145793"/>
            <a:ext cx="4786471" cy="278762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Как называется </a:t>
            </a:r>
            <a:r>
              <a:rPr lang="ru-RU" sz="1600" b="1" dirty="0">
                <a:solidFill>
                  <a:prstClr val="black"/>
                </a:solidFill>
                <a:latin typeface="Roboto Slab"/>
              </a:rPr>
              <a:t>один из крупнейших в России </a:t>
            </a:r>
            <a:r>
              <a:rPr lang="ru-RU" sz="1600" dirty="0">
                <a:solidFill>
                  <a:prstClr val="black"/>
                </a:solidFill>
                <a:latin typeface="Roboto Slab"/>
              </a:rPr>
              <a:t>и в мире </a:t>
            </a:r>
            <a:r>
              <a:rPr lang="ru-RU" sz="1600" b="1" dirty="0">
                <a:solidFill>
                  <a:prstClr val="black"/>
                </a:solidFill>
                <a:latin typeface="Roboto Slab"/>
              </a:rPr>
              <a:t>мемориальных комплексов</a:t>
            </a:r>
            <a:r>
              <a:rPr lang="ru-RU" sz="1600" dirty="0">
                <a:solidFill>
                  <a:prstClr val="black"/>
                </a:solidFill>
                <a:latin typeface="Roboto Slab"/>
              </a:rPr>
              <a:t>, расположенный на Поклонной горе в Москве, если его главным монументом является обелиск высотой 141,8 метра, на стометровой отметке которого закреплена бронзовая фигура богини Ники, а у подножия обелиска установлена статуя святого Георгия Победоносца, который поражает копьём </a:t>
            </a:r>
          </a:p>
          <a:p>
            <a:pPr>
              <a:lnSpc>
                <a:spcPct val="114000"/>
              </a:lnSpc>
            </a:pPr>
            <a:r>
              <a:rPr lang="ru-RU" sz="1600" dirty="0">
                <a:solidFill>
                  <a:prstClr val="black"/>
                </a:solidFill>
                <a:latin typeface="Roboto Slab"/>
              </a:rPr>
              <a:t>змея, символизирующего фашизм. </a:t>
            </a:r>
          </a:p>
        </p:txBody>
      </p:sp>
      <p:sp>
        <p:nvSpPr>
          <p:cNvPr id="13" name="Скругленный прямоугольник 12">
            <a:hlinkClick r:id="rId5"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sp>
        <p:nvSpPr>
          <p:cNvPr id="8" name="Прямоугольник с двумя скругленными соседними углами 14">
            <a:extLst>
              <a:ext uri="{FF2B5EF4-FFF2-40B4-BE49-F238E27FC236}">
                <a16:creationId xmlns:a16="http://schemas.microsoft.com/office/drawing/2014/main" id="{6975FD72-76ED-4E98-B137-24E282370388}"/>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9" name="TextBox 8">
            <a:extLst>
              <a:ext uri="{FF2B5EF4-FFF2-40B4-BE49-F238E27FC236}">
                <a16:creationId xmlns:a16="http://schemas.microsoft.com/office/drawing/2014/main" id="{1E193801-2B20-4C51-9966-208C48A58AB5}"/>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1" name="Picture 2">
            <a:extLst>
              <a:ext uri="{FF2B5EF4-FFF2-40B4-BE49-F238E27FC236}">
                <a16:creationId xmlns:a16="http://schemas.microsoft.com/office/drawing/2014/main" id="{308E973B-F341-428B-9D15-8D13FCD665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552631" y="1142423"/>
            <a:ext cx="3232594" cy="311089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17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3" y="1166813"/>
            <a:ext cx="4769637" cy="2954655"/>
          </a:xfrm>
          <a:prstGeom prst="rect">
            <a:avLst/>
          </a:prstGeom>
          <a:noFill/>
        </p:spPr>
        <p:txBody>
          <a:bodyPr wrap="square" lIns="0" tIns="0" rIns="0" bIns="0" rtlCol="0">
            <a:spAutoFit/>
          </a:bodyPr>
          <a:lstStyle/>
          <a:p>
            <a:pPr defTabSz="914377"/>
            <a:r>
              <a:rPr lang="ru-RU" sz="1600" dirty="0">
                <a:solidFill>
                  <a:prstClr val="black"/>
                </a:solidFill>
                <a:latin typeface="Roboto Slab"/>
              </a:rPr>
              <a:t>Площадь </a:t>
            </a:r>
            <a:r>
              <a:rPr lang="ru-RU" sz="1600" b="1" dirty="0">
                <a:solidFill>
                  <a:prstClr val="black"/>
                </a:solidFill>
                <a:latin typeface="Roboto Slab"/>
              </a:rPr>
              <a:t>Парка Победы </a:t>
            </a:r>
            <a:r>
              <a:rPr lang="ru-RU" sz="1600" dirty="0">
                <a:solidFill>
                  <a:prstClr val="black"/>
                </a:solidFill>
                <a:latin typeface="Roboto Slab"/>
              </a:rPr>
              <a:t>на Поклонной горе </a:t>
            </a:r>
          </a:p>
          <a:p>
            <a:pPr defTabSz="914377"/>
            <a:r>
              <a:rPr lang="ru-RU" sz="1600" dirty="0">
                <a:solidFill>
                  <a:prstClr val="black"/>
                </a:solidFill>
                <a:latin typeface="Roboto Slab"/>
              </a:rPr>
              <a:t>в Москве составляет 135 гектаров. Он посвящён победе в Великой Отечественной войне. Его главным элементом является обелиск, символизирующий собой солдатский штык, который поднимается на 141,8 метра (каждые 10 сантиметров памятника символизируют один день войны). На нём установлена бронзовая статуя </a:t>
            </a:r>
            <a:r>
              <a:rPr lang="ru-RU" sz="1600" b="1" dirty="0">
                <a:solidFill>
                  <a:prstClr val="black"/>
                </a:solidFill>
                <a:latin typeface="Roboto Slab"/>
              </a:rPr>
              <a:t>богини победы</a:t>
            </a:r>
            <a:r>
              <a:rPr lang="ru-RU" sz="1600" dirty="0">
                <a:solidFill>
                  <a:prstClr val="black"/>
                </a:solidFill>
                <a:latin typeface="Roboto Slab"/>
              </a:rPr>
              <a:t> Ники, а у основания стелы расположена конная статуя Георгия </a:t>
            </a:r>
            <a:r>
              <a:rPr lang="ru-RU" sz="1600" b="1" dirty="0">
                <a:solidFill>
                  <a:prstClr val="black"/>
                </a:solidFill>
                <a:latin typeface="Roboto Slab"/>
              </a:rPr>
              <a:t>Победоносца</a:t>
            </a:r>
            <a:r>
              <a:rPr lang="ru-RU" sz="1600" dirty="0">
                <a:solidFill>
                  <a:prstClr val="black"/>
                </a:solidFill>
                <a:latin typeface="Roboto Slab"/>
              </a:rPr>
              <a:t>.</a:t>
            </a:r>
          </a:p>
        </p:txBody>
      </p:sp>
      <p:pic>
        <p:nvPicPr>
          <p:cNvPr id="12" name="Рисунок 11">
            <a:extLst>
              <a:ext uri="{FF2B5EF4-FFF2-40B4-BE49-F238E27FC236}">
                <a16:creationId xmlns:a16="http://schemas.microsoft.com/office/drawing/2014/main" id="{47DE61DD-2675-4EBF-8389-D76FD3FD5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766E8FF8-7396-4C45-AE1C-C15276CCB839}"/>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a:extLst>
              <a:ext uri="{FF2B5EF4-FFF2-40B4-BE49-F238E27FC236}">
                <a16:creationId xmlns:a16="http://schemas.microsoft.com/office/drawing/2014/main" id="{39A0BE98-22CD-4D72-B6F9-6393B9A83E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552631" y="1142421"/>
            <a:ext cx="3232594" cy="311089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371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4392613" cy="2226187"/>
          </a:xfrm>
          <a:prstGeom prst="rect">
            <a:avLst/>
          </a:prstGeom>
          <a:ln>
            <a:noFill/>
          </a:ln>
        </p:spPr>
        <p:txBody>
          <a:bodyPr wrap="square" lIns="0" tIns="0" rIns="0" bIns="0" anchor="t" anchorCtr="0">
            <a:spAutoFit/>
          </a:bodyPr>
          <a:lstStyle/>
          <a:p>
            <a:pPr>
              <a:lnSpc>
                <a:spcPct val="114000"/>
              </a:lnSpc>
            </a:pPr>
            <a:r>
              <a:rPr lang="ru-RU" sz="1600" b="1" dirty="0">
                <a:solidFill>
                  <a:prstClr val="black"/>
                </a:solidFill>
                <a:latin typeface="Roboto Slab"/>
              </a:rPr>
              <a:t>Этот мемориальный комплекс </a:t>
            </a:r>
            <a:r>
              <a:rPr lang="ru-RU" sz="1600" dirty="0">
                <a:solidFill>
                  <a:prstClr val="black"/>
                </a:solidFill>
                <a:latin typeface="Roboto Slab"/>
              </a:rPr>
              <a:t>создан </a:t>
            </a:r>
          </a:p>
          <a:p>
            <a:pPr>
              <a:lnSpc>
                <a:spcPct val="114000"/>
              </a:lnSpc>
            </a:pPr>
            <a:r>
              <a:rPr lang="ru-RU" sz="1600" dirty="0">
                <a:solidFill>
                  <a:prstClr val="black"/>
                </a:solidFill>
                <a:latin typeface="Roboto Slab"/>
              </a:rPr>
              <a:t>в память деревень, уничтоженных нацистами в годы войны и расположен на месте сожжённой со всеми жителями белорусской деревни. Эта деревня стала символом массового уничтожения мирного населения на оккупированной территории СССР.</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532F5835-E306-4463-9719-129E2437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43392197-F617-4AA8-B53A-FE72E434A4FB}"/>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32A5E810-ADD7-48FE-B719-605D3A3065F8}"/>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6386" name="Picture 2" descr="Картинки по запросу &quot;хатынь&quot;">
            <a:extLst>
              <a:ext uri="{FF2B5EF4-FFF2-40B4-BE49-F238E27FC236}">
                <a16:creationId xmlns:a16="http://schemas.microsoft.com/office/drawing/2014/main" id="{93554146-B4A2-44CC-B358-90622A6F68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499002" y="1145793"/>
            <a:ext cx="3286223" cy="313930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15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369924" y="1145793"/>
            <a:ext cx="4482154" cy="984885"/>
          </a:xfrm>
          <a:prstGeom prst="rect">
            <a:avLst/>
          </a:prstGeom>
          <a:noFill/>
        </p:spPr>
        <p:txBody>
          <a:bodyPr wrap="square" lIns="0" tIns="0" rIns="0" bIns="0" rtlCol="0">
            <a:spAutoFit/>
          </a:bodyPr>
          <a:lstStyle/>
          <a:p>
            <a:pPr defTabSz="914377"/>
            <a:r>
              <a:rPr lang="ru-RU" sz="1600" dirty="0">
                <a:solidFill>
                  <a:prstClr val="black"/>
                </a:solidFill>
                <a:latin typeface="Roboto Slab"/>
              </a:rPr>
              <a:t>В мемориальном комплексе </a:t>
            </a:r>
            <a:r>
              <a:rPr lang="ru-RU" sz="1600" b="1" dirty="0">
                <a:solidFill>
                  <a:prstClr val="black"/>
                </a:solidFill>
                <a:latin typeface="Roboto Slab"/>
              </a:rPr>
              <a:t>«Хатынь» </a:t>
            </a:r>
            <a:r>
              <a:rPr lang="ru-RU" sz="1600" dirty="0">
                <a:solidFill>
                  <a:prstClr val="black"/>
                </a:solidFill>
                <a:latin typeface="Roboto Slab"/>
              </a:rPr>
              <a:t>воплощена идея мужества и  непокорности народа, принёсшего неисчислимые жертвы во имя победы.</a:t>
            </a:r>
          </a:p>
        </p:txBody>
      </p:sp>
      <p:pic>
        <p:nvPicPr>
          <p:cNvPr id="12" name="Рисунок 11">
            <a:extLst>
              <a:ext uri="{FF2B5EF4-FFF2-40B4-BE49-F238E27FC236}">
                <a16:creationId xmlns:a16="http://schemas.microsoft.com/office/drawing/2014/main" id="{4D887590-EEC7-449B-8EBB-FB7BD3921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35F96F9F-EB12-4C6F-A531-56852ADF1C96}"/>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хатынь&quot;">
            <a:extLst>
              <a:ext uri="{FF2B5EF4-FFF2-40B4-BE49-F238E27FC236}">
                <a16:creationId xmlns:a16="http://schemas.microsoft.com/office/drawing/2014/main" id="{356CE7B5-05D1-4709-96D1-BEED422D6F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499002" y="1145793"/>
            <a:ext cx="3286223" cy="313930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7794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45793"/>
            <a:ext cx="4429125" cy="2787623"/>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Именно так называется </a:t>
            </a:r>
            <a:r>
              <a:rPr lang="ru-RU" sz="1600" b="1" dirty="0">
                <a:solidFill>
                  <a:prstClr val="black"/>
                </a:solidFill>
                <a:latin typeface="Roboto Slab"/>
              </a:rPr>
              <a:t>комплекс мемориальных сооружений</a:t>
            </a:r>
            <a:r>
              <a:rPr lang="ru-RU" sz="1600" dirty="0">
                <a:solidFill>
                  <a:prstClr val="black"/>
                </a:solidFill>
                <a:latin typeface="Roboto Slab"/>
              </a:rPr>
              <a:t> на рубежах битвы за Ленинград 1941—1944 годов, созданный с целью увековечить память его героических защитников. Среди его монументов есть «Цветок Жизни», «Разорванное кольцо», «Невский пятачок», символическим центром комплекса является «Монумент героическим защитникам Ленинграда».</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8186454B-E557-4D30-857F-43FEE316E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616AA052-B39C-4929-9B35-EB2C7F3FABD1}"/>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103CCB44-E869-415E-B3AA-0DC21A9ABCE8}"/>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8434" name="Picture 2" descr="Картинки по запросу &quot;зелёный пояс славы&quot;">
            <a:extLst>
              <a:ext uri="{FF2B5EF4-FFF2-40B4-BE49-F238E27FC236}">
                <a16:creationId xmlns:a16="http://schemas.microsoft.com/office/drawing/2014/main" id="{29B65E5E-71DD-4A69-9909-0437D36C9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0096" y="1145793"/>
            <a:ext cx="3465129" cy="34651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350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соседними углами 14">
            <a:hlinkClick r:id="" action="ppaction://noaction"/>
          </p:cNvPr>
          <p:cNvSpPr/>
          <p:nvPr/>
        </p:nvSpPr>
        <p:spPr>
          <a:xfrm rot="10800000">
            <a:off x="2412000" y="4499"/>
            <a:ext cx="4320000" cy="730513"/>
          </a:xfrm>
          <a:prstGeom prst="round2SameRect">
            <a:avLst>
              <a:gd name="adj1" fmla="val 50000"/>
              <a:gd name="adj2" fmla="val 0"/>
            </a:avLst>
          </a:prstGeom>
          <a:solidFill>
            <a:srgbClr val="00B050"/>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a:hlinkClick r:id="" action="ppaction://noaction"/>
          </p:cNvPr>
          <p:cNvSpPr txBox="1"/>
          <p:nvPr/>
        </p:nvSpPr>
        <p:spPr>
          <a:xfrm>
            <a:off x="3128339" y="107151"/>
            <a:ext cx="2887329" cy="430887"/>
          </a:xfrm>
          <a:prstGeom prst="rect">
            <a:avLst/>
          </a:prstGeom>
          <a:noFill/>
        </p:spPr>
        <p:txBody>
          <a:bodyPr wrap="none" rtlCol="0">
            <a:spAutoFit/>
          </a:bodyPr>
          <a:lstStyle/>
          <a:p>
            <a:pPr algn="ctr" defTabSz="914377"/>
            <a:r>
              <a:rPr lang="ru-RU" sz="2200">
                <a:solidFill>
                  <a:srgbClr val="F7F6F4"/>
                </a:solidFill>
                <a:latin typeface="Roboto Slab"/>
              </a:rPr>
              <a:t>Правильный ответ</a:t>
            </a:r>
          </a:p>
        </p:txBody>
      </p:sp>
      <p:sp>
        <p:nvSpPr>
          <p:cNvPr id="14" name="TextBox 13">
            <a:hlinkClick r:id="" action="ppaction://noaction"/>
          </p:cNvPr>
          <p:cNvSpPr txBox="1"/>
          <p:nvPr/>
        </p:nvSpPr>
        <p:spPr>
          <a:xfrm>
            <a:off x="411963" y="1166813"/>
            <a:ext cx="4727595" cy="1969770"/>
          </a:xfrm>
          <a:prstGeom prst="rect">
            <a:avLst/>
          </a:prstGeom>
          <a:noFill/>
        </p:spPr>
        <p:txBody>
          <a:bodyPr wrap="square" lIns="0" tIns="0" rIns="0" bIns="0" rtlCol="0">
            <a:spAutoFit/>
          </a:bodyPr>
          <a:lstStyle/>
          <a:p>
            <a:pPr defTabSz="914377"/>
            <a:r>
              <a:rPr lang="ru-RU" sz="1600" dirty="0">
                <a:solidFill>
                  <a:prstClr val="black"/>
                </a:solidFill>
                <a:latin typeface="Roboto Slab"/>
              </a:rPr>
              <a:t>Мемориальный комплекс </a:t>
            </a:r>
            <a:r>
              <a:rPr lang="ru-RU" sz="1600" b="1" dirty="0">
                <a:solidFill>
                  <a:prstClr val="black"/>
                </a:solidFill>
                <a:latin typeface="Roboto Slab"/>
              </a:rPr>
              <a:t>«Зелёный пояс Славы» </a:t>
            </a:r>
            <a:r>
              <a:rPr lang="ru-RU" sz="1600" dirty="0">
                <a:solidFill>
                  <a:prstClr val="black"/>
                </a:solidFill>
                <a:latin typeface="Roboto Slab"/>
              </a:rPr>
              <a:t>сооружён на линии протяжённостью свыше 200 км, по которой в сентябре 1941 года проходил рубеж обороны Ленинграда. </a:t>
            </a:r>
          </a:p>
          <a:p>
            <a:pPr defTabSz="914377"/>
            <a:r>
              <a:rPr lang="ru-RU" sz="1600" dirty="0">
                <a:solidFill>
                  <a:prstClr val="black"/>
                </a:solidFill>
                <a:latin typeface="Roboto Slab"/>
              </a:rPr>
              <a:t>В него входит 80 памятников, обелисков </a:t>
            </a:r>
          </a:p>
          <a:p>
            <a:pPr defTabSz="914377"/>
            <a:r>
              <a:rPr lang="ru-RU" sz="1600" dirty="0">
                <a:solidFill>
                  <a:prstClr val="black"/>
                </a:solidFill>
                <a:latin typeface="Roboto Slab"/>
              </a:rPr>
              <a:t>и других мемориальных сооружений, объединённых в 35 мемориальных комплексов.</a:t>
            </a:r>
          </a:p>
        </p:txBody>
      </p:sp>
      <p:pic>
        <p:nvPicPr>
          <p:cNvPr id="12" name="Рисунок 11">
            <a:extLst>
              <a:ext uri="{FF2B5EF4-FFF2-40B4-BE49-F238E27FC236}">
                <a16:creationId xmlns:a16="http://schemas.microsoft.com/office/drawing/2014/main" id="{5A7903F4-54A5-40BD-8AA8-154FE8506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13" name="Скругленный прямоугольник 15">
            <a:hlinkClick r:id="rId3" action="ppaction://hlinksldjump"/>
            <a:extLst>
              <a:ext uri="{FF2B5EF4-FFF2-40B4-BE49-F238E27FC236}">
                <a16:creationId xmlns:a16="http://schemas.microsoft.com/office/drawing/2014/main" id="{C2109BFB-C5FA-49F7-A497-9E6EF6958E6A}"/>
              </a:ext>
            </a:extLst>
          </p:cNvPr>
          <p:cNvSpPr/>
          <p:nvPr/>
        </p:nvSpPr>
        <p:spPr>
          <a:xfrm>
            <a:off x="358775" y="4361858"/>
            <a:ext cx="1835785" cy="405405"/>
          </a:xfrm>
          <a:prstGeom prst="roundRect">
            <a:avLst/>
          </a:prstGeom>
          <a:solidFill>
            <a:srgbClr val="FFC000"/>
          </a:solidFill>
          <a:ln>
            <a:noFill/>
          </a:ln>
          <a:effectLst>
            <a:outerShdw blurRad="127000" dist="63500" dir="5400000" sx="90000" sy="90000" algn="t" rotWithShape="0">
              <a:schemeClr val="tx1">
                <a:lumMod val="75000"/>
                <a:lumOff val="2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200">
                <a:solidFill>
                  <a:prstClr val="black"/>
                </a:solidFill>
              </a:rPr>
              <a:t>Вернуться в меню</a:t>
            </a:r>
          </a:p>
        </p:txBody>
      </p:sp>
      <p:pic>
        <p:nvPicPr>
          <p:cNvPr id="16" name="Picture 2" descr="Картинки по запросу &quot;зелёный пояс славы&quot;">
            <a:extLst>
              <a:ext uri="{FF2B5EF4-FFF2-40B4-BE49-F238E27FC236}">
                <a16:creationId xmlns:a16="http://schemas.microsoft.com/office/drawing/2014/main" id="{FADD13C2-09AF-460E-B2A5-6A0079B58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096" y="1145793"/>
            <a:ext cx="3465129" cy="34651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975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hlinkClick r:id="rId2" action="ppaction://hlinksldjump"/>
          </p:cNvPr>
          <p:cNvSpPr/>
          <p:nvPr/>
        </p:nvSpPr>
        <p:spPr>
          <a:xfrm flipH="1">
            <a:off x="358775" y="1166813"/>
            <a:ext cx="4429125" cy="1664751"/>
          </a:xfrm>
          <a:prstGeom prst="rect">
            <a:avLst/>
          </a:prstGeom>
          <a:ln>
            <a:noFill/>
          </a:ln>
        </p:spPr>
        <p:txBody>
          <a:bodyPr wrap="square" lIns="0" tIns="0" rIns="0" bIns="0" anchor="t" anchorCtr="0">
            <a:spAutoFit/>
          </a:bodyPr>
          <a:lstStyle/>
          <a:p>
            <a:pPr>
              <a:lnSpc>
                <a:spcPct val="114000"/>
              </a:lnSpc>
            </a:pPr>
            <a:r>
              <a:rPr lang="ru-RU" sz="1600" dirty="0">
                <a:solidFill>
                  <a:prstClr val="black"/>
                </a:solidFill>
                <a:latin typeface="Roboto Slab"/>
              </a:rPr>
              <a:t>Как называется </a:t>
            </a:r>
            <a:r>
              <a:rPr lang="ru-RU" sz="1600" b="1" dirty="0">
                <a:solidFill>
                  <a:prstClr val="black"/>
                </a:solidFill>
                <a:latin typeface="Roboto Slab"/>
              </a:rPr>
              <a:t>мемориальный комплекс, </a:t>
            </a:r>
            <a:r>
              <a:rPr lang="ru-RU" sz="1600" dirty="0">
                <a:solidFill>
                  <a:prstClr val="black"/>
                </a:solidFill>
                <a:latin typeface="Roboto Slab"/>
              </a:rPr>
              <a:t>расположенный на месте крупного танкового сражения, которое произвело такое впечатление на Константина Симонова, что он завещал развеять над этим местом свой прах? 	</a:t>
            </a:r>
          </a:p>
        </p:txBody>
      </p:sp>
      <p:sp>
        <p:nvSpPr>
          <p:cNvPr id="13" name="Скругленный прямоугольник 12">
            <a:hlinkClick r:id="rId3" action="ppaction://hlinksldjump"/>
          </p:cNvPr>
          <p:cNvSpPr/>
          <p:nvPr/>
        </p:nvSpPr>
        <p:spPr>
          <a:xfrm>
            <a:off x="358775" y="4293754"/>
            <a:ext cx="2520000" cy="473509"/>
          </a:xfrm>
          <a:prstGeom prst="roundRect">
            <a:avLst/>
          </a:prstGeom>
          <a:noFill/>
          <a:ln w="190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90000" rIns="180000" bIns="90000" rtlCol="0" anchor="ctr">
            <a:spAutoFit/>
          </a:bodyPr>
          <a:lstStyle/>
          <a:p>
            <a:pPr algn="ctr"/>
            <a:r>
              <a:rPr lang="ru-RU" sz="1600">
                <a:solidFill>
                  <a:prstClr val="black"/>
                </a:solidFill>
                <a:latin typeface="Roboto Slab"/>
              </a:rPr>
              <a:t>Правильный ответ</a:t>
            </a:r>
          </a:p>
        </p:txBody>
      </p:sp>
      <p:pic>
        <p:nvPicPr>
          <p:cNvPr id="8" name="Рисунок 7">
            <a:extLst>
              <a:ext uri="{FF2B5EF4-FFF2-40B4-BE49-F238E27FC236}">
                <a16:creationId xmlns:a16="http://schemas.microsoft.com/office/drawing/2014/main" id="{78E304EF-F0EA-4DAD-8CC2-5E6D1572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429" y="0"/>
            <a:ext cx="1316571" cy="288000"/>
          </a:xfrm>
          <a:prstGeom prst="rect">
            <a:avLst/>
          </a:prstGeom>
        </p:spPr>
      </p:pic>
      <p:sp>
        <p:nvSpPr>
          <p:cNvPr id="9" name="Прямоугольник с двумя скругленными соседними углами 14">
            <a:extLst>
              <a:ext uri="{FF2B5EF4-FFF2-40B4-BE49-F238E27FC236}">
                <a16:creationId xmlns:a16="http://schemas.microsoft.com/office/drawing/2014/main" id="{D9F6B541-25EC-4C98-8325-FBBD95255C8F}"/>
              </a:ext>
            </a:extLst>
          </p:cNvPr>
          <p:cNvSpPr/>
          <p:nvPr/>
        </p:nvSpPr>
        <p:spPr>
          <a:xfrm rot="10800000">
            <a:off x="2412000" y="4499"/>
            <a:ext cx="4320000" cy="730513"/>
          </a:xfrm>
          <a:prstGeom prst="round2SameRect">
            <a:avLst>
              <a:gd name="adj1" fmla="val 50000"/>
              <a:gd name="adj2" fmla="val 0"/>
            </a:avLst>
          </a:prstGeom>
          <a:solidFill>
            <a:schemeClr val="bg1">
              <a:alpha val="85000"/>
            </a:schemeClr>
          </a:solidFill>
          <a:ln>
            <a:noFill/>
          </a:ln>
          <a:effectLst>
            <a:outerShdw blurRad="127000" dist="127000" dir="5400000" sx="90000" sy="90000" algn="t" rotWithShape="0">
              <a:schemeClr val="tx1">
                <a:lumMod val="65000"/>
                <a:lumOff val="3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lumMod val="95000"/>
                  <a:lumOff val="5000"/>
                </a:prstClr>
              </a:solidFill>
            </a:endParaRPr>
          </a:p>
        </p:txBody>
      </p:sp>
      <p:sp>
        <p:nvSpPr>
          <p:cNvPr id="11" name="TextBox 10">
            <a:extLst>
              <a:ext uri="{FF2B5EF4-FFF2-40B4-BE49-F238E27FC236}">
                <a16:creationId xmlns:a16="http://schemas.microsoft.com/office/drawing/2014/main" id="{1B27E54C-CD70-4CEC-BD8A-0B479E04CA81}"/>
              </a:ext>
            </a:extLst>
          </p:cNvPr>
          <p:cNvSpPr txBox="1"/>
          <p:nvPr/>
        </p:nvSpPr>
        <p:spPr>
          <a:xfrm>
            <a:off x="3048186" y="107151"/>
            <a:ext cx="3047629" cy="430887"/>
          </a:xfrm>
          <a:prstGeom prst="rect">
            <a:avLst/>
          </a:prstGeom>
          <a:noFill/>
        </p:spPr>
        <p:txBody>
          <a:bodyPr wrap="none" rtlCol="0">
            <a:spAutoFit/>
          </a:bodyPr>
          <a:lstStyle/>
          <a:p>
            <a:pPr algn="ctr" defTabSz="914377"/>
            <a:r>
              <a:rPr lang="ru-RU" sz="2200">
                <a:solidFill>
                  <a:prstClr val="black">
                    <a:lumMod val="50000"/>
                    <a:lumOff val="50000"/>
                  </a:prstClr>
                </a:solidFill>
                <a:latin typeface="Roboto Slab"/>
              </a:rPr>
              <a:t>Ответьте на вопрос</a:t>
            </a:r>
          </a:p>
        </p:txBody>
      </p:sp>
      <p:pic>
        <p:nvPicPr>
          <p:cNvPr id="12" name="Picture 2" descr="Картинки по запросу &quot;буйничское поле панорама&quot;">
            <a:extLst>
              <a:ext uri="{FF2B5EF4-FFF2-40B4-BE49-F238E27FC236}">
                <a16:creationId xmlns:a16="http://schemas.microsoft.com/office/drawing/2014/main" id="{5998C3C2-3749-4375-97EE-728BF31D63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507094" y="1145793"/>
            <a:ext cx="3278131" cy="331453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8450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deouroki_fonts2">
      <a:majorFont>
        <a:latin typeface="Roboto Slab"/>
        <a:ea typeface=""/>
        <a:cs typeface=""/>
      </a:majorFont>
      <a:minorFont>
        <a:latin typeface="Open Sans"/>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4644</Words>
  <Application>Microsoft Office PowerPoint</Application>
  <PresentationFormat>Экран (16:9)</PresentationFormat>
  <Paragraphs>731</Paragraphs>
  <Slides>100</Slides>
  <Notes>50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100</vt:i4>
      </vt:variant>
    </vt:vector>
  </HeadingPairs>
  <TitlesOfParts>
    <vt:vector size="106" baseType="lpstr">
      <vt:lpstr>Arial</vt:lpstr>
      <vt:lpstr>Roboto Slab</vt:lpstr>
      <vt:lpstr>Calibri</vt:lpstr>
      <vt:lpstr>Merriweather</vt:lpstr>
      <vt:lpstr>Open Sans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2020-03-23T08:24:41Z</dcterms:created>
  <dcterms:modified xsi:type="dcterms:W3CDTF">2020-03-23T08:56:01Z</dcterms:modified>
</cp:coreProperties>
</file>