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756" r:id="rId1"/>
    <p:sldMasterId id="2147483768" r:id="rId2"/>
  </p:sldMasterIdLst>
  <p:notesMasterIdLst>
    <p:notesMasterId r:id="rId153"/>
  </p:notesMasterIdLst>
  <p:sldIdLst>
    <p:sldId id="874" r:id="rId3"/>
    <p:sldId id="1019" r:id="rId4"/>
    <p:sldId id="835" r:id="rId5"/>
    <p:sldId id="875" r:id="rId6"/>
    <p:sldId id="876" r:id="rId7"/>
    <p:sldId id="877" r:id="rId8"/>
    <p:sldId id="728" r:id="rId9"/>
    <p:sldId id="730" r:id="rId10"/>
    <p:sldId id="729" r:id="rId11"/>
    <p:sldId id="878" r:id="rId12"/>
    <p:sldId id="879" r:id="rId13"/>
    <p:sldId id="880" r:id="rId14"/>
    <p:sldId id="881" r:id="rId15"/>
    <p:sldId id="882" r:id="rId16"/>
    <p:sldId id="883" r:id="rId17"/>
    <p:sldId id="884" r:id="rId18"/>
    <p:sldId id="885" r:id="rId19"/>
    <p:sldId id="886" r:id="rId20"/>
    <p:sldId id="887" r:id="rId21"/>
    <p:sldId id="888" r:id="rId22"/>
    <p:sldId id="889" r:id="rId23"/>
    <p:sldId id="890" r:id="rId24"/>
    <p:sldId id="891" r:id="rId25"/>
    <p:sldId id="892" r:id="rId26"/>
    <p:sldId id="893" r:id="rId27"/>
    <p:sldId id="894" r:id="rId28"/>
    <p:sldId id="895" r:id="rId29"/>
    <p:sldId id="896" r:id="rId30"/>
    <p:sldId id="897" r:id="rId31"/>
    <p:sldId id="898" r:id="rId32"/>
    <p:sldId id="899" r:id="rId33"/>
    <p:sldId id="900" r:id="rId34"/>
    <p:sldId id="901" r:id="rId35"/>
    <p:sldId id="902" r:id="rId36"/>
    <p:sldId id="903" r:id="rId37"/>
    <p:sldId id="904" r:id="rId38"/>
    <p:sldId id="905" r:id="rId39"/>
    <p:sldId id="906" r:id="rId40"/>
    <p:sldId id="907" r:id="rId41"/>
    <p:sldId id="908" r:id="rId42"/>
    <p:sldId id="909" r:id="rId43"/>
    <p:sldId id="910" r:id="rId44"/>
    <p:sldId id="911" r:id="rId45"/>
    <p:sldId id="912" r:id="rId46"/>
    <p:sldId id="913" r:id="rId47"/>
    <p:sldId id="914" r:id="rId48"/>
    <p:sldId id="915" r:id="rId49"/>
    <p:sldId id="916" r:id="rId50"/>
    <p:sldId id="917" r:id="rId51"/>
    <p:sldId id="918" r:id="rId52"/>
    <p:sldId id="919" r:id="rId53"/>
    <p:sldId id="920" r:id="rId54"/>
    <p:sldId id="921" r:id="rId55"/>
    <p:sldId id="922" r:id="rId56"/>
    <p:sldId id="923" r:id="rId57"/>
    <p:sldId id="924" r:id="rId58"/>
    <p:sldId id="925" r:id="rId59"/>
    <p:sldId id="926" r:id="rId60"/>
    <p:sldId id="927" r:id="rId61"/>
    <p:sldId id="928" r:id="rId62"/>
    <p:sldId id="929" r:id="rId63"/>
    <p:sldId id="930" r:id="rId64"/>
    <p:sldId id="931" r:id="rId65"/>
    <p:sldId id="932" r:id="rId66"/>
    <p:sldId id="933" r:id="rId67"/>
    <p:sldId id="934" r:id="rId68"/>
    <p:sldId id="935" r:id="rId69"/>
    <p:sldId id="936" r:id="rId70"/>
    <p:sldId id="937" r:id="rId71"/>
    <p:sldId id="938" r:id="rId72"/>
    <p:sldId id="939" r:id="rId73"/>
    <p:sldId id="940" r:id="rId74"/>
    <p:sldId id="941" r:id="rId75"/>
    <p:sldId id="942" r:id="rId76"/>
    <p:sldId id="943" r:id="rId77"/>
    <p:sldId id="944" r:id="rId78"/>
    <p:sldId id="945" r:id="rId79"/>
    <p:sldId id="946" r:id="rId80"/>
    <p:sldId id="947" r:id="rId81"/>
    <p:sldId id="948" r:id="rId82"/>
    <p:sldId id="949" r:id="rId83"/>
    <p:sldId id="950" r:id="rId84"/>
    <p:sldId id="951" r:id="rId85"/>
    <p:sldId id="952" r:id="rId86"/>
    <p:sldId id="953" r:id="rId87"/>
    <p:sldId id="954" r:id="rId88"/>
    <p:sldId id="955" r:id="rId89"/>
    <p:sldId id="956" r:id="rId90"/>
    <p:sldId id="957" r:id="rId91"/>
    <p:sldId id="958" r:id="rId92"/>
    <p:sldId id="959" r:id="rId93"/>
    <p:sldId id="960" r:id="rId94"/>
    <p:sldId id="961" r:id="rId95"/>
    <p:sldId id="962" r:id="rId96"/>
    <p:sldId id="963" r:id="rId97"/>
    <p:sldId id="964" r:id="rId98"/>
    <p:sldId id="965" r:id="rId99"/>
    <p:sldId id="966" r:id="rId100"/>
    <p:sldId id="967" r:id="rId101"/>
    <p:sldId id="968" r:id="rId102"/>
    <p:sldId id="969" r:id="rId103"/>
    <p:sldId id="970" r:id="rId104"/>
    <p:sldId id="971" r:id="rId105"/>
    <p:sldId id="972" r:id="rId106"/>
    <p:sldId id="973" r:id="rId107"/>
    <p:sldId id="974" r:id="rId108"/>
    <p:sldId id="975" r:id="rId109"/>
    <p:sldId id="976" r:id="rId110"/>
    <p:sldId id="977" r:id="rId111"/>
    <p:sldId id="978" r:id="rId112"/>
    <p:sldId id="979" r:id="rId113"/>
    <p:sldId id="980" r:id="rId114"/>
    <p:sldId id="981" r:id="rId115"/>
    <p:sldId id="982" r:id="rId116"/>
    <p:sldId id="983" r:id="rId117"/>
    <p:sldId id="984" r:id="rId118"/>
    <p:sldId id="985" r:id="rId119"/>
    <p:sldId id="986" r:id="rId120"/>
    <p:sldId id="987" r:id="rId121"/>
    <p:sldId id="988" r:id="rId122"/>
    <p:sldId id="989" r:id="rId123"/>
    <p:sldId id="990" r:id="rId124"/>
    <p:sldId id="991" r:id="rId125"/>
    <p:sldId id="992" r:id="rId126"/>
    <p:sldId id="993" r:id="rId127"/>
    <p:sldId id="994" r:id="rId128"/>
    <p:sldId id="995" r:id="rId129"/>
    <p:sldId id="996" r:id="rId130"/>
    <p:sldId id="997" r:id="rId131"/>
    <p:sldId id="998" r:id="rId132"/>
    <p:sldId id="999" r:id="rId133"/>
    <p:sldId id="1000" r:id="rId134"/>
    <p:sldId id="1001" r:id="rId135"/>
    <p:sldId id="1002" r:id="rId136"/>
    <p:sldId id="1003" r:id="rId137"/>
    <p:sldId id="1004" r:id="rId138"/>
    <p:sldId id="1005" r:id="rId139"/>
    <p:sldId id="1006" r:id="rId140"/>
    <p:sldId id="1007" r:id="rId141"/>
    <p:sldId id="1008" r:id="rId142"/>
    <p:sldId id="1009" r:id="rId143"/>
    <p:sldId id="1010" r:id="rId144"/>
    <p:sldId id="1011" r:id="rId145"/>
    <p:sldId id="1012" r:id="rId146"/>
    <p:sldId id="1013" r:id="rId147"/>
    <p:sldId id="1014" r:id="rId148"/>
    <p:sldId id="1015" r:id="rId149"/>
    <p:sldId id="1016" r:id="rId150"/>
    <p:sldId id="1017" r:id="rId151"/>
    <p:sldId id="1018" r:id="rId152"/>
  </p:sldIdLst>
  <p:sldSz cx="9144000" cy="5143500" type="screen16x9"/>
  <p:notesSz cx="6858000" cy="9144000"/>
  <p:embeddedFontLst>
    <p:embeddedFont>
      <p:font typeface="Calibri" panose="020F0502020204030204" pitchFamily="34" charset="0"/>
      <p:regular r:id="rId154"/>
      <p:bold r:id="rId155"/>
      <p:italic r:id="rId156"/>
      <p:boldItalic r:id="rId157"/>
    </p:embeddedFont>
    <p:embeddedFont>
      <p:font typeface="Calibri Light" panose="020F0302020204030204" pitchFamily="34" charset="0"/>
      <p:regular r:id="rId158"/>
      <p:italic r:id="rId159"/>
    </p:embeddedFont>
    <p:embeddedFont>
      <p:font typeface="Merriweather" panose="00000500000000000000" pitchFamily="2" charset="-52"/>
      <p:regular r:id="rId160"/>
      <p:bold r:id="rId161"/>
      <p:italic r:id="rId162"/>
      <p:boldItalic r:id="rId163"/>
    </p:embeddedFont>
    <p:embeddedFont>
      <p:font typeface="Open Sans" panose="020B0606030504020204" pitchFamily="34" charset="0"/>
      <p:regular r:id="rId164"/>
      <p:bold r:id="rId165"/>
      <p:italic r:id="rId166"/>
      <p:boldItalic r:id="rId167"/>
    </p:embeddedFont>
    <p:embeddedFont>
      <p:font typeface="Roboto" panose="02000000000000000000" pitchFamily="2" charset="0"/>
      <p:regular r:id="rId168"/>
      <p:bold r:id="rId169"/>
      <p:italic r:id="rId170"/>
      <p:boldItalic r:id="rId171"/>
    </p:embeddedFont>
    <p:embeddedFont>
      <p:font typeface="Roboto Slab" pitchFamily="2" charset="0"/>
      <p:regular r:id="rId172"/>
      <p:bold r:id="rId173"/>
    </p:embeddedFont>
  </p:embeddedFontLst>
  <p:defaultText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 userDrawn="1">
          <p15:clr>
            <a:srgbClr val="A4A3A4"/>
          </p15:clr>
        </p15:guide>
        <p15:guide id="2" pos="226" userDrawn="1">
          <p15:clr>
            <a:srgbClr val="A4A3A4"/>
          </p15:clr>
        </p15:guide>
        <p15:guide id="3" pos="5534" userDrawn="1">
          <p15:clr>
            <a:srgbClr val="A4A3A4"/>
          </p15:clr>
        </p15:guide>
        <p15:guide id="4" orient="horz" pos="3003" userDrawn="1">
          <p15:clr>
            <a:srgbClr val="A4A3A4"/>
          </p15:clr>
        </p15:guide>
        <p15:guide id="5" pos="2767" userDrawn="1">
          <p15:clr>
            <a:srgbClr val="A4A3A4"/>
          </p15:clr>
        </p15:guide>
        <p15:guide id="6" pos="2993" userDrawn="1">
          <p15:clr>
            <a:srgbClr val="A4A3A4"/>
          </p15:clr>
        </p15:guide>
        <p15:guide id="7" pos="1882" userDrawn="1">
          <p15:clr>
            <a:srgbClr val="A4A3A4"/>
          </p15:clr>
        </p15:guide>
        <p15:guide id="8" pos="2086" userDrawn="1">
          <p15:clr>
            <a:srgbClr val="A4A3A4"/>
          </p15:clr>
        </p15:guide>
        <p15:guide id="9" pos="3674" userDrawn="1">
          <p15:clr>
            <a:srgbClr val="A4A3A4"/>
          </p15:clr>
        </p15:guide>
        <p15:guide id="10" pos="392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0000"/>
    <a:srgbClr val="FA5050"/>
    <a:srgbClr val="F95050"/>
    <a:srgbClr val="459AAB"/>
    <a:srgbClr val="0FE6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28" autoAdjust="0"/>
    <p:restoredTop sz="95828" autoAdjust="0"/>
  </p:normalViewPr>
  <p:slideViewPr>
    <p:cSldViewPr snapToGrid="0">
      <p:cViewPr varScale="1">
        <p:scale>
          <a:sx n="113" d="100"/>
          <a:sy n="113" d="100"/>
        </p:scale>
        <p:origin x="978" y="84"/>
      </p:cViewPr>
      <p:guideLst>
        <p:guide orient="horz" pos="237"/>
        <p:guide pos="226"/>
        <p:guide pos="5534"/>
        <p:guide orient="horz" pos="3003"/>
        <p:guide pos="2767"/>
        <p:guide pos="2993"/>
        <p:guide pos="1882"/>
        <p:guide pos="2086"/>
        <p:guide pos="3674"/>
        <p:guide pos="3923"/>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font" Target="fonts/font1.fntdata"/><Relationship Id="rId159" Type="http://schemas.openxmlformats.org/officeDocument/2006/relationships/font" Target="fonts/font6.fntdata"/><Relationship Id="rId175" Type="http://schemas.openxmlformats.org/officeDocument/2006/relationships/viewProps" Target="viewProps.xml"/><Relationship Id="rId170" Type="http://schemas.openxmlformats.org/officeDocument/2006/relationships/font" Target="fonts/font17.fntdata"/><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font" Target="fonts/font7.fntdata"/><Relationship Id="rId165" Type="http://schemas.openxmlformats.org/officeDocument/2006/relationships/font" Target="fonts/font12.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font" Target="fonts/font2.fntdata"/><Relationship Id="rId171" Type="http://schemas.openxmlformats.org/officeDocument/2006/relationships/font" Target="fonts/font18.fntdata"/><Relationship Id="rId176"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font" Target="fonts/font8.fntdata"/><Relationship Id="rId16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font" Target="fonts/font3.fntdata"/><Relationship Id="rId164" Type="http://schemas.openxmlformats.org/officeDocument/2006/relationships/font" Target="fonts/font11.fntdata"/><Relationship Id="rId169" Type="http://schemas.openxmlformats.org/officeDocument/2006/relationships/font" Target="fonts/font16.fntdata"/><Relationship Id="rId177"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font" Target="fonts/font19.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font" Target="fonts/font4.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font" Target="fonts/font20.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font" Target="fonts/font10.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notesMaster" Target="notesMasters/notesMaster1.xml"/><Relationship Id="rId174"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BBAEE-7911-4A4A-9B7D-0C7D994C8F61}" type="datetimeFigureOut">
              <a:rPr lang="ru-RU" smtClean="0"/>
              <a:t>23.03.2020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EBEE91-B68B-4132-A952-B1CA64E7DBEA}" type="slidenum">
              <a:rPr lang="ru-RU" smtClean="0"/>
              <a:t>‹#›</a:t>
            </a:fld>
            <a:endParaRPr lang="ru-RU"/>
          </a:p>
        </p:txBody>
      </p:sp>
    </p:spTree>
    <p:extLst>
      <p:ext uri="{BB962C8B-B14F-4D97-AF65-F5344CB8AC3E}">
        <p14:creationId xmlns:p14="http://schemas.microsoft.com/office/powerpoint/2010/main" val="404004120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433298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4</a:t>
            </a:fld>
            <a:endParaRPr lang="ru-RU">
              <a:solidFill>
                <a:prstClr val="black"/>
              </a:solidFill>
            </a:endParaRPr>
          </a:p>
        </p:txBody>
      </p:sp>
    </p:spTree>
    <p:extLst>
      <p:ext uri="{BB962C8B-B14F-4D97-AF65-F5344CB8AC3E}">
        <p14:creationId xmlns:p14="http://schemas.microsoft.com/office/powerpoint/2010/main" val="3293283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5</a:t>
            </a:fld>
            <a:endParaRPr lang="ru-RU">
              <a:solidFill>
                <a:prstClr val="black"/>
              </a:solidFill>
            </a:endParaRPr>
          </a:p>
        </p:txBody>
      </p:sp>
    </p:spTree>
    <p:extLst>
      <p:ext uri="{BB962C8B-B14F-4D97-AF65-F5344CB8AC3E}">
        <p14:creationId xmlns:p14="http://schemas.microsoft.com/office/powerpoint/2010/main" val="1089770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6</a:t>
            </a:fld>
            <a:endParaRPr lang="ru-RU">
              <a:solidFill>
                <a:prstClr val="black"/>
              </a:solidFill>
            </a:endParaRPr>
          </a:p>
        </p:txBody>
      </p:sp>
    </p:spTree>
    <p:extLst>
      <p:ext uri="{BB962C8B-B14F-4D97-AF65-F5344CB8AC3E}">
        <p14:creationId xmlns:p14="http://schemas.microsoft.com/office/powerpoint/2010/main" val="4286574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23.03.2020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96576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23.03.2020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10703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23.03.2020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95902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5F2745F0-4AC9-457D-963C-B9485FB5266E}" type="datetimeFigureOut">
              <a:rPr lang="ru-RU" smtClean="0"/>
              <a:t>23.03.2020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19444B-0953-4852-A9C6-457FA6A6019B}" type="slidenum">
              <a:rPr lang="ru-RU" smtClean="0"/>
              <a:t>‹#›</a:t>
            </a:fld>
            <a:endParaRPr lang="ru-RU"/>
          </a:p>
        </p:txBody>
      </p:sp>
    </p:spTree>
    <p:extLst>
      <p:ext uri="{BB962C8B-B14F-4D97-AF65-F5344CB8AC3E}">
        <p14:creationId xmlns:p14="http://schemas.microsoft.com/office/powerpoint/2010/main" val="1392311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F2745F0-4AC9-457D-963C-B9485FB5266E}" type="datetimeFigureOut">
              <a:rPr lang="ru-RU" smtClean="0"/>
              <a:t>23.03.2020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19444B-0953-4852-A9C6-457FA6A6019B}" type="slidenum">
              <a:rPr lang="ru-RU" smtClean="0"/>
              <a:t>‹#›</a:t>
            </a:fld>
            <a:endParaRPr lang="ru-RU"/>
          </a:p>
        </p:txBody>
      </p:sp>
    </p:spTree>
    <p:extLst>
      <p:ext uri="{BB962C8B-B14F-4D97-AF65-F5344CB8AC3E}">
        <p14:creationId xmlns:p14="http://schemas.microsoft.com/office/powerpoint/2010/main" val="1249638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ru-RU"/>
              <a:t>Образец заголовка</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F2745F0-4AC9-457D-963C-B9485FB5266E}" type="datetimeFigureOut">
              <a:rPr lang="ru-RU" smtClean="0"/>
              <a:t>23.03.2020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19444B-0953-4852-A9C6-457FA6A6019B}" type="slidenum">
              <a:rPr lang="ru-RU" smtClean="0"/>
              <a:t>‹#›</a:t>
            </a:fld>
            <a:endParaRPr lang="ru-RU"/>
          </a:p>
        </p:txBody>
      </p:sp>
    </p:spTree>
    <p:extLst>
      <p:ext uri="{BB962C8B-B14F-4D97-AF65-F5344CB8AC3E}">
        <p14:creationId xmlns:p14="http://schemas.microsoft.com/office/powerpoint/2010/main" val="3973815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5F2745F0-4AC9-457D-963C-B9485FB5266E}" type="datetimeFigureOut">
              <a:rPr lang="ru-RU" smtClean="0"/>
              <a:t>23.03.2020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919444B-0953-4852-A9C6-457FA6A6019B}" type="slidenum">
              <a:rPr lang="ru-RU" smtClean="0"/>
              <a:t>‹#›</a:t>
            </a:fld>
            <a:endParaRPr lang="ru-RU"/>
          </a:p>
        </p:txBody>
      </p:sp>
    </p:spTree>
    <p:extLst>
      <p:ext uri="{BB962C8B-B14F-4D97-AF65-F5344CB8AC3E}">
        <p14:creationId xmlns:p14="http://schemas.microsoft.com/office/powerpoint/2010/main" val="2647031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4629150"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F2745F0-4AC9-457D-963C-B9485FB5266E}" type="datetimeFigureOut">
              <a:rPr lang="ru-RU" smtClean="0"/>
              <a:t>23.03.2020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919444B-0953-4852-A9C6-457FA6A6019B}" type="slidenum">
              <a:rPr lang="ru-RU" smtClean="0"/>
              <a:t>‹#›</a:t>
            </a:fld>
            <a:endParaRPr lang="ru-RU"/>
          </a:p>
        </p:txBody>
      </p:sp>
    </p:spTree>
    <p:extLst>
      <p:ext uri="{BB962C8B-B14F-4D97-AF65-F5344CB8AC3E}">
        <p14:creationId xmlns:p14="http://schemas.microsoft.com/office/powerpoint/2010/main" val="4255017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5F2745F0-4AC9-457D-963C-B9485FB5266E}" type="datetimeFigureOut">
              <a:rPr lang="ru-RU" smtClean="0"/>
              <a:t>23.03.2020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919444B-0953-4852-A9C6-457FA6A6019B}" type="slidenum">
              <a:rPr lang="ru-RU" smtClean="0"/>
              <a:t>‹#›</a:t>
            </a:fld>
            <a:endParaRPr lang="ru-RU"/>
          </a:p>
        </p:txBody>
      </p:sp>
    </p:spTree>
    <p:extLst>
      <p:ext uri="{BB962C8B-B14F-4D97-AF65-F5344CB8AC3E}">
        <p14:creationId xmlns:p14="http://schemas.microsoft.com/office/powerpoint/2010/main" val="335255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2745F0-4AC9-457D-963C-B9485FB5266E}" type="datetimeFigureOut">
              <a:rPr lang="ru-RU" smtClean="0"/>
              <a:t>23.03.2020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919444B-0953-4852-A9C6-457FA6A6019B}" type="slidenum">
              <a:rPr lang="ru-RU" smtClean="0"/>
              <a:t>‹#›</a:t>
            </a:fld>
            <a:endParaRPr lang="ru-RU"/>
          </a:p>
        </p:txBody>
      </p:sp>
    </p:spTree>
    <p:extLst>
      <p:ext uri="{BB962C8B-B14F-4D97-AF65-F5344CB8AC3E}">
        <p14:creationId xmlns:p14="http://schemas.microsoft.com/office/powerpoint/2010/main" val="275017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5F2745F0-4AC9-457D-963C-B9485FB5266E}" type="datetimeFigureOut">
              <a:rPr lang="ru-RU" smtClean="0"/>
              <a:t>23.03.2020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919444B-0953-4852-A9C6-457FA6A6019B}" type="slidenum">
              <a:rPr lang="ru-RU" smtClean="0"/>
              <a:t>‹#›</a:t>
            </a:fld>
            <a:endParaRPr lang="ru-RU"/>
          </a:p>
        </p:txBody>
      </p:sp>
    </p:spTree>
    <p:extLst>
      <p:ext uri="{BB962C8B-B14F-4D97-AF65-F5344CB8AC3E}">
        <p14:creationId xmlns:p14="http://schemas.microsoft.com/office/powerpoint/2010/main" val="1155935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23.03.2020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70046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5F2745F0-4AC9-457D-963C-B9485FB5266E}" type="datetimeFigureOut">
              <a:rPr lang="ru-RU" smtClean="0"/>
              <a:t>23.03.2020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919444B-0953-4852-A9C6-457FA6A6019B}" type="slidenum">
              <a:rPr lang="ru-RU" smtClean="0"/>
              <a:t>‹#›</a:t>
            </a:fld>
            <a:endParaRPr lang="ru-RU"/>
          </a:p>
        </p:txBody>
      </p:sp>
    </p:spTree>
    <p:extLst>
      <p:ext uri="{BB962C8B-B14F-4D97-AF65-F5344CB8AC3E}">
        <p14:creationId xmlns:p14="http://schemas.microsoft.com/office/powerpoint/2010/main" val="3379960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F2745F0-4AC9-457D-963C-B9485FB5266E}" type="datetimeFigureOut">
              <a:rPr lang="ru-RU" smtClean="0"/>
              <a:t>23.03.2020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19444B-0953-4852-A9C6-457FA6A6019B}" type="slidenum">
              <a:rPr lang="ru-RU" smtClean="0"/>
              <a:t>‹#›</a:t>
            </a:fld>
            <a:endParaRPr lang="ru-RU"/>
          </a:p>
        </p:txBody>
      </p:sp>
    </p:spTree>
    <p:extLst>
      <p:ext uri="{BB962C8B-B14F-4D97-AF65-F5344CB8AC3E}">
        <p14:creationId xmlns:p14="http://schemas.microsoft.com/office/powerpoint/2010/main" val="3358556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F2745F0-4AC9-457D-963C-B9485FB5266E}" type="datetimeFigureOut">
              <a:rPr lang="ru-RU" smtClean="0"/>
              <a:t>23.03.2020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19444B-0953-4852-A9C6-457FA6A6019B}" type="slidenum">
              <a:rPr lang="ru-RU" smtClean="0"/>
              <a:t>‹#›</a:t>
            </a:fld>
            <a:endParaRPr lang="ru-RU"/>
          </a:p>
        </p:txBody>
      </p:sp>
    </p:spTree>
    <p:extLst>
      <p:ext uri="{BB962C8B-B14F-4D97-AF65-F5344CB8AC3E}">
        <p14:creationId xmlns:p14="http://schemas.microsoft.com/office/powerpoint/2010/main" val="3631086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ru-RU"/>
              <a:t>Образец заголовка</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23.03.2020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1401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983A9A6-A7C6-4281-A39F-5DC6615D86C6}" type="datetimeFigureOut">
              <a:rPr lang="ru-RU" smtClean="0">
                <a:solidFill>
                  <a:prstClr val="black">
                    <a:tint val="75000"/>
                  </a:prstClr>
                </a:solidFill>
              </a:rPr>
              <a:pPr/>
              <a:t>23.03.2020</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5733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4629150"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983A9A6-A7C6-4281-A39F-5DC6615D86C6}" type="datetimeFigureOut">
              <a:rPr lang="ru-RU" smtClean="0">
                <a:solidFill>
                  <a:prstClr val="black">
                    <a:tint val="75000"/>
                  </a:prstClr>
                </a:solidFill>
              </a:rPr>
              <a:pPr/>
              <a:t>23.03.2020</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05092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983A9A6-A7C6-4281-A39F-5DC6615D86C6}" type="datetimeFigureOut">
              <a:rPr lang="ru-RU" smtClean="0">
                <a:solidFill>
                  <a:prstClr val="black">
                    <a:tint val="75000"/>
                  </a:prstClr>
                </a:solidFill>
              </a:rPr>
              <a:pPr/>
              <a:t>23.03.2020</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0315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3A9A6-A7C6-4281-A39F-5DC6615D86C6}" type="datetimeFigureOut">
              <a:rPr lang="ru-RU" smtClean="0">
                <a:solidFill>
                  <a:prstClr val="black">
                    <a:tint val="75000"/>
                  </a:prstClr>
                </a:solidFill>
              </a:rPr>
              <a:pPr/>
              <a:t>23.03.2020</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37287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1983A9A6-A7C6-4281-A39F-5DC6615D86C6}" type="datetimeFigureOut">
              <a:rPr lang="ru-RU" smtClean="0">
                <a:solidFill>
                  <a:prstClr val="black">
                    <a:tint val="75000"/>
                  </a:prstClr>
                </a:solidFill>
              </a:rPr>
              <a:pPr/>
              <a:t>23.03.2020</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97140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1983A9A6-A7C6-4281-A39F-5DC6615D86C6}" type="datetimeFigureOut">
              <a:rPr lang="ru-RU" smtClean="0">
                <a:solidFill>
                  <a:prstClr val="black">
                    <a:tint val="75000"/>
                  </a:prstClr>
                </a:solidFill>
              </a:rPr>
              <a:pPr/>
              <a:t>23.03.2020</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22065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fld id="{1983A9A6-A7C6-4281-A39F-5DC6615D86C6}" type="datetimeFigureOut">
              <a:rPr lang="ru-RU" smtClean="0">
                <a:solidFill>
                  <a:prstClr val="black">
                    <a:tint val="75000"/>
                  </a:prstClr>
                </a:solidFill>
              </a:rPr>
              <a:pPr defTabSz="685783"/>
              <a:t>23.03.2020</a:t>
            </a:fld>
            <a:endParaRPr lang="ru-RU">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endParaRPr lang="ru-RU">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fld id="{416F8C33-7088-481A-939B-C850E0D4CDCA}" type="slidenum">
              <a:rPr lang="ru-RU" smtClean="0">
                <a:solidFill>
                  <a:prstClr val="black">
                    <a:tint val="75000"/>
                  </a:prstClr>
                </a:solidFill>
              </a:rPr>
              <a:pPr defTabSz="685783"/>
              <a:t>‹#›</a:t>
            </a:fld>
            <a:endParaRPr lang="ru-RU">
              <a:solidFill>
                <a:prstClr val="black">
                  <a:tint val="75000"/>
                </a:prstClr>
              </a:solidFill>
            </a:endParaRPr>
          </a:p>
        </p:txBody>
      </p:sp>
    </p:spTree>
    <p:extLst>
      <p:ext uri="{BB962C8B-B14F-4D97-AF65-F5344CB8AC3E}">
        <p14:creationId xmlns:p14="http://schemas.microsoft.com/office/powerpoint/2010/main" val="107880121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F2745F0-4AC9-457D-963C-B9485FB5266E}" type="datetimeFigureOut">
              <a:rPr lang="ru-RU" smtClean="0"/>
              <a:t>23.03.2020</a:t>
            </a:fld>
            <a:endParaRPr lang="ru-RU"/>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919444B-0953-4852-A9C6-457FA6A6019B}" type="slidenum">
              <a:rPr lang="ru-RU" smtClean="0"/>
              <a:t>‹#›</a:t>
            </a:fld>
            <a:endParaRPr lang="ru-RU"/>
          </a:p>
        </p:txBody>
      </p:sp>
    </p:spTree>
    <p:extLst>
      <p:ext uri="{BB962C8B-B14F-4D97-AF65-F5344CB8AC3E}">
        <p14:creationId xmlns:p14="http://schemas.microsoft.com/office/powerpoint/2010/main" val="232887061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11.xml"/><Relationship Id="rId4" Type="http://schemas.openxmlformats.org/officeDocument/2006/relationships/slide" Target="slide12.xml"/></Relationships>
</file>

<file path=ppt/slides/_rels/slide10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101.xml"/><Relationship Id="rId4" Type="http://schemas.openxmlformats.org/officeDocument/2006/relationships/slide" Target="slide102.xml"/></Relationships>
</file>

<file path=ppt/slides/_rels/slide10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102.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10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105.xml"/><Relationship Id="rId4" Type="http://schemas.openxmlformats.org/officeDocument/2006/relationships/slide" Target="slide104.xml"/></Relationships>
</file>

<file path=ppt/slides/_rels/slide10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105.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10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107.xml"/><Relationship Id="rId4" Type="http://schemas.openxmlformats.org/officeDocument/2006/relationships/slide" Target="slide108.xml"/></Relationships>
</file>

<file path=ppt/slides/_rels/slide10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108.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10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110.xml"/><Relationship Id="rId4" Type="http://schemas.openxmlformats.org/officeDocument/2006/relationships/slide" Target="slide111.xm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1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slide" Target="slide5.xml"/></Relationships>
</file>

<file path=ppt/slides/_rels/slide111.xml.rels><?xml version="1.0" encoding="UTF-8" standalone="yes"?>
<Relationships xmlns="http://schemas.openxmlformats.org/package/2006/relationships"><Relationship Id="rId3" Type="http://schemas.openxmlformats.org/officeDocument/2006/relationships/slide" Target="slide109.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1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114.xml"/><Relationship Id="rId4" Type="http://schemas.openxmlformats.org/officeDocument/2006/relationships/slide" Target="slide113.xml"/></Relationships>
</file>

<file path=ppt/slides/_rels/slide11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114.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1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116.xml"/><Relationship Id="rId4" Type="http://schemas.openxmlformats.org/officeDocument/2006/relationships/slide" Target="slide117.xml"/></Relationships>
</file>

<file path=ppt/slides/_rels/slide11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117.xml.rels><?xml version="1.0" encoding="UTF-8" standalone="yes"?>
<Relationships xmlns="http://schemas.openxmlformats.org/package/2006/relationships"><Relationship Id="rId3" Type="http://schemas.openxmlformats.org/officeDocument/2006/relationships/slide" Target="slide115.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1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120.xml"/><Relationship Id="rId4" Type="http://schemas.openxmlformats.org/officeDocument/2006/relationships/slide" Target="slide119.xml"/></Relationships>
</file>

<file path=ppt/slides/_rels/slide11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120.xml.rels><?xml version="1.0" encoding="UTF-8" standalone="yes"?>
<Relationships xmlns="http://schemas.openxmlformats.org/package/2006/relationships"><Relationship Id="rId3" Type="http://schemas.openxmlformats.org/officeDocument/2006/relationships/slide" Target="slide118.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1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122.xml"/><Relationship Id="rId4" Type="http://schemas.openxmlformats.org/officeDocument/2006/relationships/slide" Target="slide123.xml"/></Relationships>
</file>

<file path=ppt/slides/_rels/slide12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123.xml.rels><?xml version="1.0" encoding="UTF-8" standalone="yes"?>
<Relationships xmlns="http://schemas.openxmlformats.org/package/2006/relationships"><Relationship Id="rId3" Type="http://schemas.openxmlformats.org/officeDocument/2006/relationships/slide" Target="slide121.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1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125.xml"/><Relationship Id="rId4" Type="http://schemas.openxmlformats.org/officeDocument/2006/relationships/slide" Target="slide126.xml"/></Relationships>
</file>

<file path=ppt/slides/_rels/slide12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126.xml.rels><?xml version="1.0" encoding="UTF-8" standalone="yes"?>
<Relationships xmlns="http://schemas.openxmlformats.org/package/2006/relationships"><Relationship Id="rId3" Type="http://schemas.openxmlformats.org/officeDocument/2006/relationships/slide" Target="slide124.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1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128.xml"/><Relationship Id="rId4" Type="http://schemas.openxmlformats.org/officeDocument/2006/relationships/slide" Target="slide129.xml"/></Relationships>
</file>

<file path=ppt/slides/_rels/slide12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129.xml.rels><?xml version="1.0" encoding="UTF-8" standalone="yes"?>
<Relationships xmlns="http://schemas.openxmlformats.org/package/2006/relationships"><Relationship Id="rId3" Type="http://schemas.openxmlformats.org/officeDocument/2006/relationships/slide" Target="slide127.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14.xml"/><Relationship Id="rId4" Type="http://schemas.openxmlformats.org/officeDocument/2006/relationships/slide" Target="slide15.xml"/></Relationships>
</file>

<file path=ppt/slides/_rels/slide1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131.xml"/><Relationship Id="rId4" Type="http://schemas.openxmlformats.org/officeDocument/2006/relationships/slide" Target="slide132.xml"/></Relationships>
</file>

<file path=ppt/slides/_rels/slide13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132.xml.rels><?xml version="1.0" encoding="UTF-8" standalone="yes"?>
<Relationships xmlns="http://schemas.openxmlformats.org/package/2006/relationships"><Relationship Id="rId3" Type="http://schemas.openxmlformats.org/officeDocument/2006/relationships/slide" Target="slide130.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1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134.xml"/><Relationship Id="rId4" Type="http://schemas.openxmlformats.org/officeDocument/2006/relationships/slide" Target="slide135.xml"/></Relationships>
</file>

<file path=ppt/slides/_rels/slide13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135.xml.rels><?xml version="1.0" encoding="UTF-8" standalone="yes"?>
<Relationships xmlns="http://schemas.openxmlformats.org/package/2006/relationships"><Relationship Id="rId3" Type="http://schemas.openxmlformats.org/officeDocument/2006/relationships/slide" Target="slide133.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1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137.xml"/><Relationship Id="rId4" Type="http://schemas.openxmlformats.org/officeDocument/2006/relationships/slide" Target="slide138.xml"/></Relationships>
</file>

<file path=ppt/slides/_rels/slide13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138.xml.rels><?xml version="1.0" encoding="UTF-8" standalone="yes"?>
<Relationships xmlns="http://schemas.openxmlformats.org/package/2006/relationships"><Relationship Id="rId3" Type="http://schemas.openxmlformats.org/officeDocument/2006/relationships/slide" Target="slide136.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1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141.xml"/><Relationship Id="rId4" Type="http://schemas.openxmlformats.org/officeDocument/2006/relationships/slide" Target="slide140.xml"/></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14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141.xml.rels><?xml version="1.0" encoding="UTF-8" standalone="yes"?>
<Relationships xmlns="http://schemas.openxmlformats.org/package/2006/relationships"><Relationship Id="rId3" Type="http://schemas.openxmlformats.org/officeDocument/2006/relationships/slide" Target="slide139.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1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143.xml"/><Relationship Id="rId4" Type="http://schemas.openxmlformats.org/officeDocument/2006/relationships/slide" Target="slide144.xml"/></Relationships>
</file>

<file path=ppt/slides/_rels/slide14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144.xml.rels><?xml version="1.0" encoding="UTF-8" standalone="yes"?>
<Relationships xmlns="http://schemas.openxmlformats.org/package/2006/relationships"><Relationship Id="rId3" Type="http://schemas.openxmlformats.org/officeDocument/2006/relationships/slide" Target="slide142.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1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147.xml"/><Relationship Id="rId4" Type="http://schemas.openxmlformats.org/officeDocument/2006/relationships/slide" Target="slide146.xml"/></Relationships>
</file>

<file path=ppt/slides/_rels/slide14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147.xml.rels><?xml version="1.0" encoding="UTF-8" standalone="yes"?>
<Relationships xmlns="http://schemas.openxmlformats.org/package/2006/relationships"><Relationship Id="rId3" Type="http://schemas.openxmlformats.org/officeDocument/2006/relationships/slide" Target="slide145.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1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149.xml"/><Relationship Id="rId4" Type="http://schemas.openxmlformats.org/officeDocument/2006/relationships/slide" Target="slide150.xml"/></Relationships>
</file>

<file path=ppt/slides/_rels/slide14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150.xml.rels><?xml version="1.0" encoding="UTF-8" standalone="yes"?>
<Relationships xmlns="http://schemas.openxmlformats.org/package/2006/relationships"><Relationship Id="rId3" Type="http://schemas.openxmlformats.org/officeDocument/2006/relationships/slide" Target="slide148.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17.xml"/><Relationship Id="rId4" Type="http://schemas.openxmlformats.org/officeDocument/2006/relationships/slide" Target="slide18.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20.xml"/><Relationship Id="rId4" Type="http://schemas.openxmlformats.org/officeDocument/2006/relationships/slide" Target="slide2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24.xml"/><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26.xml"/><Relationship Id="rId4" Type="http://schemas.openxmlformats.org/officeDocument/2006/relationships/slide" Target="slide27.xml"/></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29.xml"/><Relationship Id="rId4" Type="http://schemas.openxmlformats.org/officeDocument/2006/relationships/slide" Target="slide30.xml"/></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34.xml"/><Relationship Id="rId3" Type="http://schemas.openxmlformats.org/officeDocument/2006/relationships/image" Target="../media/image4.png"/><Relationship Id="rId7" Type="http://schemas.openxmlformats.org/officeDocument/2006/relationships/slide" Target="slide16.xml"/><Relationship Id="rId12" Type="http://schemas.openxmlformats.org/officeDocument/2006/relationships/slide" Target="slide31.xml"/><Relationship Id="rId17" Type="http://schemas.openxmlformats.org/officeDocument/2006/relationships/slide" Target="slide4.xml"/><Relationship Id="rId2" Type="http://schemas.openxmlformats.org/officeDocument/2006/relationships/notesSlide" Target="../notesSlides/notesSlide1.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13.xml"/><Relationship Id="rId11" Type="http://schemas.openxmlformats.org/officeDocument/2006/relationships/slide" Target="slide28.xml"/><Relationship Id="rId5" Type="http://schemas.openxmlformats.org/officeDocument/2006/relationships/slide" Target="slide10.xml"/><Relationship Id="rId15" Type="http://schemas.openxmlformats.org/officeDocument/2006/relationships/slide" Target="slide40.xml"/><Relationship Id="rId10" Type="http://schemas.openxmlformats.org/officeDocument/2006/relationships/slide" Target="slide25.xml"/><Relationship Id="rId4" Type="http://schemas.openxmlformats.org/officeDocument/2006/relationships/slide" Target="slide7.xml"/><Relationship Id="rId9" Type="http://schemas.openxmlformats.org/officeDocument/2006/relationships/slide" Target="slide22.xml"/><Relationship Id="rId14" Type="http://schemas.openxmlformats.org/officeDocument/2006/relationships/slide" Target="slide37.xml"/></Relationships>
</file>

<file path=ppt/slides/_rels/slide30.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33.xml"/><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35.xml"/><Relationship Id="rId4" Type="http://schemas.openxmlformats.org/officeDocument/2006/relationships/slide" Target="slide36.xml"/></Relationships>
</file>

<file path=ppt/slides/_rels/slide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36.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38.xml"/><Relationship Id="rId4" Type="http://schemas.openxmlformats.org/officeDocument/2006/relationships/slide" Target="slide39.xml"/></Relationships>
</file>

<file path=ppt/slides/_rels/slide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39.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70.xml"/><Relationship Id="rId3" Type="http://schemas.openxmlformats.org/officeDocument/2006/relationships/image" Target="../media/image4.png"/><Relationship Id="rId7" Type="http://schemas.openxmlformats.org/officeDocument/2006/relationships/slide" Target="slide52.xml"/><Relationship Id="rId12" Type="http://schemas.openxmlformats.org/officeDocument/2006/relationships/slide" Target="slide67.xml"/><Relationship Id="rId17" Type="http://schemas.openxmlformats.org/officeDocument/2006/relationships/slide" Target="slide5.xml"/><Relationship Id="rId2" Type="http://schemas.openxmlformats.org/officeDocument/2006/relationships/notesSlide" Target="../notesSlides/notesSlide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49.xml"/><Relationship Id="rId11" Type="http://schemas.openxmlformats.org/officeDocument/2006/relationships/slide" Target="slide64.xml"/><Relationship Id="rId5" Type="http://schemas.openxmlformats.org/officeDocument/2006/relationships/slide" Target="slide46.xml"/><Relationship Id="rId15" Type="http://schemas.openxmlformats.org/officeDocument/2006/relationships/slide" Target="slide76.xml"/><Relationship Id="rId10" Type="http://schemas.openxmlformats.org/officeDocument/2006/relationships/slide" Target="slide61.xml"/><Relationship Id="rId4" Type="http://schemas.openxmlformats.org/officeDocument/2006/relationships/slide" Target="slide43.xml"/><Relationship Id="rId9" Type="http://schemas.openxmlformats.org/officeDocument/2006/relationships/slide" Target="slide58.xml"/><Relationship Id="rId14" Type="http://schemas.openxmlformats.org/officeDocument/2006/relationships/slide" Target="slide73.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42.xml"/><Relationship Id="rId4" Type="http://schemas.openxmlformats.org/officeDocument/2006/relationships/slide" Target="slide41.xml"/></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42.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44.xml"/><Relationship Id="rId4" Type="http://schemas.openxmlformats.org/officeDocument/2006/relationships/slide" Target="slide45.xml"/></Relationships>
</file>

<file path=ppt/slides/_rels/slide4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45.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4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47.xml"/><Relationship Id="rId4" Type="http://schemas.openxmlformats.org/officeDocument/2006/relationships/slide" Target="slide48.xml"/></Relationships>
</file>

<file path=ppt/slides/_rels/slide4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48.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50.xml"/><Relationship Id="rId4" Type="http://schemas.openxmlformats.org/officeDocument/2006/relationships/slide" Target="slide51.xml"/></Relationships>
</file>

<file path=ppt/slides/_rels/slide5.xml.rels><?xml version="1.0" encoding="UTF-8" standalone="yes"?>
<Relationships xmlns="http://schemas.openxmlformats.org/package/2006/relationships"><Relationship Id="rId8" Type="http://schemas.openxmlformats.org/officeDocument/2006/relationships/slide" Target="slide91.xml"/><Relationship Id="rId13" Type="http://schemas.openxmlformats.org/officeDocument/2006/relationships/slide" Target="slide106.xml"/><Relationship Id="rId3" Type="http://schemas.openxmlformats.org/officeDocument/2006/relationships/image" Target="../media/image4.png"/><Relationship Id="rId7" Type="http://schemas.openxmlformats.org/officeDocument/2006/relationships/slide" Target="slide88.xml"/><Relationship Id="rId12" Type="http://schemas.openxmlformats.org/officeDocument/2006/relationships/slide" Target="slide103.xml"/><Relationship Id="rId17" Type="http://schemas.openxmlformats.org/officeDocument/2006/relationships/slide" Target="slide6.xml"/><Relationship Id="rId2" Type="http://schemas.openxmlformats.org/officeDocument/2006/relationships/notesSlide" Target="../notesSlides/notesSlide3.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85.xml"/><Relationship Id="rId11" Type="http://schemas.openxmlformats.org/officeDocument/2006/relationships/slide" Target="slide100.xml"/><Relationship Id="rId5" Type="http://schemas.openxmlformats.org/officeDocument/2006/relationships/slide" Target="slide82.xml"/><Relationship Id="rId15" Type="http://schemas.openxmlformats.org/officeDocument/2006/relationships/slide" Target="slide112.xml"/><Relationship Id="rId10" Type="http://schemas.openxmlformats.org/officeDocument/2006/relationships/slide" Target="slide97.xml"/><Relationship Id="rId4" Type="http://schemas.openxmlformats.org/officeDocument/2006/relationships/slide" Target="slide79.xml"/><Relationship Id="rId9" Type="http://schemas.openxmlformats.org/officeDocument/2006/relationships/slide" Target="slide94.xml"/><Relationship Id="rId14" Type="http://schemas.openxmlformats.org/officeDocument/2006/relationships/slide" Target="slide109.xml"/></Relationships>
</file>

<file path=ppt/slides/_rels/slide5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51.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54.xml"/><Relationship Id="rId4" Type="http://schemas.openxmlformats.org/officeDocument/2006/relationships/slide" Target="slide53.xml"/></Relationships>
</file>

<file path=ppt/slides/_rels/slide5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54.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5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56.xml"/><Relationship Id="rId4" Type="http://schemas.openxmlformats.org/officeDocument/2006/relationships/slide" Target="slide57.xml"/></Relationships>
</file>

<file path=ppt/slides/_rels/slide5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57.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59.xml"/><Relationship Id="rId4" Type="http://schemas.openxmlformats.org/officeDocument/2006/relationships/slide" Target="slide60.xml"/></Relationships>
</file>

<file path=ppt/slides/_rels/slide5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slide" Target="slide127.xml"/><Relationship Id="rId13" Type="http://schemas.openxmlformats.org/officeDocument/2006/relationships/slide" Target="slide142.xml"/><Relationship Id="rId3" Type="http://schemas.openxmlformats.org/officeDocument/2006/relationships/image" Target="../media/image4.png"/><Relationship Id="rId7" Type="http://schemas.openxmlformats.org/officeDocument/2006/relationships/slide" Target="slide124.xml"/><Relationship Id="rId12" Type="http://schemas.openxmlformats.org/officeDocument/2006/relationships/slide" Target="slide139.xml"/><Relationship Id="rId2" Type="http://schemas.openxmlformats.org/officeDocument/2006/relationships/notesSlide" Target="../notesSlides/notesSlide4.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121.xml"/><Relationship Id="rId11" Type="http://schemas.openxmlformats.org/officeDocument/2006/relationships/slide" Target="slide136.xml"/><Relationship Id="rId5" Type="http://schemas.openxmlformats.org/officeDocument/2006/relationships/slide" Target="slide118.xml"/><Relationship Id="rId15" Type="http://schemas.openxmlformats.org/officeDocument/2006/relationships/slide" Target="slide148.xml"/><Relationship Id="rId10" Type="http://schemas.openxmlformats.org/officeDocument/2006/relationships/slide" Target="slide133.xml"/><Relationship Id="rId4" Type="http://schemas.openxmlformats.org/officeDocument/2006/relationships/slide" Target="slide115.xml"/><Relationship Id="rId9" Type="http://schemas.openxmlformats.org/officeDocument/2006/relationships/slide" Target="slide130.xml"/><Relationship Id="rId14" Type="http://schemas.openxmlformats.org/officeDocument/2006/relationships/slide" Target="slide145.xml"/></Relationships>
</file>

<file path=ppt/slides/_rels/slide60.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62.xml"/><Relationship Id="rId4" Type="http://schemas.openxmlformats.org/officeDocument/2006/relationships/slide" Target="slide63.xml"/></Relationships>
</file>

<file path=ppt/slides/_rels/slide6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63.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66.xml"/><Relationship Id="rId4" Type="http://schemas.openxmlformats.org/officeDocument/2006/relationships/slide" Target="slide65.xml"/></Relationships>
</file>

<file path=ppt/slides/_rels/slide6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66.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6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68.xml"/><Relationship Id="rId4" Type="http://schemas.openxmlformats.org/officeDocument/2006/relationships/slide" Target="slide69.xml"/></Relationships>
</file>

<file path=ppt/slides/_rels/slide6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69.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9.xml"/><Relationship Id="rId4" Type="http://schemas.openxmlformats.org/officeDocument/2006/relationships/slide" Target="slide8.xml"/></Relationships>
</file>

<file path=ppt/slides/_rels/slide7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71.xml"/><Relationship Id="rId4" Type="http://schemas.openxmlformats.org/officeDocument/2006/relationships/slide" Target="slide72.xml"/></Relationships>
</file>

<file path=ppt/slides/_rels/slide7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72.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7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74.xml"/><Relationship Id="rId4" Type="http://schemas.openxmlformats.org/officeDocument/2006/relationships/slide" Target="slide75.xml"/></Relationships>
</file>

<file path=ppt/slides/_rels/slide7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75.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7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78.xml"/><Relationship Id="rId4" Type="http://schemas.openxmlformats.org/officeDocument/2006/relationships/slide" Target="slide77.xml"/></Relationships>
</file>

<file path=ppt/slides/_rels/slide7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78.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7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81.xml"/><Relationship Id="rId4" Type="http://schemas.openxmlformats.org/officeDocument/2006/relationships/slide" Target="slide80.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81.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8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83.xml"/><Relationship Id="rId4" Type="http://schemas.openxmlformats.org/officeDocument/2006/relationships/slide" Target="slide84.xml"/></Relationships>
</file>

<file path=ppt/slides/_rels/slide8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84.xml.rels><?xml version="1.0" encoding="UTF-8" standalone="yes"?>
<Relationships xmlns="http://schemas.openxmlformats.org/package/2006/relationships"><Relationship Id="rId3" Type="http://schemas.openxmlformats.org/officeDocument/2006/relationships/slide" Target="slide82.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8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86.xml"/><Relationship Id="rId4" Type="http://schemas.openxmlformats.org/officeDocument/2006/relationships/slide" Target="slide87.xml"/></Relationships>
</file>

<file path=ppt/slides/_rels/slide8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87.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8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90.xml"/><Relationship Id="rId4" Type="http://schemas.openxmlformats.org/officeDocument/2006/relationships/slide" Target="slide89.xml"/></Relationships>
</file>

<file path=ppt/slides/_rels/slide8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90.xml.rels><?xml version="1.0" encoding="UTF-8" standalone="yes"?>
<Relationships xmlns="http://schemas.openxmlformats.org/package/2006/relationships"><Relationship Id="rId3" Type="http://schemas.openxmlformats.org/officeDocument/2006/relationships/slide" Target="slide88.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9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92.xml"/><Relationship Id="rId4" Type="http://schemas.openxmlformats.org/officeDocument/2006/relationships/slide" Target="slide93.xml"/></Relationships>
</file>

<file path=ppt/slides/_rels/slide9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93.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9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95.xml"/><Relationship Id="rId4" Type="http://schemas.openxmlformats.org/officeDocument/2006/relationships/slide" Target="slide96.xml"/></Relationships>
</file>

<file path=ppt/slides/_rels/slide9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96.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9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slide" Target="slide99.xml"/><Relationship Id="rId4" Type="http://schemas.openxmlformats.org/officeDocument/2006/relationships/slide" Target="slide98.xml"/></Relationships>
</file>

<file path=ppt/slides/_rels/slide9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99.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внешний, красный, держит, носит&#10;&#10;Автоматически созданное описание">
            <a:extLst>
              <a:ext uri="{FF2B5EF4-FFF2-40B4-BE49-F238E27FC236}">
                <a16:creationId xmlns:a16="http://schemas.microsoft.com/office/drawing/2014/main" id="{1D0B8578-ADCC-474B-B42E-5B1746581E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Прямоугольник 6">
            <a:extLst>
              <a:ext uri="{FF2B5EF4-FFF2-40B4-BE49-F238E27FC236}">
                <a16:creationId xmlns:a16="http://schemas.microsoft.com/office/drawing/2014/main" id="{0F359D35-0E1D-4DAE-A901-625BB4BA1923}"/>
              </a:ext>
            </a:extLst>
          </p:cNvPr>
          <p:cNvSpPr/>
          <p:nvPr/>
        </p:nvSpPr>
        <p:spPr>
          <a:xfrm>
            <a:off x="358776" y="895382"/>
            <a:ext cx="4033837" cy="3077766"/>
          </a:xfrm>
          <a:prstGeom prst="rect">
            <a:avLst/>
          </a:prstGeom>
        </p:spPr>
        <p:txBody>
          <a:bodyPr wrap="square" lIns="0" tIns="0" rIns="0" bIns="0">
            <a:spAutoFit/>
          </a:bodyPr>
          <a:lstStyle/>
          <a:p>
            <a:pPr defTabSz="685766"/>
            <a:r>
              <a:rPr lang="ru-RU" sz="5000">
                <a:solidFill>
                  <a:prstClr val="white"/>
                </a:solidFill>
                <a:latin typeface="Merriweather"/>
              </a:rPr>
              <a:t>Люди. </a:t>
            </a:r>
          </a:p>
          <a:p>
            <a:pPr defTabSz="685766"/>
            <a:r>
              <a:rPr lang="ru-RU" sz="5000">
                <a:solidFill>
                  <a:prstClr val="white"/>
                </a:solidFill>
                <a:latin typeface="Merriweather"/>
              </a:rPr>
              <a:t>Места.</a:t>
            </a:r>
          </a:p>
          <a:p>
            <a:pPr defTabSz="685766"/>
            <a:r>
              <a:rPr lang="ru-RU" sz="5000">
                <a:solidFill>
                  <a:prstClr val="white"/>
                </a:solidFill>
                <a:latin typeface="Merriweather"/>
              </a:rPr>
              <a:t>События.</a:t>
            </a:r>
          </a:p>
          <a:p>
            <a:pPr defTabSz="685766"/>
            <a:r>
              <a:rPr lang="ru-RU" sz="5000">
                <a:solidFill>
                  <a:prstClr val="white"/>
                </a:solidFill>
                <a:latin typeface="Merriweather"/>
              </a:rPr>
              <a:t>Даты</a:t>
            </a:r>
          </a:p>
        </p:txBody>
      </p:sp>
      <p:sp>
        <p:nvSpPr>
          <p:cNvPr id="6" name="Прямоугольник 5">
            <a:extLst>
              <a:ext uri="{FF2B5EF4-FFF2-40B4-BE49-F238E27FC236}">
                <a16:creationId xmlns:a16="http://schemas.microsoft.com/office/drawing/2014/main" id="{F04760A0-D719-477F-AB7F-7FD0C8F756F8}"/>
              </a:ext>
            </a:extLst>
          </p:cNvPr>
          <p:cNvSpPr/>
          <p:nvPr/>
        </p:nvSpPr>
        <p:spPr>
          <a:xfrm>
            <a:off x="358776" y="376238"/>
            <a:ext cx="1956585" cy="369332"/>
          </a:xfrm>
          <a:prstGeom prst="rect">
            <a:avLst/>
          </a:prstGeom>
        </p:spPr>
        <p:txBody>
          <a:bodyPr wrap="square" lIns="0" tIns="0" rIns="0" bIns="0">
            <a:spAutoFit/>
          </a:bodyPr>
          <a:lstStyle/>
          <a:p>
            <a:pPr defTabSz="685766"/>
            <a:r>
              <a:rPr lang="ru-RU" sz="2400">
                <a:solidFill>
                  <a:srgbClr val="FFC000"/>
                </a:solidFill>
                <a:latin typeface="Merriweather"/>
              </a:rPr>
              <a:t>Своя игра</a:t>
            </a:r>
          </a:p>
        </p:txBody>
      </p:sp>
      <p:sp>
        <p:nvSpPr>
          <p:cNvPr id="8" name="Скругленный прямоугольник 12">
            <a:hlinkClick r:id="" action="ppaction://hlinkshowjump?jump=nextslide"/>
            <a:extLst>
              <a:ext uri="{FF2B5EF4-FFF2-40B4-BE49-F238E27FC236}">
                <a16:creationId xmlns:a16="http://schemas.microsoft.com/office/drawing/2014/main" id="{259DFE83-0565-43F2-99ED-D4745E662E15}"/>
              </a:ext>
            </a:extLst>
          </p:cNvPr>
          <p:cNvSpPr/>
          <p:nvPr/>
        </p:nvSpPr>
        <p:spPr>
          <a:xfrm>
            <a:off x="381000" y="4260537"/>
            <a:ext cx="2606675" cy="531491"/>
          </a:xfrm>
          <a:prstGeom prst="roundRect">
            <a:avLst/>
          </a:prstGeom>
          <a:solidFill>
            <a:srgbClr val="00B050"/>
          </a:solidFill>
          <a:ln>
            <a:noFill/>
          </a:ln>
          <a:effectLst>
            <a:outerShdw blurRad="254000" dist="190500" dir="5400000" sx="90000" sy="90000" algn="t" rotWithShape="0">
              <a:schemeClr val="accent6">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270000" tIns="135000" rIns="270000" bIns="135000" rtlCol="0" anchor="ctr">
            <a:spAutoFit/>
          </a:bodyPr>
          <a:lstStyle/>
          <a:p>
            <a:pPr algn="ctr"/>
            <a:r>
              <a:rPr lang="ru-RU" b="1">
                <a:solidFill>
                  <a:schemeClr val="bg1"/>
                </a:solidFill>
                <a:latin typeface="Roboto Slab" pitchFamily="2" charset="0"/>
                <a:ea typeface="Roboto Slab" pitchFamily="2" charset="0"/>
              </a:rPr>
              <a:t>Начать игру</a:t>
            </a:r>
          </a:p>
        </p:txBody>
      </p:sp>
      <p:pic>
        <p:nvPicPr>
          <p:cNvPr id="9" name="Рисунок 8">
            <a:extLst>
              <a:ext uri="{FF2B5EF4-FFF2-40B4-BE49-F238E27FC236}">
                <a16:creationId xmlns:a16="http://schemas.microsoft.com/office/drawing/2014/main" id="{395CD6E6-4EA5-457E-9E51-C5099DEBF4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Tree>
    <p:extLst>
      <p:ext uri="{BB962C8B-B14F-4D97-AF65-F5344CB8AC3E}">
        <p14:creationId xmlns:p14="http://schemas.microsoft.com/office/powerpoint/2010/main" val="3740148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2" descr="Картинки по запросу &quot;молотов выступает&quot;">
            <a:extLst>
              <a:ext uri="{FF2B5EF4-FFF2-40B4-BE49-F238E27FC236}">
                <a16:creationId xmlns:a16="http://schemas.microsoft.com/office/drawing/2014/main" id="{7290F85C-BBBA-4FB2-ACB2-77439875C5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25" t="5600" r="32820" b="28073"/>
          <a:stretch/>
        </p:blipFill>
        <p:spPr bwMode="auto">
          <a:xfrm>
            <a:off x="6191686" y="1329750"/>
            <a:ext cx="2483999" cy="2483999"/>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769CEFEC-EFB2-421D-BF94-D0C8B86A0736}"/>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Георгий Жуков</a:t>
            </a:r>
          </a:p>
        </p:txBody>
      </p:sp>
      <p:sp>
        <p:nvSpPr>
          <p:cNvPr id="20" name="Скругленный прямоугольник 7">
            <a:hlinkClick r:id="rId5" action="ppaction://hlinksldjump"/>
            <a:extLst>
              <a:ext uri="{FF2B5EF4-FFF2-40B4-BE49-F238E27FC236}">
                <a16:creationId xmlns:a16="http://schemas.microsoft.com/office/drawing/2014/main" id="{B21027D8-A1F8-4720-955D-05ACC4520192}"/>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Вячеслав Молотов</a:t>
            </a:r>
          </a:p>
        </p:txBody>
      </p:sp>
      <p:sp>
        <p:nvSpPr>
          <p:cNvPr id="21" name="Скругленный прямоугольник 8">
            <a:hlinkClick r:id="rId4" action="ppaction://hlinksldjump"/>
            <a:extLst>
              <a:ext uri="{FF2B5EF4-FFF2-40B4-BE49-F238E27FC236}">
                <a16:creationId xmlns:a16="http://schemas.microsoft.com/office/drawing/2014/main" id="{562C25CB-D62A-4A35-BE12-A8663F6318F4}"/>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Юрий Левитан</a:t>
            </a:r>
          </a:p>
        </p:txBody>
      </p:sp>
      <p:sp>
        <p:nvSpPr>
          <p:cNvPr id="22" name="Скругленный прямоугольник 10">
            <a:hlinkClick r:id="rId4" action="ppaction://hlinksldjump"/>
            <a:extLst>
              <a:ext uri="{FF2B5EF4-FFF2-40B4-BE49-F238E27FC236}">
                <a16:creationId xmlns:a16="http://schemas.microsoft.com/office/drawing/2014/main" id="{644F1CA6-2EBE-4A15-A20C-67B3CF73EC2B}"/>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Вадим Синявский</a:t>
            </a:r>
          </a:p>
        </p:txBody>
      </p:sp>
      <p:sp>
        <p:nvSpPr>
          <p:cNvPr id="23" name="Прямоугольник 22">
            <a:extLst>
              <a:ext uri="{FF2B5EF4-FFF2-40B4-BE49-F238E27FC236}">
                <a16:creationId xmlns:a16="http://schemas.microsoft.com/office/drawing/2014/main" id="{0126DB32-E295-4678-99E1-BC1D93C0C0A4}"/>
              </a:ext>
            </a:extLst>
          </p:cNvPr>
          <p:cNvSpPr/>
          <p:nvPr/>
        </p:nvSpPr>
        <p:spPr>
          <a:xfrm>
            <a:off x="395289" y="850180"/>
            <a:ext cx="5267281" cy="1386470"/>
          </a:xfrm>
          <a:prstGeom prst="rect">
            <a:avLst/>
          </a:prstGeom>
        </p:spPr>
        <p:txBody>
          <a:bodyPr wrap="square" lIns="0" tIns="0" rIns="0" bIns="0">
            <a:spAutoFit/>
          </a:bodyPr>
          <a:lstStyle/>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22 июня в 12 часов 15 минут по поручению Сталина </a:t>
            </a:r>
            <a:r>
              <a:rPr lang="ru-RU" sz="1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он</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 выступил по радио с обращением к гражданам СССР</a:t>
            </a: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Завершил он </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своё выступление словами: «Наше дело правое. Враг будет разбит. Победа будет за нами».</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2118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9" grpId="0" animBg="1"/>
      <p:bldP spid="21" grpId="0" animBg="1"/>
      <p:bldP spid="2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4" descr="Картинки по запросу &quot;освобождение орла&quot;">
            <a:extLst>
              <a:ext uri="{FF2B5EF4-FFF2-40B4-BE49-F238E27FC236}">
                <a16:creationId xmlns:a16="http://schemas.microsoft.com/office/drawing/2014/main" id="{13F2886E-825C-4575-9B1A-52EF1409C2B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507" b="38027"/>
          <a:stretch/>
        </p:blipFill>
        <p:spPr bwMode="auto">
          <a:xfrm>
            <a:off x="6227763" y="1329752"/>
            <a:ext cx="2432702" cy="2483988"/>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A5DA500C-2C4E-41E2-9654-BA006D2C3E7B}"/>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«Суворов»</a:t>
            </a:r>
          </a:p>
        </p:txBody>
      </p:sp>
      <p:sp>
        <p:nvSpPr>
          <p:cNvPr id="20" name="Скругленный прямоугольник 7">
            <a:hlinkClick r:id="rId4" action="ppaction://hlinksldjump"/>
            <a:extLst>
              <a:ext uri="{FF2B5EF4-FFF2-40B4-BE49-F238E27FC236}">
                <a16:creationId xmlns:a16="http://schemas.microsoft.com/office/drawing/2014/main" id="{84EA387B-CBE6-4149-AE09-F13B15BCAB38}"/>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«Румянцев»</a:t>
            </a:r>
          </a:p>
        </p:txBody>
      </p:sp>
      <p:sp>
        <p:nvSpPr>
          <p:cNvPr id="21" name="Скругленный прямоугольник 8">
            <a:hlinkClick r:id="rId5" action="ppaction://hlinksldjump"/>
            <a:extLst>
              <a:ext uri="{FF2B5EF4-FFF2-40B4-BE49-F238E27FC236}">
                <a16:creationId xmlns:a16="http://schemas.microsoft.com/office/drawing/2014/main" id="{B3B61863-A189-4B01-A4B5-DEAB8B68239A}"/>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«Кутузов»</a:t>
            </a:r>
          </a:p>
        </p:txBody>
      </p:sp>
      <p:sp>
        <p:nvSpPr>
          <p:cNvPr id="22" name="Скругленный прямоугольник 10">
            <a:hlinkClick r:id="rId4" action="ppaction://hlinksldjump"/>
            <a:extLst>
              <a:ext uri="{FF2B5EF4-FFF2-40B4-BE49-F238E27FC236}">
                <a16:creationId xmlns:a16="http://schemas.microsoft.com/office/drawing/2014/main" id="{1E2ED90E-4F27-437D-BD9D-F28B3A533CCC}"/>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«Багратион»</a:t>
            </a:r>
          </a:p>
        </p:txBody>
      </p:sp>
      <p:sp>
        <p:nvSpPr>
          <p:cNvPr id="23" name="Прямоугольник 22">
            <a:extLst>
              <a:ext uri="{FF2B5EF4-FFF2-40B4-BE49-F238E27FC236}">
                <a16:creationId xmlns:a16="http://schemas.microsoft.com/office/drawing/2014/main" id="{5E357472-80EA-4A62-8345-3BA28F69FA83}"/>
              </a:ext>
            </a:extLst>
          </p:cNvPr>
          <p:cNvSpPr/>
          <p:nvPr/>
        </p:nvSpPr>
        <p:spPr>
          <a:xfrm>
            <a:off x="395288" y="850180"/>
            <a:ext cx="5544117" cy="1105752"/>
          </a:xfrm>
          <a:prstGeom prst="rect">
            <a:avLst/>
          </a:prstGeom>
        </p:spPr>
        <p:txBody>
          <a:bodyPr wrap="square" lIns="0" tIns="0" rIns="0" bIns="0">
            <a:spAutoFit/>
          </a:bodyPr>
          <a:lstStyle/>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12 июля 1943 года началась Орловская стратегическая наступательная операция, которой советское командование дало это кодовое название. Её целью был окончательный разгром немцев под Орлом.  </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7573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9" grpId="0" animBg="1"/>
      <p:bldP spid="20" grpId="0" animBg="1"/>
      <p:bldP spid="2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4" descr="Картинки по запросу &quot;освобождение орла&quot;">
            <a:extLst>
              <a:ext uri="{FF2B5EF4-FFF2-40B4-BE49-F238E27FC236}">
                <a16:creationId xmlns:a16="http://schemas.microsoft.com/office/drawing/2014/main" id="{1A6D1114-D9BC-4FCF-8E54-DB5546CE668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9507" b="38027"/>
          <a:stretch/>
        </p:blipFill>
        <p:spPr bwMode="auto">
          <a:xfrm>
            <a:off x="6227763" y="1329752"/>
            <a:ext cx="2432702" cy="2483988"/>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F0FAB5EC-2E64-4A18-BC86-6CCEAD94B6A3}"/>
              </a:ext>
            </a:extLst>
          </p:cNvPr>
          <p:cNvSpPr/>
          <p:nvPr/>
        </p:nvSpPr>
        <p:spPr>
          <a:xfrm>
            <a:off x="395289" y="1640259"/>
            <a:ext cx="5091111" cy="145847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По первоначальному замыслу операция должна была продолжаться очень небольшое время — около пяти дней. Однако затянулась она до середины августа. </a:t>
            </a:r>
          </a:p>
          <a:p>
            <a:pPr lvl="0" defTabSz="685783">
              <a:lnSpc>
                <a:spcPct val="114000"/>
              </a:lnSpc>
              <a:defRPr/>
            </a:pPr>
            <a:r>
              <a:rPr lang="ru-RU" sz="1400" dirty="0">
                <a:solidFill>
                  <a:prstClr val="black"/>
                </a:solidFill>
                <a:latin typeface="Open Sans"/>
              </a:rPr>
              <a:t>Орёл полностью освободили от немецких захватчиков </a:t>
            </a:r>
          </a:p>
          <a:p>
            <a:pPr lvl="0" defTabSz="685783">
              <a:lnSpc>
                <a:spcPct val="114000"/>
              </a:lnSpc>
              <a:defRPr/>
            </a:pPr>
            <a:r>
              <a:rPr lang="ru-RU" sz="1400" dirty="0">
                <a:solidFill>
                  <a:prstClr val="black"/>
                </a:solidFill>
                <a:latin typeface="Open Sans"/>
              </a:rPr>
              <a:t>к утру 5 августа. Красное Знамя на доме № 5 по улице Мира ознаменовало освобождение города.</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4" name="Прямоугольник 13">
            <a:extLst>
              <a:ext uri="{FF2B5EF4-FFF2-40B4-BE49-F238E27FC236}">
                <a16:creationId xmlns:a16="http://schemas.microsoft.com/office/drawing/2014/main" id="{846B0B45-39DE-4A67-812C-349BE12BF11C}"/>
              </a:ext>
            </a:extLst>
          </p:cNvPr>
          <p:cNvSpPr/>
          <p:nvPr/>
        </p:nvSpPr>
        <p:spPr>
          <a:xfrm>
            <a:off x="395289" y="948693"/>
            <a:ext cx="3715761"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Операция «Кутузов»</a:t>
            </a:r>
          </a:p>
        </p:txBody>
      </p:sp>
    </p:spTree>
    <p:extLst>
      <p:ext uri="{BB962C8B-B14F-4D97-AF65-F5344CB8AC3E}">
        <p14:creationId xmlns:p14="http://schemas.microsoft.com/office/powerpoint/2010/main" val="108682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8" name="Picture 4" descr="Картинки по запросу &quot;освобождение орла&quot;">
            <a:extLst>
              <a:ext uri="{FF2B5EF4-FFF2-40B4-BE49-F238E27FC236}">
                <a16:creationId xmlns:a16="http://schemas.microsoft.com/office/drawing/2014/main" id="{11B36365-12C2-4704-BC50-E043604CE07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9507" b="38027"/>
          <a:stretch/>
        </p:blipFill>
        <p:spPr bwMode="auto">
          <a:xfrm>
            <a:off x="6227763" y="1329752"/>
            <a:ext cx="2432702" cy="248398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38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descr="Картинки по запросу &quot;салют в ленинграде 1944&quot;">
            <a:extLst>
              <a:ext uri="{FF2B5EF4-FFF2-40B4-BE49-F238E27FC236}">
                <a16:creationId xmlns:a16="http://schemas.microsoft.com/office/drawing/2014/main" id="{E193A875-5FD3-4E0E-A655-D334E732E1F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481" t="14289" r="8677" b="4587"/>
          <a:stretch/>
        </p:blipFill>
        <p:spPr bwMode="auto">
          <a:xfrm>
            <a:off x="6227762" y="1329752"/>
            <a:ext cx="2432701" cy="2483987"/>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7595D32B-181B-43A0-957D-8537954C1DD0}"/>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«Январский гром»</a:t>
            </a:r>
          </a:p>
        </p:txBody>
      </p:sp>
      <p:sp>
        <p:nvSpPr>
          <p:cNvPr id="14" name="Скругленный прямоугольник 7">
            <a:hlinkClick r:id="rId5" action="ppaction://hlinksldjump"/>
            <a:extLst>
              <a:ext uri="{FF2B5EF4-FFF2-40B4-BE49-F238E27FC236}">
                <a16:creationId xmlns:a16="http://schemas.microsoft.com/office/drawing/2014/main" id="{37C1252A-7E3E-4638-B092-075B2F960E0F}"/>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a:t>
            </a:r>
            <a:r>
              <a:rPr lang="ru-RU" sz="1600">
                <a:solidFill>
                  <a:prstClr val="black"/>
                </a:solidFill>
                <a:latin typeface="Roboto Slab"/>
              </a:rPr>
              <a:t>Я</a:t>
            </a:r>
            <a:r>
              <a:rPr kumimoji="0" lang="ru-RU" sz="1600" b="0" i="0" u="none" strike="noStrike" kern="1200" cap="none" spc="0" normalizeH="0" baseline="0" noProof="0" err="1">
                <a:ln>
                  <a:noFill/>
                </a:ln>
                <a:solidFill>
                  <a:prstClr val="black"/>
                </a:solidFill>
                <a:effectLst/>
                <a:uLnTx/>
                <a:uFillTx/>
                <a:latin typeface="Roboto Slab"/>
                <a:ea typeface="+mn-ea"/>
                <a:cs typeface="+mn-cs"/>
              </a:rPr>
              <a:t>нварский</a:t>
            </a:r>
            <a:r>
              <a:rPr kumimoji="0" lang="ru-RU" sz="1600" b="0" i="0" u="none" strike="noStrike" kern="1200" cap="none" spc="0" normalizeH="0" baseline="0" noProof="0">
                <a:ln>
                  <a:noFill/>
                </a:ln>
                <a:solidFill>
                  <a:prstClr val="black"/>
                </a:solidFill>
                <a:effectLst/>
                <a:uLnTx/>
                <a:uFillTx/>
                <a:latin typeface="Roboto Slab"/>
                <a:ea typeface="+mn-ea"/>
                <a:cs typeface="+mn-cs"/>
              </a:rPr>
              <a:t> снег»</a:t>
            </a:r>
          </a:p>
        </p:txBody>
      </p:sp>
      <p:sp>
        <p:nvSpPr>
          <p:cNvPr id="15" name="Скругленный прямоугольник 8">
            <a:hlinkClick r:id="rId5" action="ppaction://hlinksldjump"/>
            <a:extLst>
              <a:ext uri="{FF2B5EF4-FFF2-40B4-BE49-F238E27FC236}">
                <a16:creationId xmlns:a16="http://schemas.microsoft.com/office/drawing/2014/main" id="{1346576C-9A38-4763-89CE-044560E34564}"/>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«Январский дождь»</a:t>
            </a:r>
          </a:p>
        </p:txBody>
      </p:sp>
      <p:sp>
        <p:nvSpPr>
          <p:cNvPr id="16" name="Скругленный прямоугольник 10">
            <a:hlinkClick r:id="rId5" action="ppaction://hlinksldjump"/>
            <a:extLst>
              <a:ext uri="{FF2B5EF4-FFF2-40B4-BE49-F238E27FC236}">
                <a16:creationId xmlns:a16="http://schemas.microsoft.com/office/drawing/2014/main" id="{71FA6E57-FC00-4E76-86A8-5D8684D74997}"/>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«Январский град»</a:t>
            </a:r>
          </a:p>
        </p:txBody>
      </p:sp>
      <p:sp>
        <p:nvSpPr>
          <p:cNvPr id="17" name="Прямоугольник 16">
            <a:extLst>
              <a:ext uri="{FF2B5EF4-FFF2-40B4-BE49-F238E27FC236}">
                <a16:creationId xmlns:a16="http://schemas.microsoft.com/office/drawing/2014/main" id="{BB00B129-1675-4865-B652-A9158CAEE482}"/>
              </a:ext>
            </a:extLst>
          </p:cNvPr>
          <p:cNvSpPr/>
          <p:nvPr/>
        </p:nvSpPr>
        <p:spPr>
          <a:xfrm>
            <a:off x="395288" y="850180"/>
            <a:ext cx="5544117" cy="1105752"/>
          </a:xfrm>
          <a:prstGeom prst="rect">
            <a:avLst/>
          </a:prstGeom>
        </p:spPr>
        <p:txBody>
          <a:bodyPr wrap="square" lIns="0" tIns="0" rIns="0" bIns="0">
            <a:spAutoFit/>
          </a:bodyPr>
          <a:lstStyle/>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27 января 1944 года закончился один из самых трагических эпизодов Великой Отечественной войны. В ходе этой операции была полностью снята блокада Ленинграда, продолжавшаяся 872 дня.  </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8202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5" grpId="0" animBg="1"/>
      <p:bldP spid="1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15" name="Picture 2" descr="Картинки по запросу &quot;салют в ленинграде 1944&quot;">
            <a:extLst>
              <a:ext uri="{FF2B5EF4-FFF2-40B4-BE49-F238E27FC236}">
                <a16:creationId xmlns:a16="http://schemas.microsoft.com/office/drawing/2014/main" id="{74444728-91A4-4BA0-9566-1F11157BBD3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481" t="14289" r="8677" b="4587"/>
          <a:stretch/>
        </p:blipFill>
        <p:spPr bwMode="auto">
          <a:xfrm>
            <a:off x="6227762" y="1329752"/>
            <a:ext cx="2432701" cy="2483987"/>
          </a:xfrm>
          <a:prstGeom prst="ellipse">
            <a:avLst/>
          </a:prstGeom>
          <a:noFill/>
          <a:extLst>
            <a:ext uri="{909E8E84-426E-40DD-AFC4-6F175D3DCCD1}">
              <a14:hiddenFill xmlns:a14="http://schemas.microsoft.com/office/drawing/2010/main">
                <a:solidFill>
                  <a:srgbClr val="FFFFFF"/>
                </a:solidFill>
              </a14:hiddenFill>
            </a:ext>
          </a:extLst>
        </p:spPr>
      </p:pic>
      <p:sp>
        <p:nvSpPr>
          <p:cNvPr id="16" name="Прямоугольник 15">
            <a:extLst>
              <a:ext uri="{FF2B5EF4-FFF2-40B4-BE49-F238E27FC236}">
                <a16:creationId xmlns:a16="http://schemas.microsoft.com/office/drawing/2014/main" id="{761D981F-BDAC-4F59-8DA2-83D911202009}"/>
              </a:ext>
            </a:extLst>
          </p:cNvPr>
          <p:cNvSpPr/>
          <p:nvPr/>
        </p:nvSpPr>
        <p:spPr>
          <a:xfrm>
            <a:off x="395289" y="1640259"/>
            <a:ext cx="5437186" cy="244079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27 января 1944 года в обращении командования к войскам </a:t>
            </a:r>
          </a:p>
          <a:p>
            <a:pPr lvl="0" defTabSz="685783">
              <a:lnSpc>
                <a:spcPct val="114000"/>
              </a:lnSpc>
              <a:defRPr/>
            </a:pPr>
            <a:r>
              <a:rPr lang="ru-RU" sz="1400" dirty="0">
                <a:solidFill>
                  <a:prstClr val="black"/>
                </a:solidFill>
                <a:latin typeface="Open Sans"/>
              </a:rPr>
              <a:t>и жителям города говорилось: «Граждане Ленинграда! Мужественные и стойкие ленинградцы! Вместе с войсками Ленинградского фронта вы отстояли наш родной город. Своим героическим трудом и стальной выдержкой, преодолевая все трудности и мучения блокады, вы ковали оружие победы над врагом, отдавая для дела победы все свои силы. От имени войск Ленинградского фронта поздравляем вас со знаменательным днём великой победы под Ленинградом».</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8" name="Прямоугольник 17">
            <a:extLst>
              <a:ext uri="{FF2B5EF4-FFF2-40B4-BE49-F238E27FC236}">
                <a16:creationId xmlns:a16="http://schemas.microsoft.com/office/drawing/2014/main" id="{9BECACB5-6CB3-4DB2-8A5D-EAC8055A3E36}"/>
              </a:ext>
            </a:extLst>
          </p:cNvPr>
          <p:cNvSpPr/>
          <p:nvPr/>
        </p:nvSpPr>
        <p:spPr>
          <a:xfrm>
            <a:off x="395289" y="948693"/>
            <a:ext cx="5269071"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Операция «Январский гром»</a:t>
            </a:r>
          </a:p>
        </p:txBody>
      </p:sp>
    </p:spTree>
    <p:extLst>
      <p:ext uri="{BB962C8B-B14F-4D97-AF65-F5344CB8AC3E}">
        <p14:creationId xmlns:p14="http://schemas.microsoft.com/office/powerpoint/2010/main" val="109723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2" descr="Картинки по запросу &quot;салют в ленинграде 1944&quot;">
            <a:extLst>
              <a:ext uri="{FF2B5EF4-FFF2-40B4-BE49-F238E27FC236}">
                <a16:creationId xmlns:a16="http://schemas.microsoft.com/office/drawing/2014/main" id="{D63F60B9-5098-4057-8AAE-2C827186DA8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481" t="14289" r="8677" b="4587"/>
          <a:stretch/>
        </p:blipFill>
        <p:spPr bwMode="auto">
          <a:xfrm>
            <a:off x="6227762" y="1329752"/>
            <a:ext cx="2432701" cy="248398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20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2" descr="Картинки по запросу &quot;рельсовая война&quot;">
            <a:extLst>
              <a:ext uri="{FF2B5EF4-FFF2-40B4-BE49-F238E27FC236}">
                <a16:creationId xmlns:a16="http://schemas.microsoft.com/office/drawing/2014/main" id="{445F1E29-0C62-4AF3-BA3E-F8D2EA38DC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39" t="8321" r="6284" b="671"/>
          <a:stretch/>
        </p:blipFill>
        <p:spPr bwMode="auto">
          <a:xfrm>
            <a:off x="6227761" y="1329753"/>
            <a:ext cx="2432701" cy="2483986"/>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011E7DC9-0BF7-4683-B28E-A03676BA4AFD}"/>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«Театр»</a:t>
            </a:r>
          </a:p>
        </p:txBody>
      </p:sp>
      <p:sp>
        <p:nvSpPr>
          <p:cNvPr id="20" name="Скругленный прямоугольник 7">
            <a:hlinkClick r:id="rId4" action="ppaction://hlinksldjump"/>
            <a:extLst>
              <a:ext uri="{FF2B5EF4-FFF2-40B4-BE49-F238E27FC236}">
                <a16:creationId xmlns:a16="http://schemas.microsoft.com/office/drawing/2014/main" id="{10454E1B-DCBB-482F-AB06-89A6CDA9275B}"/>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a:t>
            </a:r>
            <a:r>
              <a:rPr kumimoji="0" lang="ru-RU" sz="1600" b="0" i="0" u="none" strike="noStrike" kern="1200" cap="none" spc="0" normalizeH="0" baseline="0" noProof="0" err="1">
                <a:ln>
                  <a:noFill/>
                </a:ln>
                <a:solidFill>
                  <a:prstClr val="black"/>
                </a:solidFill>
                <a:effectLst/>
                <a:uLnTx/>
                <a:uFillTx/>
                <a:latin typeface="Roboto Slab"/>
                <a:ea typeface="+mn-ea"/>
                <a:cs typeface="+mn-cs"/>
              </a:rPr>
              <a:t>Батлейка</a:t>
            </a:r>
            <a:r>
              <a:rPr kumimoji="0" lang="ru-RU" sz="1600" b="0" i="0" u="none" strike="noStrike" kern="1200" cap="none" spc="0" normalizeH="0" baseline="0" noProof="0">
                <a:ln>
                  <a:noFill/>
                </a:ln>
                <a:solidFill>
                  <a:prstClr val="black"/>
                </a:solidFill>
                <a:effectLst/>
                <a:uLnTx/>
                <a:uFillTx/>
                <a:latin typeface="Roboto Slab"/>
                <a:ea typeface="+mn-ea"/>
                <a:cs typeface="+mn-cs"/>
              </a:rPr>
              <a:t>»</a:t>
            </a:r>
          </a:p>
        </p:txBody>
      </p:sp>
      <p:sp>
        <p:nvSpPr>
          <p:cNvPr id="21" name="Скругленный прямоугольник 8">
            <a:hlinkClick r:id="rId5" action="ppaction://hlinksldjump"/>
            <a:extLst>
              <a:ext uri="{FF2B5EF4-FFF2-40B4-BE49-F238E27FC236}">
                <a16:creationId xmlns:a16="http://schemas.microsoft.com/office/drawing/2014/main" id="{B08D8214-612A-46E1-95B1-CB57DAA826D1}"/>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«Концерт»</a:t>
            </a:r>
          </a:p>
        </p:txBody>
      </p:sp>
      <p:sp>
        <p:nvSpPr>
          <p:cNvPr id="22" name="Скругленный прямоугольник 10">
            <a:hlinkClick r:id="rId4" action="ppaction://hlinksldjump"/>
            <a:extLst>
              <a:ext uri="{FF2B5EF4-FFF2-40B4-BE49-F238E27FC236}">
                <a16:creationId xmlns:a16="http://schemas.microsoft.com/office/drawing/2014/main" id="{3ED27DC1-B7CF-4FD1-AF41-D3BE9A85BBFF}"/>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«Балаган»</a:t>
            </a:r>
          </a:p>
        </p:txBody>
      </p:sp>
      <p:sp>
        <p:nvSpPr>
          <p:cNvPr id="23" name="Прямоугольник 22">
            <a:extLst>
              <a:ext uri="{FF2B5EF4-FFF2-40B4-BE49-F238E27FC236}">
                <a16:creationId xmlns:a16="http://schemas.microsoft.com/office/drawing/2014/main" id="{AD78556B-3926-4F29-A1AD-55ED0013D500}"/>
              </a:ext>
            </a:extLst>
          </p:cNvPr>
          <p:cNvSpPr/>
          <p:nvPr/>
        </p:nvSpPr>
        <p:spPr>
          <a:xfrm>
            <a:off x="395288" y="850180"/>
            <a:ext cx="5544117" cy="1105752"/>
          </a:xfrm>
          <a:prstGeom prst="rect">
            <a:avLst/>
          </a:prstGeom>
        </p:spPr>
        <p:txBody>
          <a:bodyPr wrap="square" lIns="0" tIns="0" rIns="0" bIns="0">
            <a:spAutoFit/>
          </a:bodyPr>
          <a:lstStyle/>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Продолжением «Рельсовой войны» стала эта операция, начавшаяся в сентябре 1943 года. </a:t>
            </a:r>
          </a:p>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К участию в ней привлекли партизанские отряды, действовавшие в Прибалтике, Карелии и Крыму.  </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765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9" grpId="0" animBg="1"/>
      <p:bldP spid="20" grpId="0" animBg="1"/>
      <p:bldP spid="2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2" descr="Картинки по запросу &quot;рельсовая война&quot;">
            <a:extLst>
              <a:ext uri="{FF2B5EF4-FFF2-40B4-BE49-F238E27FC236}">
                <a16:creationId xmlns:a16="http://schemas.microsoft.com/office/drawing/2014/main" id="{55A2679D-21B9-4AA5-8D54-F26E5F7ECF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39" t="8321" r="6284" b="671"/>
          <a:stretch/>
        </p:blipFill>
        <p:spPr bwMode="auto">
          <a:xfrm>
            <a:off x="6227761" y="1329753"/>
            <a:ext cx="2432701" cy="2483986"/>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2A798A22-2CE3-4C1C-88F5-76218909A9B5}"/>
              </a:ext>
            </a:extLst>
          </p:cNvPr>
          <p:cNvSpPr/>
          <p:nvPr/>
        </p:nvSpPr>
        <p:spPr>
          <a:xfrm>
            <a:off x="395289" y="1640259"/>
            <a:ext cx="5437186" cy="145847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По оценке военных специалистов, действия партизан в операциях «Рельсовая война» и «Концерт» были более </a:t>
            </a:r>
          </a:p>
          <a:p>
            <a:pPr lvl="0" defTabSz="685783">
              <a:lnSpc>
                <a:spcPct val="114000"/>
              </a:lnSpc>
              <a:defRPr/>
            </a:pPr>
            <a:r>
              <a:rPr lang="ru-RU" sz="1400" dirty="0">
                <a:solidFill>
                  <a:prstClr val="black"/>
                </a:solidFill>
                <a:latin typeface="Open Sans"/>
              </a:rPr>
              <a:t>чем в 11 раз эффективнее всех налётов немецко-фашистской авиации, сбросившей примерно за тот же период на железные дороги в советском тылу более чем 10 тысяч авиационных бомб.</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4" name="Прямоугольник 13">
            <a:extLst>
              <a:ext uri="{FF2B5EF4-FFF2-40B4-BE49-F238E27FC236}">
                <a16:creationId xmlns:a16="http://schemas.microsoft.com/office/drawing/2014/main" id="{6E86477A-2BF7-4BFC-BA1B-BE4915FE5338}"/>
              </a:ext>
            </a:extLst>
          </p:cNvPr>
          <p:cNvSpPr/>
          <p:nvPr/>
        </p:nvSpPr>
        <p:spPr>
          <a:xfrm>
            <a:off x="395289" y="948693"/>
            <a:ext cx="3795911"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Операция «Концерт»</a:t>
            </a:r>
          </a:p>
        </p:txBody>
      </p:sp>
    </p:spTree>
    <p:extLst>
      <p:ext uri="{BB962C8B-B14F-4D97-AF65-F5344CB8AC3E}">
        <p14:creationId xmlns:p14="http://schemas.microsoft.com/office/powerpoint/2010/main" val="9784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8" name="Picture 2" descr="Картинки по запросу &quot;рельсовая война&quot;">
            <a:extLst>
              <a:ext uri="{FF2B5EF4-FFF2-40B4-BE49-F238E27FC236}">
                <a16:creationId xmlns:a16="http://schemas.microsoft.com/office/drawing/2014/main" id="{B43F674A-71FF-4C28-87EF-920A129B18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39" t="8321" r="6284" b="671"/>
          <a:stretch/>
        </p:blipFill>
        <p:spPr bwMode="auto">
          <a:xfrm>
            <a:off x="6227761" y="1329753"/>
            <a:ext cx="2432701" cy="248398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32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descr="Картинки по запросу &quot;операция румянцев&quot;">
            <a:extLst>
              <a:ext uri="{FF2B5EF4-FFF2-40B4-BE49-F238E27FC236}">
                <a16:creationId xmlns:a16="http://schemas.microsoft.com/office/drawing/2014/main" id="{78A2E1CD-0E4C-4251-8D14-425229CB0E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09" t="3517" r="42910" b="8328"/>
          <a:stretch/>
        </p:blipFill>
        <p:spPr bwMode="auto">
          <a:xfrm>
            <a:off x="6227761" y="1329753"/>
            <a:ext cx="2432701" cy="2483986"/>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AA42A80E-AB1F-4878-B2D3-13A262E8D9F4}"/>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«Суворов»</a:t>
            </a:r>
          </a:p>
        </p:txBody>
      </p:sp>
      <p:sp>
        <p:nvSpPr>
          <p:cNvPr id="14" name="Скругленный прямоугольник 7">
            <a:hlinkClick r:id="rId5" action="ppaction://hlinksldjump"/>
            <a:extLst>
              <a:ext uri="{FF2B5EF4-FFF2-40B4-BE49-F238E27FC236}">
                <a16:creationId xmlns:a16="http://schemas.microsoft.com/office/drawing/2014/main" id="{AFBF580F-A5EC-4C82-935B-FC11B882527C}"/>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«Румянцев»</a:t>
            </a:r>
          </a:p>
        </p:txBody>
      </p:sp>
      <p:sp>
        <p:nvSpPr>
          <p:cNvPr id="15" name="Скругленный прямоугольник 8">
            <a:hlinkClick r:id="rId4" action="ppaction://hlinksldjump"/>
            <a:extLst>
              <a:ext uri="{FF2B5EF4-FFF2-40B4-BE49-F238E27FC236}">
                <a16:creationId xmlns:a16="http://schemas.microsoft.com/office/drawing/2014/main" id="{177D56FC-01A5-4384-AFEA-2E86C7D16C3E}"/>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«Багратион»</a:t>
            </a:r>
          </a:p>
        </p:txBody>
      </p:sp>
      <p:sp>
        <p:nvSpPr>
          <p:cNvPr id="16" name="Скругленный прямоугольник 10">
            <a:hlinkClick r:id="rId4" action="ppaction://hlinksldjump"/>
            <a:extLst>
              <a:ext uri="{FF2B5EF4-FFF2-40B4-BE49-F238E27FC236}">
                <a16:creationId xmlns:a16="http://schemas.microsoft.com/office/drawing/2014/main" id="{FBE397F7-6B48-4A8F-95FC-E46195B73032}"/>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«Кутузов»</a:t>
            </a:r>
          </a:p>
        </p:txBody>
      </p:sp>
      <p:sp>
        <p:nvSpPr>
          <p:cNvPr id="17" name="Прямоугольник 16">
            <a:extLst>
              <a:ext uri="{FF2B5EF4-FFF2-40B4-BE49-F238E27FC236}">
                <a16:creationId xmlns:a16="http://schemas.microsoft.com/office/drawing/2014/main" id="{50E4AD62-EFE9-4BFD-9D75-BD788D24141F}"/>
              </a:ext>
            </a:extLst>
          </p:cNvPr>
          <p:cNvSpPr/>
          <p:nvPr/>
        </p:nvSpPr>
        <p:spPr>
          <a:xfrm>
            <a:off x="395288" y="850180"/>
            <a:ext cx="5544117" cy="1105752"/>
          </a:xfrm>
          <a:prstGeom prst="rect">
            <a:avLst/>
          </a:prstGeom>
        </p:spPr>
        <p:txBody>
          <a:bodyPr wrap="square" lIns="0" tIns="0" rIns="0" bIns="0">
            <a:spAutoFit/>
          </a:bodyPr>
          <a:lstStyle/>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Так называлась заключительная операция Курской битвы. Проводилась она с 3 по 23 августа 1943 года. </a:t>
            </a:r>
          </a:p>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Её целью было освобождение Харьковского промышленного района.  </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2672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2"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2" descr="Картинки по запросу &quot;молотов выступает&quot;">
            <a:extLst>
              <a:ext uri="{FF2B5EF4-FFF2-40B4-BE49-F238E27FC236}">
                <a16:creationId xmlns:a16="http://schemas.microsoft.com/office/drawing/2014/main" id="{7603E8BA-FA8C-44CE-B829-97C17A1596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425" t="5600" r="32820" b="28073"/>
          <a:stretch/>
        </p:blipFill>
        <p:spPr bwMode="auto">
          <a:xfrm>
            <a:off x="6191686" y="1329750"/>
            <a:ext cx="2483999" cy="2483999"/>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BEF88EC3-34B8-4671-BE8E-8E51ECE5C38D}"/>
              </a:ext>
            </a:extLst>
          </p:cNvPr>
          <p:cNvSpPr/>
          <p:nvPr/>
        </p:nvSpPr>
        <p:spPr>
          <a:xfrm>
            <a:off x="395289" y="2328157"/>
            <a:ext cx="5200168" cy="1458476"/>
          </a:xfrm>
          <a:prstGeom prst="rect">
            <a:avLst/>
          </a:prstGeom>
        </p:spPr>
        <p:txBody>
          <a:bodyPr wrap="square" lIns="0" tIns="0" rIns="0" bIns="0">
            <a:spAutoFit/>
          </a:bodyPr>
          <a:lstStyle/>
          <a:p>
            <a:pPr lvl="0" defTabSz="685783">
              <a:lnSpc>
                <a:spcPct val="114000"/>
              </a:lnSpc>
            </a:pPr>
            <a:r>
              <a:rPr lang="ru-RU" sz="1400" dirty="0">
                <a:solidFill>
                  <a:prstClr val="black"/>
                </a:solidFill>
                <a:latin typeface="Open Sans"/>
              </a:rPr>
              <a:t>22 июня в 12 часов 15 минут по поручению Сталина Молотов выступил по радио с обращением к гражданам СССР</a:t>
            </a:r>
            <a:r>
              <a:rPr kumimoji="0" lang="ru-RU" sz="1400" b="0" i="0" u="none" strike="noStrike" kern="1200" cap="none" spc="0" normalizeH="0" baseline="0" noProof="0" dirty="0">
                <a:ln>
                  <a:noFill/>
                </a:ln>
                <a:solidFill>
                  <a:prstClr val="black"/>
                </a:solidFill>
                <a:effectLst/>
                <a:uLnTx/>
                <a:uFillTx/>
                <a:latin typeface="Open Sans"/>
                <a:ea typeface="+mn-ea"/>
                <a:cs typeface="+mn-cs"/>
              </a:rPr>
              <a:t>. Его речь начиналась </a:t>
            </a:r>
            <a:r>
              <a:rPr lang="ru-RU" sz="1400" dirty="0">
                <a:solidFill>
                  <a:prstClr val="black"/>
                </a:solidFill>
                <a:latin typeface="Open Sans"/>
              </a:rPr>
              <a:t>со слов: «Сегодня, в 4 часа утра, без предъявления каких-либо претензий к Советскому Союзу, без объявления войны, германские войска напали на нашу страну…»</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8" name="Прямоугольник 17">
            <a:extLst>
              <a:ext uri="{FF2B5EF4-FFF2-40B4-BE49-F238E27FC236}">
                <a16:creationId xmlns:a16="http://schemas.microsoft.com/office/drawing/2014/main" id="{7324BCCD-2D2F-4EB1-A215-6E5C435158F4}"/>
              </a:ext>
            </a:extLst>
          </p:cNvPr>
          <p:cNvSpPr/>
          <p:nvPr/>
        </p:nvSpPr>
        <p:spPr>
          <a:xfrm>
            <a:off x="395289" y="1233919"/>
            <a:ext cx="4284827" cy="1031116"/>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lang="ru-RU" sz="2800">
                <a:solidFill>
                  <a:prstClr val="black"/>
                </a:solidFill>
                <a:latin typeface="Roboto Slab"/>
              </a:rPr>
              <a:t>Вячеслав Михайлович </a:t>
            </a:r>
          </a:p>
          <a:p>
            <a:pPr marL="0" marR="0" lvl="0" indent="0" algn="l" defTabSz="914331" rtl="0" eaLnBrk="1" fontAlgn="auto" latinLnBrk="0" hangingPunct="1">
              <a:lnSpc>
                <a:spcPct val="125000"/>
              </a:lnSpc>
              <a:spcBef>
                <a:spcPts val="0"/>
              </a:spcBef>
              <a:spcAft>
                <a:spcPts val="0"/>
              </a:spcAft>
              <a:buClrTx/>
              <a:buSzTx/>
              <a:buFontTx/>
              <a:buNone/>
              <a:tabLst/>
              <a:defRPr/>
            </a:pPr>
            <a:r>
              <a:rPr lang="ru-RU" sz="2800">
                <a:solidFill>
                  <a:prstClr val="black"/>
                </a:solidFill>
                <a:latin typeface="Roboto Slab"/>
              </a:rPr>
              <a:t>Молотов</a:t>
            </a:r>
            <a:endParaRPr kumimoji="0" lang="ru-RU" sz="2800" b="0" i="0" u="none" strike="noStrike" kern="1200" cap="none" spc="0" normalizeH="0" baseline="0" noProof="0">
              <a:ln>
                <a:noFill/>
              </a:ln>
              <a:solidFill>
                <a:prstClr val="black"/>
              </a:solidFill>
              <a:effectLst/>
              <a:uLnTx/>
              <a:uFillTx/>
              <a:latin typeface="Roboto Slab"/>
              <a:ea typeface="+mn-ea"/>
              <a:cs typeface="+mn-cs"/>
            </a:endParaRPr>
          </a:p>
        </p:txBody>
      </p:sp>
    </p:spTree>
    <p:extLst>
      <p:ext uri="{BB962C8B-B14F-4D97-AF65-F5344CB8AC3E}">
        <p14:creationId xmlns:p14="http://schemas.microsoft.com/office/powerpoint/2010/main" val="44573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15" name="Picture 2" descr="Картинки по запросу &quot;операция румянцев&quot;">
            <a:extLst>
              <a:ext uri="{FF2B5EF4-FFF2-40B4-BE49-F238E27FC236}">
                <a16:creationId xmlns:a16="http://schemas.microsoft.com/office/drawing/2014/main" id="{D4D5785F-59F6-478F-B3C5-22382256BF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09" t="3517" r="42910" b="8328"/>
          <a:stretch/>
        </p:blipFill>
        <p:spPr bwMode="auto">
          <a:xfrm>
            <a:off x="6227760" y="1329753"/>
            <a:ext cx="2432701" cy="2483986"/>
          </a:xfrm>
          <a:prstGeom prst="ellipse">
            <a:avLst/>
          </a:prstGeom>
          <a:noFill/>
          <a:extLst>
            <a:ext uri="{909E8E84-426E-40DD-AFC4-6F175D3DCCD1}">
              <a14:hiddenFill xmlns:a14="http://schemas.microsoft.com/office/drawing/2010/main">
                <a:solidFill>
                  <a:srgbClr val="FFFFFF"/>
                </a:solidFill>
              </a14:hiddenFill>
            </a:ext>
          </a:extLst>
        </p:spPr>
      </p:pic>
      <p:sp>
        <p:nvSpPr>
          <p:cNvPr id="16" name="Прямоугольник 15">
            <a:extLst>
              <a:ext uri="{FF2B5EF4-FFF2-40B4-BE49-F238E27FC236}">
                <a16:creationId xmlns:a16="http://schemas.microsoft.com/office/drawing/2014/main" id="{8EA39015-B7F7-4DB2-B2DB-0FBE71E01456}"/>
              </a:ext>
            </a:extLst>
          </p:cNvPr>
          <p:cNvSpPr/>
          <p:nvPr/>
        </p:nvSpPr>
        <p:spPr>
          <a:xfrm>
            <a:off x="395289" y="1640259"/>
            <a:ext cx="5437186" cy="72173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3 августа 1943 года войска Воронежского и Степного фронтов начали наступательную операцию «Румянцев», названную </a:t>
            </a:r>
          </a:p>
          <a:p>
            <a:pPr lvl="0" defTabSz="685783">
              <a:lnSpc>
                <a:spcPct val="114000"/>
              </a:lnSpc>
              <a:defRPr/>
            </a:pPr>
            <a:r>
              <a:rPr lang="ru-RU" sz="1400" dirty="0">
                <a:solidFill>
                  <a:prstClr val="black"/>
                </a:solidFill>
                <a:latin typeface="Open Sans"/>
              </a:rPr>
              <a:t>в честь русского полководца.</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8" name="Прямоугольник 17">
            <a:extLst>
              <a:ext uri="{FF2B5EF4-FFF2-40B4-BE49-F238E27FC236}">
                <a16:creationId xmlns:a16="http://schemas.microsoft.com/office/drawing/2014/main" id="{43985801-50D4-4206-A469-1B6CEF522960}"/>
              </a:ext>
            </a:extLst>
          </p:cNvPr>
          <p:cNvSpPr/>
          <p:nvPr/>
        </p:nvSpPr>
        <p:spPr>
          <a:xfrm>
            <a:off x="395289" y="948693"/>
            <a:ext cx="4097275"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Операция «Румянцев»</a:t>
            </a:r>
          </a:p>
        </p:txBody>
      </p:sp>
      <p:sp>
        <p:nvSpPr>
          <p:cNvPr id="9" name="Скругленный прямоугольник 10">
            <a:hlinkClick r:id="rId4" action="ppaction://hlinksldjump"/>
            <a:extLst>
              <a:ext uri="{FF2B5EF4-FFF2-40B4-BE49-F238E27FC236}">
                <a16:creationId xmlns:a16="http://schemas.microsoft.com/office/drawing/2014/main" id="{EE3F1514-5783-4060-B51A-2FDB06238447}"/>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Tree>
    <p:extLst>
      <p:ext uri="{BB962C8B-B14F-4D97-AF65-F5344CB8AC3E}">
        <p14:creationId xmlns:p14="http://schemas.microsoft.com/office/powerpoint/2010/main" val="120652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2" descr="Картинки по запросу &quot;операция румянцев&quot;">
            <a:extLst>
              <a:ext uri="{FF2B5EF4-FFF2-40B4-BE49-F238E27FC236}">
                <a16:creationId xmlns:a16="http://schemas.microsoft.com/office/drawing/2014/main" id="{962455A9-4BAB-4273-B40C-8A9E3A9A00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09" t="3517" r="42910" b="8328"/>
          <a:stretch/>
        </p:blipFill>
        <p:spPr bwMode="auto">
          <a:xfrm>
            <a:off x="6227760" y="1329753"/>
            <a:ext cx="2432701" cy="248398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09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2" descr="Картинки по запросу &quot;смоленское сражение&quot;">
            <a:extLst>
              <a:ext uri="{FF2B5EF4-FFF2-40B4-BE49-F238E27FC236}">
                <a16:creationId xmlns:a16="http://schemas.microsoft.com/office/drawing/2014/main" id="{1AB87A25-254E-4D71-8BF2-8A005F9398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83" t="8971" r="29846" b="13720"/>
          <a:stretch/>
        </p:blipFill>
        <p:spPr bwMode="auto">
          <a:xfrm>
            <a:off x="6227762" y="1329753"/>
            <a:ext cx="2432699" cy="2483986"/>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3F28EFC4-0862-4C58-B773-FD546A0D3423}"/>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«Суворов»</a:t>
            </a:r>
          </a:p>
        </p:txBody>
      </p:sp>
      <p:sp>
        <p:nvSpPr>
          <p:cNvPr id="20" name="Скругленный прямоугольник 7">
            <a:hlinkClick r:id="rId5" action="ppaction://hlinksldjump"/>
            <a:extLst>
              <a:ext uri="{FF2B5EF4-FFF2-40B4-BE49-F238E27FC236}">
                <a16:creationId xmlns:a16="http://schemas.microsoft.com/office/drawing/2014/main" id="{C73C3E34-8EFE-41CB-B659-B213AFD8D1B6}"/>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«Румянцев»</a:t>
            </a:r>
          </a:p>
        </p:txBody>
      </p:sp>
      <p:sp>
        <p:nvSpPr>
          <p:cNvPr id="21" name="Скругленный прямоугольник 8">
            <a:hlinkClick r:id="rId5" action="ppaction://hlinksldjump"/>
            <a:extLst>
              <a:ext uri="{FF2B5EF4-FFF2-40B4-BE49-F238E27FC236}">
                <a16:creationId xmlns:a16="http://schemas.microsoft.com/office/drawing/2014/main" id="{BEA8D862-29A5-42AF-B2DD-A249AC96998D}"/>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«Багратион»</a:t>
            </a:r>
          </a:p>
        </p:txBody>
      </p:sp>
      <p:sp>
        <p:nvSpPr>
          <p:cNvPr id="22" name="Скругленный прямоугольник 10">
            <a:hlinkClick r:id="rId5" action="ppaction://hlinksldjump"/>
            <a:extLst>
              <a:ext uri="{FF2B5EF4-FFF2-40B4-BE49-F238E27FC236}">
                <a16:creationId xmlns:a16="http://schemas.microsoft.com/office/drawing/2014/main" id="{E3657CF1-3631-4AC3-9E04-65B3531DFAA7}"/>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«Кутузов»</a:t>
            </a:r>
          </a:p>
        </p:txBody>
      </p:sp>
      <p:sp>
        <p:nvSpPr>
          <p:cNvPr id="23" name="Прямоугольник 22">
            <a:extLst>
              <a:ext uri="{FF2B5EF4-FFF2-40B4-BE49-F238E27FC236}">
                <a16:creationId xmlns:a16="http://schemas.microsoft.com/office/drawing/2014/main" id="{1C031ACB-BC1B-43D8-925C-878C9A1CF91F}"/>
              </a:ext>
            </a:extLst>
          </p:cNvPr>
          <p:cNvSpPr/>
          <p:nvPr/>
        </p:nvSpPr>
        <p:spPr>
          <a:xfrm>
            <a:off x="395288" y="850180"/>
            <a:ext cx="5544117" cy="1947906"/>
          </a:xfrm>
          <a:prstGeom prst="rect">
            <a:avLst/>
          </a:prstGeom>
        </p:spPr>
        <p:txBody>
          <a:bodyPr wrap="square" lIns="0" tIns="0" rIns="0" bIns="0">
            <a:spAutoFit/>
          </a:bodyPr>
          <a:lstStyle/>
          <a:p>
            <a:pPr lvl="0" defTabSz="685766">
              <a:lnSpc>
                <a:spcPct val="114000"/>
              </a:lnSpc>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Такое </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кодовое название получила Смоленская стратегическая наступательная операция. Целью операции было разгромить левое крыло немецко-фашистской группы армий «Центр», не допустить переброски её сил на юго-западное направление, где Красная Армия наносила главный удар, и освободить Смоленск. </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3385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P spid="21" grpId="0" animBg="1"/>
      <p:bldP spid="2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2" descr="Картинки по запросу &quot;смоленское сражение&quot;">
            <a:extLst>
              <a:ext uri="{FF2B5EF4-FFF2-40B4-BE49-F238E27FC236}">
                <a16:creationId xmlns:a16="http://schemas.microsoft.com/office/drawing/2014/main" id="{9FF42F00-D9E2-4075-B8A5-C8DF043BB8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83" t="8971" r="29846" b="13720"/>
          <a:stretch/>
        </p:blipFill>
        <p:spPr bwMode="auto">
          <a:xfrm>
            <a:off x="6227762" y="1329753"/>
            <a:ext cx="2432699" cy="2483986"/>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04E1A675-EE8F-4029-A715-1A7E458A0E5E}"/>
              </a:ext>
            </a:extLst>
          </p:cNvPr>
          <p:cNvSpPr/>
          <p:nvPr/>
        </p:nvSpPr>
        <p:spPr>
          <a:xfrm>
            <a:off x="395289" y="1640259"/>
            <a:ext cx="5437186" cy="121289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Своё наступление Красная Армия начала с рубежей, которые были захвачены в операции под названием «Суворов». Успешная операция, названная именем великого российского Генералиссимуса, была продолжена под именем великого русского генерала, его ученика, Багратиона.</a:t>
            </a:r>
          </a:p>
        </p:txBody>
      </p:sp>
      <p:sp>
        <p:nvSpPr>
          <p:cNvPr id="14" name="Прямоугольник 13">
            <a:extLst>
              <a:ext uri="{FF2B5EF4-FFF2-40B4-BE49-F238E27FC236}">
                <a16:creationId xmlns:a16="http://schemas.microsoft.com/office/drawing/2014/main" id="{FE378A22-A7BD-4BA0-ACB4-3070646F20B0}"/>
              </a:ext>
            </a:extLst>
          </p:cNvPr>
          <p:cNvSpPr/>
          <p:nvPr/>
        </p:nvSpPr>
        <p:spPr>
          <a:xfrm>
            <a:off x="395289" y="948693"/>
            <a:ext cx="373820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Операция «Суворов»</a:t>
            </a:r>
          </a:p>
        </p:txBody>
      </p:sp>
    </p:spTree>
    <p:extLst>
      <p:ext uri="{BB962C8B-B14F-4D97-AF65-F5344CB8AC3E}">
        <p14:creationId xmlns:p14="http://schemas.microsoft.com/office/powerpoint/2010/main" val="200564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8" name="Picture 2" descr="Картинки по запросу &quot;смоленское сражение&quot;">
            <a:extLst>
              <a:ext uri="{FF2B5EF4-FFF2-40B4-BE49-F238E27FC236}">
                <a16:creationId xmlns:a16="http://schemas.microsoft.com/office/drawing/2014/main" id="{0E60CBB0-32DE-408C-B8B3-BD2DF12E43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83" t="8971" r="29846" b="13720"/>
          <a:stretch/>
        </p:blipFill>
        <p:spPr bwMode="auto">
          <a:xfrm>
            <a:off x="6227762" y="1329753"/>
            <a:ext cx="2432699" cy="248398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73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descr="Картинки по запросу &quot;сталинградская битва&quot;">
            <a:extLst>
              <a:ext uri="{FF2B5EF4-FFF2-40B4-BE49-F238E27FC236}">
                <a16:creationId xmlns:a16="http://schemas.microsoft.com/office/drawing/2014/main" id="{40C58AC1-2117-4EF3-BD5A-1978191843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05" t="12543" r="17687" b="8539"/>
          <a:stretch/>
        </p:blipFill>
        <p:spPr bwMode="auto">
          <a:xfrm>
            <a:off x="6227763" y="1329753"/>
            <a:ext cx="2432698" cy="2483985"/>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A7374766-8D7E-40C0-A93D-C6764899D723}"/>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5 мая</a:t>
            </a:r>
          </a:p>
        </p:txBody>
      </p:sp>
      <p:sp>
        <p:nvSpPr>
          <p:cNvPr id="14" name="Скругленный прямоугольник 7">
            <a:hlinkClick r:id="rId4" action="ppaction://hlinksldjump"/>
            <a:extLst>
              <a:ext uri="{FF2B5EF4-FFF2-40B4-BE49-F238E27FC236}">
                <a16:creationId xmlns:a16="http://schemas.microsoft.com/office/drawing/2014/main" id="{F6CA6210-AFA0-4ACD-99C6-C5B7BC7DF1ED}"/>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1 сентября</a:t>
            </a:r>
          </a:p>
        </p:txBody>
      </p:sp>
      <p:sp>
        <p:nvSpPr>
          <p:cNvPr id="15" name="Скругленный прямоугольник 8">
            <a:hlinkClick r:id="rId4" action="ppaction://hlinksldjump"/>
            <a:extLst>
              <a:ext uri="{FF2B5EF4-FFF2-40B4-BE49-F238E27FC236}">
                <a16:creationId xmlns:a16="http://schemas.microsoft.com/office/drawing/2014/main" id="{25BC7586-C61A-4CD1-97B3-DF829375E687}"/>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16 июня</a:t>
            </a:r>
          </a:p>
        </p:txBody>
      </p:sp>
      <p:sp>
        <p:nvSpPr>
          <p:cNvPr id="16" name="Скругленный прямоугольник 10">
            <a:hlinkClick r:id="rId5" action="ppaction://hlinksldjump"/>
            <a:extLst>
              <a:ext uri="{FF2B5EF4-FFF2-40B4-BE49-F238E27FC236}">
                <a16:creationId xmlns:a16="http://schemas.microsoft.com/office/drawing/2014/main" id="{14CE0132-3B2E-41F8-99F9-444E48F56852}"/>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17 июля</a:t>
            </a:r>
          </a:p>
        </p:txBody>
      </p:sp>
      <p:sp>
        <p:nvSpPr>
          <p:cNvPr id="17" name="Прямоугольник 16">
            <a:extLst>
              <a:ext uri="{FF2B5EF4-FFF2-40B4-BE49-F238E27FC236}">
                <a16:creationId xmlns:a16="http://schemas.microsoft.com/office/drawing/2014/main" id="{A9EE4A50-34ED-4B49-9CD0-CFA447205834}"/>
              </a:ext>
            </a:extLst>
          </p:cNvPr>
          <p:cNvSpPr/>
          <p:nvPr/>
        </p:nvSpPr>
        <p:spPr>
          <a:xfrm>
            <a:off x="395288" y="850180"/>
            <a:ext cx="5544117" cy="544316"/>
          </a:xfrm>
          <a:prstGeom prst="rect">
            <a:avLst/>
          </a:prstGeom>
        </p:spPr>
        <p:txBody>
          <a:bodyPr wrap="square" lIns="0" tIns="0" rIns="0" bIns="0">
            <a:spAutoFit/>
          </a:bodyPr>
          <a:lstStyle/>
          <a:p>
            <a:pPr marL="0" marR="0" lvl="0" indent="0" algn="l" defTabSz="685766" rtl="0" eaLnBrk="1" fontAlgn="auto" latinLnBrk="0" hangingPunct="1">
              <a:lnSpc>
                <a:spcPct val="114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В этот день в 1942 году началась Сталинградская битва. </a:t>
            </a:r>
          </a:p>
        </p:txBody>
      </p:sp>
    </p:spTree>
    <p:extLst>
      <p:ext uri="{BB962C8B-B14F-4D97-AF65-F5344CB8AC3E}">
        <p14:creationId xmlns:p14="http://schemas.microsoft.com/office/powerpoint/2010/main" val="274880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2" grpId="0" animBg="1"/>
      <p:bldP spid="14" grpId="0" animBg="1"/>
      <p:bldP spid="1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15" name="Picture 2" descr="Картинки по запросу &quot;сталинградская битва&quot;">
            <a:extLst>
              <a:ext uri="{FF2B5EF4-FFF2-40B4-BE49-F238E27FC236}">
                <a16:creationId xmlns:a16="http://schemas.microsoft.com/office/drawing/2014/main" id="{C844016D-F0E3-481A-97F5-BF8C1C7662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805" t="12543" r="17687" b="8539"/>
          <a:stretch/>
        </p:blipFill>
        <p:spPr bwMode="auto">
          <a:xfrm>
            <a:off x="6227763" y="1329753"/>
            <a:ext cx="2432698" cy="2483985"/>
          </a:xfrm>
          <a:prstGeom prst="ellipse">
            <a:avLst/>
          </a:prstGeom>
          <a:noFill/>
          <a:extLst>
            <a:ext uri="{909E8E84-426E-40DD-AFC4-6F175D3DCCD1}">
              <a14:hiddenFill xmlns:a14="http://schemas.microsoft.com/office/drawing/2010/main">
                <a:solidFill>
                  <a:srgbClr val="FFFFFF"/>
                </a:solidFill>
              </a14:hiddenFill>
            </a:ext>
          </a:extLst>
        </p:spPr>
      </p:pic>
      <p:sp>
        <p:nvSpPr>
          <p:cNvPr id="16" name="Прямоугольник 15">
            <a:extLst>
              <a:ext uri="{FF2B5EF4-FFF2-40B4-BE49-F238E27FC236}">
                <a16:creationId xmlns:a16="http://schemas.microsoft.com/office/drawing/2014/main" id="{8282F828-48F0-48A0-86FC-F6B629D08647}"/>
              </a:ext>
            </a:extLst>
          </p:cNvPr>
          <p:cNvSpPr/>
          <p:nvPr/>
        </p:nvSpPr>
        <p:spPr>
          <a:xfrm>
            <a:off x="395289" y="1640259"/>
            <a:ext cx="5437186" cy="721736"/>
          </a:xfrm>
          <a:prstGeom prst="rect">
            <a:avLst/>
          </a:prstGeom>
        </p:spPr>
        <p:txBody>
          <a:bodyPr wrap="square" lIns="0" tIns="0" rIns="0" bIns="0">
            <a:spAutoFit/>
          </a:bodyPr>
          <a:lstStyle/>
          <a:p>
            <a:pPr marL="0" marR="0" lvl="0" indent="0" algn="l" defTabSz="685783" rtl="0" eaLnBrk="1" fontAlgn="auto" latinLnBrk="0" hangingPunct="1">
              <a:lnSpc>
                <a:spcPct val="114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Open Sans"/>
                <a:ea typeface="+mn-ea"/>
                <a:cs typeface="+mn-cs"/>
              </a:rPr>
              <a:t>17 июля 1942 года началась Сталинградская битва. </a:t>
            </a:r>
          </a:p>
          <a:p>
            <a:pPr marL="0" marR="0" lvl="0" indent="0" algn="l" defTabSz="685783" rtl="0" eaLnBrk="1" fontAlgn="auto" latinLnBrk="0" hangingPunct="1">
              <a:lnSpc>
                <a:spcPct val="114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Open Sans"/>
                <a:ea typeface="+mn-ea"/>
                <a:cs typeface="+mn-cs"/>
              </a:rPr>
              <a:t>Длилась она 200 дней и завершилась победой советских войск.</a:t>
            </a:r>
          </a:p>
        </p:txBody>
      </p:sp>
      <p:sp>
        <p:nvSpPr>
          <p:cNvPr id="18" name="Прямоугольник 17">
            <a:extLst>
              <a:ext uri="{FF2B5EF4-FFF2-40B4-BE49-F238E27FC236}">
                <a16:creationId xmlns:a16="http://schemas.microsoft.com/office/drawing/2014/main" id="{BEFBE878-0ABC-4C35-B482-0720C28F2E73}"/>
              </a:ext>
            </a:extLst>
          </p:cNvPr>
          <p:cNvSpPr/>
          <p:nvPr/>
        </p:nvSpPr>
        <p:spPr>
          <a:xfrm>
            <a:off x="395289" y="948693"/>
            <a:ext cx="1447512"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17 июля</a:t>
            </a:r>
          </a:p>
        </p:txBody>
      </p:sp>
    </p:spTree>
    <p:extLst>
      <p:ext uri="{BB962C8B-B14F-4D97-AF65-F5344CB8AC3E}">
        <p14:creationId xmlns:p14="http://schemas.microsoft.com/office/powerpoint/2010/main" val="45127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2" descr="Картинки по запросу &quot;сталинградская битва&quot;">
            <a:extLst>
              <a:ext uri="{FF2B5EF4-FFF2-40B4-BE49-F238E27FC236}">
                <a16:creationId xmlns:a16="http://schemas.microsoft.com/office/drawing/2014/main" id="{4D5910C7-A368-4A75-811E-E4D3B145F1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805" t="12543" r="17687" b="8539"/>
          <a:stretch/>
        </p:blipFill>
        <p:spPr bwMode="auto">
          <a:xfrm>
            <a:off x="6227763" y="1329753"/>
            <a:ext cx="2432698" cy="248398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44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2" descr="Картинки по запросу &quot;прохоровское сражение&quot;">
            <a:extLst>
              <a:ext uri="{FF2B5EF4-FFF2-40B4-BE49-F238E27FC236}">
                <a16:creationId xmlns:a16="http://schemas.microsoft.com/office/drawing/2014/main" id="{511650D5-D384-4720-A00C-BC01C7C8AC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62" t="7314" r="35632" b="16529"/>
          <a:stretch/>
        </p:blipFill>
        <p:spPr bwMode="auto">
          <a:xfrm>
            <a:off x="6227763" y="1329754"/>
            <a:ext cx="2432698" cy="2483984"/>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02D5D452-5A4A-45B9-A9D1-AAE45D545274}"/>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12 июля</a:t>
            </a:r>
          </a:p>
        </p:txBody>
      </p:sp>
      <p:sp>
        <p:nvSpPr>
          <p:cNvPr id="20" name="Скругленный прямоугольник 7">
            <a:hlinkClick r:id="rId5" action="ppaction://hlinksldjump"/>
            <a:extLst>
              <a:ext uri="{FF2B5EF4-FFF2-40B4-BE49-F238E27FC236}">
                <a16:creationId xmlns:a16="http://schemas.microsoft.com/office/drawing/2014/main" id="{6086DCC1-6141-41B6-B422-1A4FBDD6B9DE}"/>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11 апреля</a:t>
            </a:r>
          </a:p>
        </p:txBody>
      </p:sp>
      <p:sp>
        <p:nvSpPr>
          <p:cNvPr id="21" name="Скругленный прямоугольник 8">
            <a:hlinkClick r:id="rId5" action="ppaction://hlinksldjump"/>
            <a:extLst>
              <a:ext uri="{FF2B5EF4-FFF2-40B4-BE49-F238E27FC236}">
                <a16:creationId xmlns:a16="http://schemas.microsoft.com/office/drawing/2014/main" id="{11C2FE14-C37C-41F5-AC16-E2092C7E4875}"/>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29 июня</a:t>
            </a:r>
          </a:p>
        </p:txBody>
      </p:sp>
      <p:sp>
        <p:nvSpPr>
          <p:cNvPr id="22" name="Скругленный прямоугольник 10">
            <a:hlinkClick r:id="rId5" action="ppaction://hlinksldjump"/>
            <a:extLst>
              <a:ext uri="{FF2B5EF4-FFF2-40B4-BE49-F238E27FC236}">
                <a16:creationId xmlns:a16="http://schemas.microsoft.com/office/drawing/2014/main" id="{98DB12F0-1C45-4F5C-A8B7-9D79E29D703B}"/>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30 декабря</a:t>
            </a:r>
          </a:p>
        </p:txBody>
      </p:sp>
      <p:sp>
        <p:nvSpPr>
          <p:cNvPr id="23" name="Прямоугольник 22">
            <a:extLst>
              <a:ext uri="{FF2B5EF4-FFF2-40B4-BE49-F238E27FC236}">
                <a16:creationId xmlns:a16="http://schemas.microsoft.com/office/drawing/2014/main" id="{8F3E52E3-8F8D-4F0B-8612-BF029980F89C}"/>
              </a:ext>
            </a:extLst>
          </p:cNvPr>
          <p:cNvSpPr/>
          <p:nvPr/>
        </p:nvSpPr>
        <p:spPr>
          <a:xfrm>
            <a:off x="395288" y="850180"/>
            <a:ext cx="5544117" cy="544316"/>
          </a:xfrm>
          <a:prstGeom prst="rect">
            <a:avLst/>
          </a:prstGeom>
        </p:spPr>
        <p:txBody>
          <a:bodyPr wrap="square" lIns="0" tIns="0" rIns="0" bIns="0">
            <a:spAutoFit/>
          </a:bodyPr>
          <a:lstStyle/>
          <a:p>
            <a:pPr marL="0" marR="0" lvl="0" indent="0" algn="l" defTabSz="685766" rtl="0" eaLnBrk="1" fontAlgn="auto" latinLnBrk="0" hangingPunct="1">
              <a:lnSpc>
                <a:spcPct val="114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В этот день в 1943 году началось Прохоровское сражение. </a:t>
            </a:r>
          </a:p>
        </p:txBody>
      </p:sp>
    </p:spTree>
    <p:extLst>
      <p:ext uri="{BB962C8B-B14F-4D97-AF65-F5344CB8AC3E}">
        <p14:creationId xmlns:p14="http://schemas.microsoft.com/office/powerpoint/2010/main" val="333829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P spid="21" grpId="0" animBg="1"/>
      <p:bldP spid="2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2" descr="Картинки по запросу &quot;прохоровское сражение&quot;">
            <a:extLst>
              <a:ext uri="{FF2B5EF4-FFF2-40B4-BE49-F238E27FC236}">
                <a16:creationId xmlns:a16="http://schemas.microsoft.com/office/drawing/2014/main" id="{28ED32BC-9A22-4A2C-9785-8E498DD17A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862" t="7314" r="35632" b="16529"/>
          <a:stretch/>
        </p:blipFill>
        <p:spPr bwMode="auto">
          <a:xfrm>
            <a:off x="6227763" y="1329754"/>
            <a:ext cx="2432698" cy="2483984"/>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0A467418-C729-4295-B56F-0A3F25D00014}"/>
              </a:ext>
            </a:extLst>
          </p:cNvPr>
          <p:cNvSpPr/>
          <p:nvPr/>
        </p:nvSpPr>
        <p:spPr>
          <a:xfrm>
            <a:off x="395289" y="1640259"/>
            <a:ext cx="5437186" cy="1458476"/>
          </a:xfrm>
          <a:prstGeom prst="rect">
            <a:avLst/>
          </a:prstGeom>
        </p:spPr>
        <p:txBody>
          <a:bodyPr wrap="square" lIns="0" tIns="0" rIns="0" bIns="0">
            <a:spAutoFit/>
          </a:bodyPr>
          <a:lstStyle/>
          <a:p>
            <a:pPr marL="0" marR="0" lvl="0" indent="0" algn="l" defTabSz="685783" rtl="0" eaLnBrk="1" fontAlgn="auto" latinLnBrk="0" hangingPunct="1">
              <a:lnSpc>
                <a:spcPct val="114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Open Sans"/>
                <a:ea typeface="+mn-ea"/>
                <a:cs typeface="+mn-cs"/>
              </a:rPr>
              <a:t>12 июля 1943 года началось Прохоровское сражение. </a:t>
            </a:r>
          </a:p>
          <a:p>
            <a:pPr lvl="0" defTabSz="685783">
              <a:lnSpc>
                <a:spcPct val="114000"/>
              </a:lnSpc>
              <a:defRPr/>
            </a:pPr>
            <a:r>
              <a:rPr lang="ru-RU" sz="1400" dirty="0">
                <a:solidFill>
                  <a:prstClr val="black"/>
                </a:solidFill>
                <a:latin typeface="Open Sans"/>
              </a:rPr>
              <a:t>Ни одной из сторон не удалось достичь целей, поставленных на 12 июля: германским войскам не удалось захватить Прохоровку, прорвать оборону советских войск и выйти на оперативный простор, а советским войскам не удалось окружить группировку противника.</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4" name="Прямоугольник 13">
            <a:extLst>
              <a:ext uri="{FF2B5EF4-FFF2-40B4-BE49-F238E27FC236}">
                <a16:creationId xmlns:a16="http://schemas.microsoft.com/office/drawing/2014/main" id="{5D6BACCE-A249-483A-964A-A42A968F6040}"/>
              </a:ext>
            </a:extLst>
          </p:cNvPr>
          <p:cNvSpPr/>
          <p:nvPr/>
        </p:nvSpPr>
        <p:spPr>
          <a:xfrm>
            <a:off x="395289" y="948693"/>
            <a:ext cx="1447512"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12 июля</a:t>
            </a:r>
          </a:p>
        </p:txBody>
      </p:sp>
    </p:spTree>
    <p:extLst>
      <p:ext uri="{BB962C8B-B14F-4D97-AF65-F5344CB8AC3E}">
        <p14:creationId xmlns:p14="http://schemas.microsoft.com/office/powerpoint/2010/main" val="248939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8" name="Picture 2" descr="Картинки по запросу &quot;молотов выступает&quot;">
            <a:extLst>
              <a:ext uri="{FF2B5EF4-FFF2-40B4-BE49-F238E27FC236}">
                <a16:creationId xmlns:a16="http://schemas.microsoft.com/office/drawing/2014/main" id="{48EE4FA4-E9E1-4145-A3F3-DE95043568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425" t="5600" r="32820" b="28073"/>
          <a:stretch/>
        </p:blipFill>
        <p:spPr bwMode="auto">
          <a:xfrm>
            <a:off x="6191686" y="1329750"/>
            <a:ext cx="2483999" cy="248399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2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Roboto Slab"/>
                <a:ea typeface="+mn-ea"/>
                <a:cs typeface="+mn-cs"/>
              </a:rPr>
              <a:t>Попробуйте ещё раз</a:t>
            </a:r>
          </a:p>
        </p:txBody>
      </p:sp>
      <p:pic>
        <p:nvPicPr>
          <p:cNvPr id="8" name="Picture 2" descr="Картинки по запросу &quot;прохоровское сражение&quot;">
            <a:extLst>
              <a:ext uri="{FF2B5EF4-FFF2-40B4-BE49-F238E27FC236}">
                <a16:creationId xmlns:a16="http://schemas.microsoft.com/office/drawing/2014/main" id="{C9A00480-B359-4069-932E-61E6ACC776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862" t="7314" r="35632" b="16529"/>
          <a:stretch/>
        </p:blipFill>
        <p:spPr bwMode="auto">
          <a:xfrm>
            <a:off x="6227763" y="1329754"/>
            <a:ext cx="2432698" cy="248398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27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descr="Картинки по запросу &quot;парад 24 июня 1945&quot;">
            <a:extLst>
              <a:ext uri="{FF2B5EF4-FFF2-40B4-BE49-F238E27FC236}">
                <a16:creationId xmlns:a16="http://schemas.microsoft.com/office/drawing/2014/main" id="{F3714297-7D97-475B-B9B1-7B61587090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70" t="5599" r="25209" b="14862"/>
          <a:stretch/>
        </p:blipFill>
        <p:spPr bwMode="auto">
          <a:xfrm>
            <a:off x="6227763" y="1329754"/>
            <a:ext cx="2432698" cy="2483984"/>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3F7A07A5-C8A2-4E75-88AC-72992D3BE346}"/>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Roboto Slab"/>
                <a:ea typeface="+mn-ea"/>
                <a:cs typeface="+mn-cs"/>
              </a:rPr>
              <a:t>9 мая</a:t>
            </a:r>
          </a:p>
        </p:txBody>
      </p:sp>
      <p:sp>
        <p:nvSpPr>
          <p:cNvPr id="14" name="Скругленный прямоугольник 7">
            <a:hlinkClick r:id="rId4" action="ppaction://hlinksldjump"/>
            <a:extLst>
              <a:ext uri="{FF2B5EF4-FFF2-40B4-BE49-F238E27FC236}">
                <a16:creationId xmlns:a16="http://schemas.microsoft.com/office/drawing/2014/main" id="{C9C2A9BE-14E1-4F43-823E-A14264D768D2}"/>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2 июня</a:t>
            </a:r>
          </a:p>
        </p:txBody>
      </p:sp>
      <p:sp>
        <p:nvSpPr>
          <p:cNvPr id="15" name="Скругленный прямоугольник 8">
            <a:hlinkClick r:id="rId5" action="ppaction://hlinksldjump"/>
            <a:extLst>
              <a:ext uri="{FF2B5EF4-FFF2-40B4-BE49-F238E27FC236}">
                <a16:creationId xmlns:a16="http://schemas.microsoft.com/office/drawing/2014/main" id="{C62CBA1A-DA82-4BBF-B828-4FD831F69166}"/>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24 июня</a:t>
            </a:r>
          </a:p>
        </p:txBody>
      </p:sp>
      <p:sp>
        <p:nvSpPr>
          <p:cNvPr id="16" name="Скругленный прямоугольник 10">
            <a:hlinkClick r:id="rId4" action="ppaction://hlinksldjump"/>
            <a:extLst>
              <a:ext uri="{FF2B5EF4-FFF2-40B4-BE49-F238E27FC236}">
                <a16:creationId xmlns:a16="http://schemas.microsoft.com/office/drawing/2014/main" id="{FABE29A9-C85E-4896-A166-990238DCBF5A}"/>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15 мая</a:t>
            </a:r>
          </a:p>
        </p:txBody>
      </p:sp>
      <p:sp>
        <p:nvSpPr>
          <p:cNvPr id="17" name="Прямоугольник 16">
            <a:extLst>
              <a:ext uri="{FF2B5EF4-FFF2-40B4-BE49-F238E27FC236}">
                <a16:creationId xmlns:a16="http://schemas.microsoft.com/office/drawing/2014/main" id="{32354442-45D4-44E9-96E6-32E30FEEF02D}"/>
              </a:ext>
            </a:extLst>
          </p:cNvPr>
          <p:cNvSpPr/>
          <p:nvPr/>
        </p:nvSpPr>
        <p:spPr>
          <a:xfrm>
            <a:off x="395288" y="850180"/>
            <a:ext cx="5544117" cy="544316"/>
          </a:xfrm>
          <a:prstGeom prst="rect">
            <a:avLst/>
          </a:prstGeom>
        </p:spPr>
        <p:txBody>
          <a:bodyPr wrap="square" lIns="0" tIns="0" rIns="0" bIns="0">
            <a:spAutoFit/>
          </a:bodyPr>
          <a:lstStyle/>
          <a:p>
            <a:pPr marL="0" marR="0" lvl="0" indent="0" algn="l" defTabSz="685766" rtl="0" eaLnBrk="1" fontAlgn="auto" latinLnBrk="0" hangingPunct="1">
              <a:lnSpc>
                <a:spcPct val="114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В этот день в 1945 году в Москве состоялся Парад Победы. </a:t>
            </a:r>
          </a:p>
        </p:txBody>
      </p:sp>
    </p:spTree>
    <p:extLst>
      <p:ext uri="{BB962C8B-B14F-4D97-AF65-F5344CB8AC3E}">
        <p14:creationId xmlns:p14="http://schemas.microsoft.com/office/powerpoint/2010/main" val="192662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2" grpId="0" animBg="1"/>
      <p:bldP spid="14" grpId="0" animBg="1"/>
      <p:bldP spid="1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15" name="Picture 2" descr="Картинки по запросу &quot;парад 24 июня 1945&quot;">
            <a:extLst>
              <a:ext uri="{FF2B5EF4-FFF2-40B4-BE49-F238E27FC236}">
                <a16:creationId xmlns:a16="http://schemas.microsoft.com/office/drawing/2014/main" id="{8D0F91EC-BAFD-4403-A858-3E65F6EDB5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770" t="5599" r="25209" b="14862"/>
          <a:stretch/>
        </p:blipFill>
        <p:spPr bwMode="auto">
          <a:xfrm>
            <a:off x="6227763" y="1329754"/>
            <a:ext cx="2432698" cy="2483984"/>
          </a:xfrm>
          <a:prstGeom prst="ellipse">
            <a:avLst/>
          </a:prstGeom>
          <a:noFill/>
          <a:extLst>
            <a:ext uri="{909E8E84-426E-40DD-AFC4-6F175D3DCCD1}">
              <a14:hiddenFill xmlns:a14="http://schemas.microsoft.com/office/drawing/2010/main">
                <a:solidFill>
                  <a:srgbClr val="FFFFFF"/>
                </a:solidFill>
              </a14:hiddenFill>
            </a:ext>
          </a:extLst>
        </p:spPr>
      </p:pic>
      <p:sp>
        <p:nvSpPr>
          <p:cNvPr id="16" name="Прямоугольник 15">
            <a:extLst>
              <a:ext uri="{FF2B5EF4-FFF2-40B4-BE49-F238E27FC236}">
                <a16:creationId xmlns:a16="http://schemas.microsoft.com/office/drawing/2014/main" id="{30D32CBE-068C-4833-9131-4FD3EB01E9E5}"/>
              </a:ext>
            </a:extLst>
          </p:cNvPr>
          <p:cNvSpPr/>
          <p:nvPr/>
        </p:nvSpPr>
        <p:spPr>
          <a:xfrm>
            <a:off x="395289" y="1640259"/>
            <a:ext cx="4856219" cy="96731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24 июня 1945 года в Москве, на Красной площади, состоялся Парад Победы — исторический парад </a:t>
            </a:r>
          </a:p>
          <a:p>
            <a:pPr lvl="0" defTabSz="685783">
              <a:lnSpc>
                <a:spcPct val="114000"/>
              </a:lnSpc>
              <a:defRPr/>
            </a:pPr>
            <a:r>
              <a:rPr lang="ru-RU" sz="1400" dirty="0">
                <a:solidFill>
                  <a:prstClr val="black"/>
                </a:solidFill>
                <a:latin typeface="Open Sans"/>
              </a:rPr>
              <a:t>в ознаменование победы СССР над фашистской Германией в Великой Отечественной войне.</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8" name="Прямоугольник 17">
            <a:extLst>
              <a:ext uri="{FF2B5EF4-FFF2-40B4-BE49-F238E27FC236}">
                <a16:creationId xmlns:a16="http://schemas.microsoft.com/office/drawing/2014/main" id="{5A6D3280-DBC0-4EBC-B874-30A2DE538AAC}"/>
              </a:ext>
            </a:extLst>
          </p:cNvPr>
          <p:cNvSpPr/>
          <p:nvPr/>
        </p:nvSpPr>
        <p:spPr>
          <a:xfrm>
            <a:off x="395289" y="948693"/>
            <a:ext cx="1524456"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24 июня</a:t>
            </a:r>
          </a:p>
        </p:txBody>
      </p:sp>
    </p:spTree>
    <p:extLst>
      <p:ext uri="{BB962C8B-B14F-4D97-AF65-F5344CB8AC3E}">
        <p14:creationId xmlns:p14="http://schemas.microsoft.com/office/powerpoint/2010/main" val="253985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2" descr="Картинки по запросу &quot;парад 24 июня 1945&quot;">
            <a:extLst>
              <a:ext uri="{FF2B5EF4-FFF2-40B4-BE49-F238E27FC236}">
                <a16:creationId xmlns:a16="http://schemas.microsoft.com/office/drawing/2014/main" id="{FB9AB79B-7DBE-4FA5-AB1C-B9F480CF0F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770" t="5599" r="25209" b="14862"/>
          <a:stretch/>
        </p:blipFill>
        <p:spPr bwMode="auto">
          <a:xfrm>
            <a:off x="6227763" y="1329754"/>
            <a:ext cx="2432698" cy="248398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28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2" descr="Картинки по запросу &quot;вейдлинг 2 мая 1945&quot;">
            <a:extLst>
              <a:ext uri="{FF2B5EF4-FFF2-40B4-BE49-F238E27FC236}">
                <a16:creationId xmlns:a16="http://schemas.microsoft.com/office/drawing/2014/main" id="{7D9C78CE-95E4-494A-A3CA-A8D68DDD45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698" t="16286" r="2977" b="4587"/>
          <a:stretch/>
        </p:blipFill>
        <p:spPr bwMode="auto">
          <a:xfrm>
            <a:off x="6227763" y="1329754"/>
            <a:ext cx="2432698" cy="2483984"/>
          </a:xfrm>
          <a:prstGeom prst="ellipse">
            <a:avLst/>
          </a:prstGeom>
          <a:noFill/>
          <a:extLst>
            <a:ext uri="{909E8E84-426E-40DD-AFC4-6F175D3DCCD1}">
              <a14:hiddenFill xmlns:a14="http://schemas.microsoft.com/office/drawing/2010/main">
                <a:solidFill>
                  <a:srgbClr val="FFFFFF"/>
                </a:solidFill>
              </a14:hiddenFill>
            </a:ext>
          </a:extLst>
        </p:spPr>
      </p:pic>
      <p:sp>
        <p:nvSpPr>
          <p:cNvPr id="23" name="Прямоугольник 22">
            <a:extLst>
              <a:ext uri="{FF2B5EF4-FFF2-40B4-BE49-F238E27FC236}">
                <a16:creationId xmlns:a16="http://schemas.microsoft.com/office/drawing/2014/main" id="{26E6CFDB-5340-4AB5-A5FF-DBDCBE26C75F}"/>
              </a:ext>
            </a:extLst>
          </p:cNvPr>
          <p:cNvSpPr/>
          <p:nvPr/>
        </p:nvSpPr>
        <p:spPr>
          <a:xfrm>
            <a:off x="395288" y="850180"/>
            <a:ext cx="5544117" cy="825034"/>
          </a:xfrm>
          <a:prstGeom prst="rect">
            <a:avLst/>
          </a:prstGeom>
        </p:spPr>
        <p:txBody>
          <a:bodyPr wrap="square" lIns="0" tIns="0" rIns="0" bIns="0">
            <a:spAutoFit/>
          </a:bodyPr>
          <a:lstStyle/>
          <a:p>
            <a:pPr lvl="0" defTabSz="685766">
              <a:lnSpc>
                <a:spcPct val="114000"/>
              </a:lnSpc>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В этот день в 1945 </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году командующий обороной Берлина генерал </a:t>
            </a:r>
            <a:r>
              <a:rPr lang="ru-RU" sz="16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Вейдлинг</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 сдался в плен и подписал приказ о капитуляции. </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Скругленный прямоугольник 12">
            <a:hlinkClick r:id="rId4" action="ppaction://hlinksldjump"/>
            <a:extLst>
              <a:ext uri="{FF2B5EF4-FFF2-40B4-BE49-F238E27FC236}">
                <a16:creationId xmlns:a16="http://schemas.microsoft.com/office/drawing/2014/main" id="{D3C0DF7C-2ABF-4F2F-82D7-513B6265030E}"/>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Roboto Slab"/>
                <a:ea typeface="+mn-ea"/>
                <a:cs typeface="+mn-cs"/>
              </a:rPr>
              <a:t>9 мая</a:t>
            </a:r>
          </a:p>
        </p:txBody>
      </p:sp>
      <p:sp>
        <p:nvSpPr>
          <p:cNvPr id="12" name="Скругленный прямоугольник 7">
            <a:hlinkClick r:id="rId4" action="ppaction://hlinksldjump"/>
            <a:extLst>
              <a:ext uri="{FF2B5EF4-FFF2-40B4-BE49-F238E27FC236}">
                <a16:creationId xmlns:a16="http://schemas.microsoft.com/office/drawing/2014/main" id="{C803EC52-B306-4392-BC93-95351CC298D2}"/>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Roboto Slab"/>
                <a:ea typeface="+mn-ea"/>
                <a:cs typeface="+mn-cs"/>
              </a:rPr>
              <a:t>25 мая</a:t>
            </a:r>
          </a:p>
        </p:txBody>
      </p:sp>
      <p:sp>
        <p:nvSpPr>
          <p:cNvPr id="14" name="Скругленный прямоугольник 8">
            <a:hlinkClick r:id="rId4" action="ppaction://hlinksldjump"/>
            <a:extLst>
              <a:ext uri="{FF2B5EF4-FFF2-40B4-BE49-F238E27FC236}">
                <a16:creationId xmlns:a16="http://schemas.microsoft.com/office/drawing/2014/main" id="{710D0F14-25FA-499B-9BCF-A49253344A43}"/>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Roboto Slab"/>
                <a:ea typeface="+mn-ea"/>
                <a:cs typeface="+mn-cs"/>
              </a:rPr>
              <a:t>30 апреля</a:t>
            </a:r>
          </a:p>
        </p:txBody>
      </p:sp>
      <p:sp>
        <p:nvSpPr>
          <p:cNvPr id="15" name="Скругленный прямоугольник 10">
            <a:hlinkClick r:id="rId5" action="ppaction://hlinksldjump"/>
            <a:extLst>
              <a:ext uri="{FF2B5EF4-FFF2-40B4-BE49-F238E27FC236}">
                <a16:creationId xmlns:a16="http://schemas.microsoft.com/office/drawing/2014/main" id="{4643273A-24A6-470B-B82A-F3FF7FD8099B}"/>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Roboto Slab"/>
                <a:ea typeface="+mn-ea"/>
                <a:cs typeface="+mn-cs"/>
              </a:rPr>
              <a:t>2 мая</a:t>
            </a:r>
          </a:p>
        </p:txBody>
      </p:sp>
    </p:spTree>
    <p:extLst>
      <p:ext uri="{BB962C8B-B14F-4D97-AF65-F5344CB8AC3E}">
        <p14:creationId xmlns:p14="http://schemas.microsoft.com/office/powerpoint/2010/main" val="327784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1" grpId="0" animBg="1"/>
      <p:bldP spid="12" grpId="0" animBg="1"/>
      <p:bldP spid="1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2" descr="Картинки по запросу &quot;вейдлинг 2 мая 1945&quot;">
            <a:extLst>
              <a:ext uri="{FF2B5EF4-FFF2-40B4-BE49-F238E27FC236}">
                <a16:creationId xmlns:a16="http://schemas.microsoft.com/office/drawing/2014/main" id="{4018E8EB-BB9F-4FE2-8176-C01F361316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698" t="16286" r="2977" b="4587"/>
          <a:stretch/>
        </p:blipFill>
        <p:spPr bwMode="auto">
          <a:xfrm>
            <a:off x="6227763" y="1329754"/>
            <a:ext cx="2432698" cy="2483984"/>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51615ACC-EB13-4A3A-A3C4-9962A6690919}"/>
              </a:ext>
            </a:extLst>
          </p:cNvPr>
          <p:cNvSpPr/>
          <p:nvPr/>
        </p:nvSpPr>
        <p:spPr>
          <a:xfrm>
            <a:off x="395289" y="1640259"/>
            <a:ext cx="4856219" cy="219521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Один из участников штурма Рейхстага писал: </a:t>
            </a:r>
          </a:p>
          <a:p>
            <a:pPr lvl="0" defTabSz="685783">
              <a:lnSpc>
                <a:spcPct val="114000"/>
              </a:lnSpc>
              <a:defRPr/>
            </a:pPr>
            <a:r>
              <a:rPr lang="ru-RU" sz="1400" dirty="0">
                <a:solidFill>
                  <a:prstClr val="black"/>
                </a:solidFill>
                <a:latin typeface="Open Sans"/>
              </a:rPr>
              <a:t>«2 мая в 10 часов утра всё вдруг затихло, прекратился огонь. И все поняли, что что-то произошло. Мы увидели белые простыни, которые «выбросили» в Рейхстаге, здании Канцелярии и Королевской оперы и подвалов, которые ещё не были взяты. Оттуда повалили целые колонны. Впереди нас проходила колонна, где были генералы, полковники, потом за ними солдаты. Шли, наверное, часа три».</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4" name="Прямоугольник 13">
            <a:extLst>
              <a:ext uri="{FF2B5EF4-FFF2-40B4-BE49-F238E27FC236}">
                <a16:creationId xmlns:a16="http://schemas.microsoft.com/office/drawing/2014/main" id="{6E620489-BB64-4A75-9768-4DA48BC5C74F}"/>
              </a:ext>
            </a:extLst>
          </p:cNvPr>
          <p:cNvSpPr/>
          <p:nvPr/>
        </p:nvSpPr>
        <p:spPr>
          <a:xfrm>
            <a:off x="395289" y="948693"/>
            <a:ext cx="1016304"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2 мая</a:t>
            </a:r>
          </a:p>
        </p:txBody>
      </p:sp>
    </p:spTree>
    <p:extLst>
      <p:ext uri="{BB962C8B-B14F-4D97-AF65-F5344CB8AC3E}">
        <p14:creationId xmlns:p14="http://schemas.microsoft.com/office/powerpoint/2010/main" val="329998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8" name="Picture 2" descr="Картинки по запросу &quot;вейдлинг 2 мая 1945&quot;">
            <a:extLst>
              <a:ext uri="{FF2B5EF4-FFF2-40B4-BE49-F238E27FC236}">
                <a16:creationId xmlns:a16="http://schemas.microsoft.com/office/drawing/2014/main" id="{5D62CABC-FF89-4640-B56B-A80E6E82E9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698" t="16286" r="2977" b="4587"/>
          <a:stretch/>
        </p:blipFill>
        <p:spPr bwMode="auto">
          <a:xfrm>
            <a:off x="6227763" y="1329754"/>
            <a:ext cx="2432698" cy="248398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98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descr="Картинки по запросу &quot;штурм рейхстага&quot;">
            <a:extLst>
              <a:ext uri="{FF2B5EF4-FFF2-40B4-BE49-F238E27FC236}">
                <a16:creationId xmlns:a16="http://schemas.microsoft.com/office/drawing/2014/main" id="{4E61D566-AD47-424F-9751-C69598F44D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63" t="29351" r="32926" b="87"/>
          <a:stretch/>
        </p:blipFill>
        <p:spPr bwMode="auto">
          <a:xfrm>
            <a:off x="6227763" y="1329753"/>
            <a:ext cx="2432698" cy="2483983"/>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D447D4BB-9FA1-48DF-8B2D-7C7A0474600A}"/>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1 мая</a:t>
            </a:r>
          </a:p>
        </p:txBody>
      </p:sp>
      <p:sp>
        <p:nvSpPr>
          <p:cNvPr id="14" name="Скругленный прямоугольник 7">
            <a:hlinkClick r:id="rId4" action="ppaction://hlinksldjump"/>
            <a:extLst>
              <a:ext uri="{FF2B5EF4-FFF2-40B4-BE49-F238E27FC236}">
                <a16:creationId xmlns:a16="http://schemas.microsoft.com/office/drawing/2014/main" id="{3D69DF64-B332-4833-B5FD-3ACE4E05E121}"/>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9 мая</a:t>
            </a:r>
          </a:p>
        </p:txBody>
      </p:sp>
      <p:sp>
        <p:nvSpPr>
          <p:cNvPr id="15" name="Скругленный прямоугольник 8">
            <a:hlinkClick r:id="rId5" action="ppaction://hlinksldjump"/>
            <a:extLst>
              <a:ext uri="{FF2B5EF4-FFF2-40B4-BE49-F238E27FC236}">
                <a16:creationId xmlns:a16="http://schemas.microsoft.com/office/drawing/2014/main" id="{D4A6C64E-BC6D-4280-9AB1-CC6E7D94AE30}"/>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30 апреля</a:t>
            </a:r>
          </a:p>
        </p:txBody>
      </p:sp>
      <p:sp>
        <p:nvSpPr>
          <p:cNvPr id="16" name="Скругленный прямоугольник 10">
            <a:hlinkClick r:id="rId4" action="ppaction://hlinksldjump"/>
            <a:extLst>
              <a:ext uri="{FF2B5EF4-FFF2-40B4-BE49-F238E27FC236}">
                <a16:creationId xmlns:a16="http://schemas.microsoft.com/office/drawing/2014/main" id="{8FD5715E-53A2-48CD-8F23-DC9A78444702}"/>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24 апреля</a:t>
            </a:r>
          </a:p>
        </p:txBody>
      </p:sp>
      <p:sp>
        <p:nvSpPr>
          <p:cNvPr id="17" name="Прямоугольник 16">
            <a:extLst>
              <a:ext uri="{FF2B5EF4-FFF2-40B4-BE49-F238E27FC236}">
                <a16:creationId xmlns:a16="http://schemas.microsoft.com/office/drawing/2014/main" id="{7D005EEE-72FE-4424-9345-952CBE917378}"/>
              </a:ext>
            </a:extLst>
          </p:cNvPr>
          <p:cNvSpPr/>
          <p:nvPr/>
        </p:nvSpPr>
        <p:spPr>
          <a:xfrm>
            <a:off x="395288" y="850180"/>
            <a:ext cx="5544117" cy="544316"/>
          </a:xfrm>
          <a:prstGeom prst="rect">
            <a:avLst/>
          </a:prstGeom>
        </p:spPr>
        <p:txBody>
          <a:bodyPr wrap="square" lIns="0" tIns="0" rIns="0" bIns="0">
            <a:spAutoFit/>
          </a:bodyPr>
          <a:lstStyle/>
          <a:p>
            <a:pPr lvl="0" defTabSz="685766">
              <a:lnSpc>
                <a:spcPct val="114000"/>
              </a:lnSpc>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В этот день в 1945 году начался </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штурм Рейхстага. </a:t>
            </a:r>
          </a:p>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В этот же день Адольф Гитлер совершил самоубийство. </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1103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2" grpId="0" animBg="1"/>
      <p:bldP spid="14" grpId="0" animBg="1"/>
      <p:bldP spid="15" grpId="0" animBg="1"/>
      <p:bldP spid="1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15" name="Picture 2" descr="Картинки по запросу &quot;штурм рейхстага&quot;">
            <a:extLst>
              <a:ext uri="{FF2B5EF4-FFF2-40B4-BE49-F238E27FC236}">
                <a16:creationId xmlns:a16="http://schemas.microsoft.com/office/drawing/2014/main" id="{A1FED105-A5D3-44BB-B555-4D0B5F8AA2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63" t="29351" r="32926" b="87"/>
          <a:stretch/>
        </p:blipFill>
        <p:spPr bwMode="auto">
          <a:xfrm>
            <a:off x="6227763" y="1329753"/>
            <a:ext cx="2432698" cy="2483983"/>
          </a:xfrm>
          <a:prstGeom prst="ellipse">
            <a:avLst/>
          </a:prstGeom>
          <a:noFill/>
          <a:extLst>
            <a:ext uri="{909E8E84-426E-40DD-AFC4-6F175D3DCCD1}">
              <a14:hiddenFill xmlns:a14="http://schemas.microsoft.com/office/drawing/2010/main">
                <a:solidFill>
                  <a:srgbClr val="FFFFFF"/>
                </a:solidFill>
              </a14:hiddenFill>
            </a:ext>
          </a:extLst>
        </p:spPr>
      </p:pic>
      <p:sp>
        <p:nvSpPr>
          <p:cNvPr id="16" name="Прямоугольник 15">
            <a:extLst>
              <a:ext uri="{FF2B5EF4-FFF2-40B4-BE49-F238E27FC236}">
                <a16:creationId xmlns:a16="http://schemas.microsoft.com/office/drawing/2014/main" id="{4220D14B-D689-4485-BB1F-4BE8CF222F39}"/>
              </a:ext>
            </a:extLst>
          </p:cNvPr>
          <p:cNvSpPr/>
          <p:nvPr/>
        </p:nvSpPr>
        <p:spPr>
          <a:xfrm>
            <a:off x="395289" y="1640259"/>
            <a:ext cx="4856219" cy="170405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К вечеру 30 апреля после неоднократных атак советские воины ворвались в здание Рейхстага. Гитлеровцы оказывали ожесточённое сопротивление. На лестницах и в коридорах то и дело завязывались рукопашные схватки. Штурмующие подразделения шаг за шагом, комнату за комнатой, этаж за этажом очищали здание Рейхстага от врага.</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8" name="Прямоугольник 17">
            <a:extLst>
              <a:ext uri="{FF2B5EF4-FFF2-40B4-BE49-F238E27FC236}">
                <a16:creationId xmlns:a16="http://schemas.microsoft.com/office/drawing/2014/main" id="{E2C2CBE3-42A9-4004-9F42-856D6D134737}"/>
              </a:ext>
            </a:extLst>
          </p:cNvPr>
          <p:cNvSpPr/>
          <p:nvPr/>
        </p:nvSpPr>
        <p:spPr>
          <a:xfrm>
            <a:off x="395289" y="948693"/>
            <a:ext cx="180017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30 апреля</a:t>
            </a:r>
          </a:p>
        </p:txBody>
      </p:sp>
    </p:spTree>
    <p:extLst>
      <p:ext uri="{BB962C8B-B14F-4D97-AF65-F5344CB8AC3E}">
        <p14:creationId xmlns:p14="http://schemas.microsoft.com/office/powerpoint/2010/main" val="402077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2" descr="Картинки по запросу &quot;штурм рейхстага&quot;">
            <a:extLst>
              <a:ext uri="{FF2B5EF4-FFF2-40B4-BE49-F238E27FC236}">
                <a16:creationId xmlns:a16="http://schemas.microsoft.com/office/drawing/2014/main" id="{FD284DC1-042F-4C23-922E-7428FBEB83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63" t="29351" r="32926" b="87"/>
          <a:stretch/>
        </p:blipFill>
        <p:spPr bwMode="auto">
          <a:xfrm>
            <a:off x="6227763" y="1329753"/>
            <a:ext cx="2432698" cy="248398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4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descr="Картинки по запросу &quot;александр матросов интересные факты&quot;">
            <a:extLst>
              <a:ext uri="{FF2B5EF4-FFF2-40B4-BE49-F238E27FC236}">
                <a16:creationId xmlns:a16="http://schemas.microsoft.com/office/drawing/2014/main" id="{056DE46F-90B0-4AC7-8CA9-25916E0F85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28" t="4196" r="35688" b="31403"/>
          <a:stretch/>
        </p:blipFill>
        <p:spPr bwMode="auto">
          <a:xfrm>
            <a:off x="6191686" y="1329750"/>
            <a:ext cx="2483998" cy="2483999"/>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C95F6BDE-C58A-4DF5-99D5-870B8F8D344D}"/>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Леонид Голиков</a:t>
            </a:r>
          </a:p>
        </p:txBody>
      </p:sp>
      <p:sp>
        <p:nvSpPr>
          <p:cNvPr id="14" name="Скругленный прямоугольник 7">
            <a:hlinkClick r:id="rId4" action="ppaction://hlinksldjump"/>
            <a:extLst>
              <a:ext uri="{FF2B5EF4-FFF2-40B4-BE49-F238E27FC236}">
                <a16:creationId xmlns:a16="http://schemas.microsoft.com/office/drawing/2014/main" id="{858AEB98-7A46-4F7A-B720-8F911A4AACDB}"/>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Марат </a:t>
            </a:r>
            <a:r>
              <a:rPr kumimoji="0" lang="ru-RU" sz="1600" b="0" i="0" u="none" strike="noStrike" kern="1200" cap="none" spc="0" normalizeH="0" baseline="0" noProof="0" err="1">
                <a:ln>
                  <a:noFill/>
                </a:ln>
                <a:solidFill>
                  <a:prstClr val="black"/>
                </a:solidFill>
                <a:effectLst/>
                <a:uLnTx/>
                <a:uFillTx/>
                <a:latin typeface="Roboto Slab"/>
                <a:ea typeface="+mn-ea"/>
                <a:cs typeface="+mn-cs"/>
              </a:rPr>
              <a:t>Казей</a:t>
            </a:r>
            <a:endParaRPr kumimoji="0" lang="ru-RU" sz="1600" b="0" i="0" u="none" strike="noStrike" kern="1200" cap="none" spc="0" normalizeH="0" baseline="0" noProof="0">
              <a:ln>
                <a:noFill/>
              </a:ln>
              <a:solidFill>
                <a:prstClr val="black"/>
              </a:solidFill>
              <a:effectLst/>
              <a:uLnTx/>
              <a:uFillTx/>
              <a:latin typeface="Roboto Slab"/>
              <a:ea typeface="+mn-ea"/>
              <a:cs typeface="+mn-cs"/>
            </a:endParaRPr>
          </a:p>
        </p:txBody>
      </p:sp>
      <p:sp>
        <p:nvSpPr>
          <p:cNvPr id="15" name="Скругленный прямоугольник 8">
            <a:hlinkClick r:id="rId5" action="ppaction://hlinksldjump"/>
            <a:extLst>
              <a:ext uri="{FF2B5EF4-FFF2-40B4-BE49-F238E27FC236}">
                <a16:creationId xmlns:a16="http://schemas.microsoft.com/office/drawing/2014/main" id="{1ED0AE24-645E-417F-B919-408C40198424}"/>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Александр Матросов</a:t>
            </a:r>
          </a:p>
        </p:txBody>
      </p:sp>
      <p:sp>
        <p:nvSpPr>
          <p:cNvPr id="16" name="Скругленный прямоугольник 10">
            <a:hlinkClick r:id="rId4" action="ppaction://hlinksldjump"/>
            <a:extLst>
              <a:ext uri="{FF2B5EF4-FFF2-40B4-BE49-F238E27FC236}">
                <a16:creationId xmlns:a16="http://schemas.microsoft.com/office/drawing/2014/main" id="{904A7F37-520B-47DF-BE51-574B0392C81F}"/>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Валентин Котик</a:t>
            </a:r>
          </a:p>
        </p:txBody>
      </p:sp>
      <p:sp>
        <p:nvSpPr>
          <p:cNvPr id="17" name="Прямоугольник 16">
            <a:extLst>
              <a:ext uri="{FF2B5EF4-FFF2-40B4-BE49-F238E27FC236}">
                <a16:creationId xmlns:a16="http://schemas.microsoft.com/office/drawing/2014/main" id="{38940CDD-5501-4FAC-B26C-C4CA93BFC19B}"/>
              </a:ext>
            </a:extLst>
          </p:cNvPr>
          <p:cNvSpPr/>
          <p:nvPr/>
        </p:nvSpPr>
        <p:spPr>
          <a:xfrm>
            <a:off x="395289" y="850180"/>
            <a:ext cx="5124667" cy="1105752"/>
          </a:xfrm>
          <a:prstGeom prst="rect">
            <a:avLst/>
          </a:prstGeom>
        </p:spPr>
        <p:txBody>
          <a:bodyPr wrap="square" lIns="0" tIns="0" rIns="0" bIns="0">
            <a:spAutoFit/>
          </a:bodyPr>
          <a:lstStyle/>
          <a:p>
            <a:pPr lvl="0" defTabSz="685766">
              <a:lnSpc>
                <a:spcPct val="114000"/>
              </a:lnSpc>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В феврале 1943 года </a:t>
            </a:r>
            <a:r>
              <a:rPr kumimoji="0" lang="ru-RU" sz="1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он</a:t>
            </a: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совершил подвиг, закрыв грудью амбразуру </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вражеского </a:t>
            </a:r>
            <a:r>
              <a:rPr lang="ru-RU" sz="16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ДЗОТа</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 Он стал первым советским воином, зачисленным навечно в списки части. </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6782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2" grpId="0" animBg="1"/>
      <p:bldP spid="14" grpId="0" animBg="1"/>
      <p:bldP spid="1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2" descr="Картинки по запросу &quot;курская битва&quot;">
            <a:extLst>
              <a:ext uri="{FF2B5EF4-FFF2-40B4-BE49-F238E27FC236}">
                <a16:creationId xmlns:a16="http://schemas.microsoft.com/office/drawing/2014/main" id="{8D3B4932-0C23-4FD2-89CD-C82969434B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86" t="3936" r="27945" b="3960"/>
          <a:stretch/>
        </p:blipFill>
        <p:spPr bwMode="auto">
          <a:xfrm>
            <a:off x="6227762" y="1329754"/>
            <a:ext cx="2432697" cy="2483982"/>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7E5F2E93-2F28-4D80-996F-6D6037CB4A7C}"/>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30 июня</a:t>
            </a:r>
          </a:p>
        </p:txBody>
      </p:sp>
      <p:sp>
        <p:nvSpPr>
          <p:cNvPr id="20" name="Скругленный прямоугольник 7">
            <a:hlinkClick r:id="rId5" action="ppaction://hlinksldjump"/>
            <a:extLst>
              <a:ext uri="{FF2B5EF4-FFF2-40B4-BE49-F238E27FC236}">
                <a16:creationId xmlns:a16="http://schemas.microsoft.com/office/drawing/2014/main" id="{75F155D6-E3DB-4922-9C8B-1E5BAE1962B5}"/>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5 июля</a:t>
            </a:r>
          </a:p>
        </p:txBody>
      </p:sp>
      <p:sp>
        <p:nvSpPr>
          <p:cNvPr id="21" name="Скругленный прямоугольник 8">
            <a:hlinkClick r:id="rId4" action="ppaction://hlinksldjump"/>
            <a:extLst>
              <a:ext uri="{FF2B5EF4-FFF2-40B4-BE49-F238E27FC236}">
                <a16:creationId xmlns:a16="http://schemas.microsoft.com/office/drawing/2014/main" id="{6D4B14F7-1508-4670-8F15-F9CE9DAE5D40}"/>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9 июля</a:t>
            </a:r>
          </a:p>
        </p:txBody>
      </p:sp>
      <p:sp>
        <p:nvSpPr>
          <p:cNvPr id="22" name="Скругленный прямоугольник 10">
            <a:hlinkClick r:id="rId4" action="ppaction://hlinksldjump"/>
            <a:extLst>
              <a:ext uri="{FF2B5EF4-FFF2-40B4-BE49-F238E27FC236}">
                <a16:creationId xmlns:a16="http://schemas.microsoft.com/office/drawing/2014/main" id="{7606F918-0A2B-46EA-9EAD-84D1ED692257}"/>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11 августа</a:t>
            </a:r>
          </a:p>
        </p:txBody>
      </p:sp>
      <p:sp>
        <p:nvSpPr>
          <p:cNvPr id="23" name="Прямоугольник 22">
            <a:extLst>
              <a:ext uri="{FF2B5EF4-FFF2-40B4-BE49-F238E27FC236}">
                <a16:creationId xmlns:a16="http://schemas.microsoft.com/office/drawing/2014/main" id="{A4EDB575-541E-4BEC-A375-68843DA20653}"/>
              </a:ext>
            </a:extLst>
          </p:cNvPr>
          <p:cNvSpPr/>
          <p:nvPr/>
        </p:nvSpPr>
        <p:spPr>
          <a:xfrm>
            <a:off x="395288" y="850180"/>
            <a:ext cx="5544117" cy="263598"/>
          </a:xfrm>
          <a:prstGeom prst="rect">
            <a:avLst/>
          </a:prstGeom>
        </p:spPr>
        <p:txBody>
          <a:bodyPr wrap="square" lIns="0" tIns="0" rIns="0" bIns="0">
            <a:spAutoFit/>
          </a:bodyPr>
          <a:lstStyle/>
          <a:p>
            <a:pPr marL="0" marR="0" lvl="0" indent="0" algn="l" defTabSz="685766" rtl="0" eaLnBrk="1" fontAlgn="auto" latinLnBrk="0" hangingPunct="1">
              <a:lnSpc>
                <a:spcPct val="114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В этот день в 1943 году началась Курская битва. </a:t>
            </a:r>
          </a:p>
        </p:txBody>
      </p:sp>
    </p:spTree>
    <p:extLst>
      <p:ext uri="{BB962C8B-B14F-4D97-AF65-F5344CB8AC3E}">
        <p14:creationId xmlns:p14="http://schemas.microsoft.com/office/powerpoint/2010/main" val="188836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9" grpId="0" animBg="1"/>
      <p:bldP spid="21" grpId="0" animBg="1"/>
      <p:bldP spid="2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2" descr="Картинки по запросу &quot;курская битва&quot;">
            <a:extLst>
              <a:ext uri="{FF2B5EF4-FFF2-40B4-BE49-F238E27FC236}">
                <a16:creationId xmlns:a16="http://schemas.microsoft.com/office/drawing/2014/main" id="{B8A16D6D-8814-4498-930D-BD10B4BF21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86" t="3936" r="27945" b="3960"/>
          <a:stretch/>
        </p:blipFill>
        <p:spPr bwMode="auto">
          <a:xfrm>
            <a:off x="6227762" y="1329754"/>
            <a:ext cx="2432697" cy="2483982"/>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C5A02458-84C3-46BA-9A73-961730999C56}"/>
              </a:ext>
            </a:extLst>
          </p:cNvPr>
          <p:cNvSpPr/>
          <p:nvPr/>
        </p:nvSpPr>
        <p:spPr>
          <a:xfrm>
            <a:off x="395290" y="1640259"/>
            <a:ext cx="4663272" cy="145847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Началась Курская битва 5 июля 1943 года, </a:t>
            </a:r>
          </a:p>
          <a:p>
            <a:pPr lvl="0" defTabSz="685783">
              <a:lnSpc>
                <a:spcPct val="114000"/>
              </a:lnSpc>
              <a:defRPr/>
            </a:pPr>
            <a:r>
              <a:rPr lang="ru-RU" sz="1400" dirty="0">
                <a:solidFill>
                  <a:prstClr val="black"/>
                </a:solidFill>
                <a:latin typeface="Open Sans"/>
              </a:rPr>
              <a:t>а завершилась 23 августа. Следует помнить, что это не одна битва, а целый ряд сражений и три стратегические операции: Курская оборонительная, Орловская и </a:t>
            </a:r>
            <a:r>
              <a:rPr lang="ru-RU" sz="1400" dirty="0" err="1">
                <a:solidFill>
                  <a:prstClr val="black"/>
                </a:solidFill>
                <a:latin typeface="Open Sans"/>
              </a:rPr>
              <a:t>Белгородско</a:t>
            </a:r>
            <a:r>
              <a:rPr lang="ru-RU" sz="1400" dirty="0">
                <a:solidFill>
                  <a:prstClr val="black"/>
                </a:solidFill>
                <a:latin typeface="Open Sans"/>
              </a:rPr>
              <a:t>-Харьковская наступательные.</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4" name="Прямоугольник 13">
            <a:extLst>
              <a:ext uri="{FF2B5EF4-FFF2-40B4-BE49-F238E27FC236}">
                <a16:creationId xmlns:a16="http://schemas.microsoft.com/office/drawing/2014/main" id="{041C22FB-35B7-4644-BF82-6BEB9C87F91B}"/>
              </a:ext>
            </a:extLst>
          </p:cNvPr>
          <p:cNvSpPr/>
          <p:nvPr/>
        </p:nvSpPr>
        <p:spPr>
          <a:xfrm>
            <a:off x="395289" y="948693"/>
            <a:ext cx="1292020"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5 июля</a:t>
            </a:r>
          </a:p>
        </p:txBody>
      </p:sp>
    </p:spTree>
    <p:extLst>
      <p:ext uri="{BB962C8B-B14F-4D97-AF65-F5344CB8AC3E}">
        <p14:creationId xmlns:p14="http://schemas.microsoft.com/office/powerpoint/2010/main" val="124800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8" name="Picture 2" descr="Картинки по запросу &quot;курская битва&quot;">
            <a:extLst>
              <a:ext uri="{FF2B5EF4-FFF2-40B4-BE49-F238E27FC236}">
                <a16:creationId xmlns:a16="http://schemas.microsoft.com/office/drawing/2014/main" id="{BE488408-7AAC-49B4-AC8E-71AAD36E54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86" t="3936" r="27945" b="3960"/>
          <a:stretch/>
        </p:blipFill>
        <p:spPr bwMode="auto">
          <a:xfrm>
            <a:off x="6227762" y="1329754"/>
            <a:ext cx="2432697" cy="248398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56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a:extLst>
              <a:ext uri="{FF2B5EF4-FFF2-40B4-BE49-F238E27FC236}">
                <a16:creationId xmlns:a16="http://schemas.microsoft.com/office/drawing/2014/main" id="{0D610474-05C2-435E-86C7-BBFE2A261C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22" t="5600" r="35815" b="24159"/>
          <a:stretch/>
        </p:blipFill>
        <p:spPr bwMode="auto">
          <a:xfrm>
            <a:off x="6227763" y="1329754"/>
            <a:ext cx="2432696" cy="2483981"/>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281554CC-752A-4AFC-AEEC-8E34B1C45691}"/>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1942</a:t>
            </a:r>
          </a:p>
        </p:txBody>
      </p:sp>
      <p:sp>
        <p:nvSpPr>
          <p:cNvPr id="14" name="Скругленный прямоугольник 7">
            <a:hlinkClick r:id="rId4" action="ppaction://hlinksldjump"/>
            <a:extLst>
              <a:ext uri="{FF2B5EF4-FFF2-40B4-BE49-F238E27FC236}">
                <a16:creationId xmlns:a16="http://schemas.microsoft.com/office/drawing/2014/main" id="{71E7673F-5006-43B4-8F1E-4058671F7438}"/>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1945</a:t>
            </a:r>
          </a:p>
        </p:txBody>
      </p:sp>
      <p:sp>
        <p:nvSpPr>
          <p:cNvPr id="15" name="Скругленный прямоугольник 8">
            <a:hlinkClick r:id="rId5" action="ppaction://hlinksldjump"/>
            <a:extLst>
              <a:ext uri="{FF2B5EF4-FFF2-40B4-BE49-F238E27FC236}">
                <a16:creationId xmlns:a16="http://schemas.microsoft.com/office/drawing/2014/main" id="{D138BFDA-E7F6-4F8D-844E-18DC3ED49AEE}"/>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1943</a:t>
            </a:r>
          </a:p>
        </p:txBody>
      </p:sp>
      <p:sp>
        <p:nvSpPr>
          <p:cNvPr id="16" name="Скругленный прямоугольник 10">
            <a:hlinkClick r:id="rId4" action="ppaction://hlinksldjump"/>
            <a:extLst>
              <a:ext uri="{FF2B5EF4-FFF2-40B4-BE49-F238E27FC236}">
                <a16:creationId xmlns:a16="http://schemas.microsoft.com/office/drawing/2014/main" id="{3A6FE599-E1B1-471D-9A44-BB147E928B8B}"/>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1944</a:t>
            </a:r>
          </a:p>
        </p:txBody>
      </p:sp>
      <p:sp>
        <p:nvSpPr>
          <p:cNvPr id="17" name="Прямоугольник 16">
            <a:extLst>
              <a:ext uri="{FF2B5EF4-FFF2-40B4-BE49-F238E27FC236}">
                <a16:creationId xmlns:a16="http://schemas.microsoft.com/office/drawing/2014/main" id="{EA8FFBDA-5B22-4EF7-8C12-BB1458DD7B41}"/>
              </a:ext>
            </a:extLst>
          </p:cNvPr>
          <p:cNvSpPr/>
          <p:nvPr/>
        </p:nvSpPr>
        <p:spPr>
          <a:xfrm>
            <a:off x="395288" y="850180"/>
            <a:ext cx="5544117" cy="263598"/>
          </a:xfrm>
          <a:prstGeom prst="rect">
            <a:avLst/>
          </a:prstGeom>
        </p:spPr>
        <p:txBody>
          <a:bodyPr wrap="square" lIns="0" tIns="0" rIns="0" bIns="0">
            <a:spAutoFit/>
          </a:bodyPr>
          <a:lstStyle/>
          <a:p>
            <a:pPr marL="0" marR="0" lvl="0" indent="0" algn="l" defTabSz="685766" rtl="0" eaLnBrk="1" fontAlgn="auto" latinLnBrk="0" hangingPunct="1">
              <a:lnSpc>
                <a:spcPct val="114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В этом году проходила Тегеранская конференция.</a:t>
            </a:r>
          </a:p>
        </p:txBody>
      </p:sp>
    </p:spTree>
    <p:extLst>
      <p:ext uri="{BB962C8B-B14F-4D97-AF65-F5344CB8AC3E}">
        <p14:creationId xmlns:p14="http://schemas.microsoft.com/office/powerpoint/2010/main" val="137537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2" grpId="0" animBg="1"/>
      <p:bldP spid="14" grpId="0" animBg="1"/>
      <p:bldP spid="1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15" name="Picture 2">
            <a:extLst>
              <a:ext uri="{FF2B5EF4-FFF2-40B4-BE49-F238E27FC236}">
                <a16:creationId xmlns:a16="http://schemas.microsoft.com/office/drawing/2014/main" id="{8A5F348F-44EF-455D-B2D3-FD962038EB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22" t="5600" r="35815" b="24159"/>
          <a:stretch/>
        </p:blipFill>
        <p:spPr bwMode="auto">
          <a:xfrm>
            <a:off x="6227763" y="1329754"/>
            <a:ext cx="2432696" cy="2483981"/>
          </a:xfrm>
          <a:prstGeom prst="ellipse">
            <a:avLst/>
          </a:prstGeom>
          <a:noFill/>
          <a:extLst>
            <a:ext uri="{909E8E84-426E-40DD-AFC4-6F175D3DCCD1}">
              <a14:hiddenFill xmlns:a14="http://schemas.microsoft.com/office/drawing/2010/main">
                <a:solidFill>
                  <a:srgbClr val="FFFFFF"/>
                </a:solidFill>
              </a14:hiddenFill>
            </a:ext>
          </a:extLst>
        </p:spPr>
      </p:pic>
      <p:sp>
        <p:nvSpPr>
          <p:cNvPr id="16" name="Прямоугольник 15">
            <a:extLst>
              <a:ext uri="{FF2B5EF4-FFF2-40B4-BE49-F238E27FC236}">
                <a16:creationId xmlns:a16="http://schemas.microsoft.com/office/drawing/2014/main" id="{0F6559EA-BABA-4C88-88A3-7ED874C9C7CD}"/>
              </a:ext>
            </a:extLst>
          </p:cNvPr>
          <p:cNvSpPr/>
          <p:nvPr/>
        </p:nvSpPr>
        <p:spPr>
          <a:xfrm>
            <a:off x="395290" y="1640259"/>
            <a:ext cx="4663272" cy="121289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С 28 ноября по 1 декабря 1943 года в Тегеране проходила первая встреча лидеров антигитлеровской коалиции — глав СССР, США, Англии. На ней было принято решение об открытии Второго фронта. </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8" name="Прямоугольник 17">
            <a:extLst>
              <a:ext uri="{FF2B5EF4-FFF2-40B4-BE49-F238E27FC236}">
                <a16:creationId xmlns:a16="http://schemas.microsoft.com/office/drawing/2014/main" id="{7D0F5061-62EC-4936-BB25-F4310E0281EA}"/>
              </a:ext>
            </a:extLst>
          </p:cNvPr>
          <p:cNvSpPr/>
          <p:nvPr/>
        </p:nvSpPr>
        <p:spPr>
          <a:xfrm>
            <a:off x="395289" y="948693"/>
            <a:ext cx="1461939"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1943 год</a:t>
            </a:r>
          </a:p>
        </p:txBody>
      </p:sp>
    </p:spTree>
    <p:extLst>
      <p:ext uri="{BB962C8B-B14F-4D97-AF65-F5344CB8AC3E}">
        <p14:creationId xmlns:p14="http://schemas.microsoft.com/office/powerpoint/2010/main" val="317194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2">
            <a:extLst>
              <a:ext uri="{FF2B5EF4-FFF2-40B4-BE49-F238E27FC236}">
                <a16:creationId xmlns:a16="http://schemas.microsoft.com/office/drawing/2014/main" id="{2B6DE0C9-00F3-4E99-A0C7-744CD30C0A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22" t="5600" r="35815" b="24159"/>
          <a:stretch/>
        </p:blipFill>
        <p:spPr bwMode="auto">
          <a:xfrm>
            <a:off x="6227763" y="1329754"/>
            <a:ext cx="2432696" cy="248398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26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2" descr="Картинки по запросу &quot;ялтинская конференция&quot;">
            <a:extLst>
              <a:ext uri="{FF2B5EF4-FFF2-40B4-BE49-F238E27FC236}">
                <a16:creationId xmlns:a16="http://schemas.microsoft.com/office/drawing/2014/main" id="{B2B28C06-677D-43EE-8432-ED0F85D5A6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690" t="1604" r="15525" b="11506"/>
          <a:stretch/>
        </p:blipFill>
        <p:spPr bwMode="auto">
          <a:xfrm>
            <a:off x="6227762" y="1329754"/>
            <a:ext cx="2432695" cy="2483981"/>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2A0B1295-6104-44A1-8CCC-2FFE7F8335E4}"/>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1942</a:t>
            </a:r>
          </a:p>
        </p:txBody>
      </p:sp>
      <p:sp>
        <p:nvSpPr>
          <p:cNvPr id="20" name="Скругленный прямоугольник 7">
            <a:hlinkClick r:id="rId5" action="ppaction://hlinksldjump"/>
            <a:extLst>
              <a:ext uri="{FF2B5EF4-FFF2-40B4-BE49-F238E27FC236}">
                <a16:creationId xmlns:a16="http://schemas.microsoft.com/office/drawing/2014/main" id="{0FFF4FD0-A865-4729-8A10-04620F85116E}"/>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1945</a:t>
            </a:r>
          </a:p>
        </p:txBody>
      </p:sp>
      <p:sp>
        <p:nvSpPr>
          <p:cNvPr id="21" name="Скругленный прямоугольник 8">
            <a:hlinkClick r:id="rId4" action="ppaction://hlinksldjump"/>
            <a:extLst>
              <a:ext uri="{FF2B5EF4-FFF2-40B4-BE49-F238E27FC236}">
                <a16:creationId xmlns:a16="http://schemas.microsoft.com/office/drawing/2014/main" id="{D31D64C1-AD58-4E9D-99BD-534AA195D482}"/>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1943</a:t>
            </a:r>
          </a:p>
        </p:txBody>
      </p:sp>
      <p:sp>
        <p:nvSpPr>
          <p:cNvPr id="22" name="Скругленный прямоугольник 10">
            <a:hlinkClick r:id="rId4" action="ppaction://hlinksldjump"/>
            <a:extLst>
              <a:ext uri="{FF2B5EF4-FFF2-40B4-BE49-F238E27FC236}">
                <a16:creationId xmlns:a16="http://schemas.microsoft.com/office/drawing/2014/main" id="{F3F5EF40-4369-4F69-93E8-802557344FA7}"/>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1944</a:t>
            </a:r>
          </a:p>
        </p:txBody>
      </p:sp>
      <p:sp>
        <p:nvSpPr>
          <p:cNvPr id="23" name="Прямоугольник 22">
            <a:extLst>
              <a:ext uri="{FF2B5EF4-FFF2-40B4-BE49-F238E27FC236}">
                <a16:creationId xmlns:a16="http://schemas.microsoft.com/office/drawing/2014/main" id="{7718D2ED-EB40-408D-A8AA-B793BFBD3F0D}"/>
              </a:ext>
            </a:extLst>
          </p:cNvPr>
          <p:cNvSpPr/>
          <p:nvPr/>
        </p:nvSpPr>
        <p:spPr>
          <a:xfrm>
            <a:off x="395288" y="850180"/>
            <a:ext cx="5544117" cy="263598"/>
          </a:xfrm>
          <a:prstGeom prst="rect">
            <a:avLst/>
          </a:prstGeom>
        </p:spPr>
        <p:txBody>
          <a:bodyPr wrap="square" lIns="0" tIns="0" rIns="0" bIns="0">
            <a:spAutoFit/>
          </a:bodyPr>
          <a:lstStyle/>
          <a:p>
            <a:pPr marL="0" marR="0" lvl="0" indent="0" algn="l" defTabSz="685766" rtl="0" eaLnBrk="1" fontAlgn="auto" latinLnBrk="0" hangingPunct="1">
              <a:lnSpc>
                <a:spcPct val="114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В этом году проходила Ялтинская конференция.</a:t>
            </a:r>
          </a:p>
        </p:txBody>
      </p:sp>
    </p:spTree>
    <p:extLst>
      <p:ext uri="{BB962C8B-B14F-4D97-AF65-F5344CB8AC3E}">
        <p14:creationId xmlns:p14="http://schemas.microsoft.com/office/powerpoint/2010/main" val="193950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9" grpId="0" animBg="1"/>
      <p:bldP spid="21" grpId="0" animBg="1"/>
      <p:bldP spid="2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2" descr="Картинки по запросу &quot;ялтинская конференция&quot;">
            <a:extLst>
              <a:ext uri="{FF2B5EF4-FFF2-40B4-BE49-F238E27FC236}">
                <a16:creationId xmlns:a16="http://schemas.microsoft.com/office/drawing/2014/main" id="{268F39BA-EC62-4B4E-AE0F-045DAFC4ED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690" t="1604" r="15525" b="11506"/>
          <a:stretch/>
        </p:blipFill>
        <p:spPr bwMode="auto">
          <a:xfrm>
            <a:off x="6227762" y="1329754"/>
            <a:ext cx="2432695" cy="2483981"/>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251D470A-AE33-416D-97FE-3F6150C80854}"/>
              </a:ext>
            </a:extLst>
          </p:cNvPr>
          <p:cNvSpPr/>
          <p:nvPr/>
        </p:nvSpPr>
        <p:spPr>
          <a:xfrm>
            <a:off x="395290" y="1640259"/>
            <a:ext cx="4663272" cy="96731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С 4 февраля по 11 февраля 1945 года проходила вторая встреча глав антигитлеровской коалиции. </a:t>
            </a:r>
          </a:p>
          <a:p>
            <a:pPr lvl="0" defTabSz="685783">
              <a:lnSpc>
                <a:spcPct val="114000"/>
              </a:lnSpc>
              <a:defRPr/>
            </a:pPr>
            <a:r>
              <a:rPr lang="ru-RU" sz="1400" dirty="0">
                <a:solidFill>
                  <a:prstClr val="black"/>
                </a:solidFill>
                <a:latin typeface="Open Sans"/>
              </a:rPr>
              <a:t>На ней шло обсуждение вопроса послевоенного устройства Европы. </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4" name="Прямоугольник 13">
            <a:extLst>
              <a:ext uri="{FF2B5EF4-FFF2-40B4-BE49-F238E27FC236}">
                <a16:creationId xmlns:a16="http://schemas.microsoft.com/office/drawing/2014/main" id="{AEFA7AF3-D5D6-4057-86FD-CA58287D2492}"/>
              </a:ext>
            </a:extLst>
          </p:cNvPr>
          <p:cNvSpPr/>
          <p:nvPr/>
        </p:nvSpPr>
        <p:spPr>
          <a:xfrm>
            <a:off x="395289" y="948693"/>
            <a:ext cx="1461939"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1945 год</a:t>
            </a:r>
          </a:p>
        </p:txBody>
      </p:sp>
    </p:spTree>
    <p:extLst>
      <p:ext uri="{BB962C8B-B14F-4D97-AF65-F5344CB8AC3E}">
        <p14:creationId xmlns:p14="http://schemas.microsoft.com/office/powerpoint/2010/main" val="16084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8" name="Picture 2" descr="Картинки по запросу &quot;ялтинская конференция&quot;">
            <a:extLst>
              <a:ext uri="{FF2B5EF4-FFF2-40B4-BE49-F238E27FC236}">
                <a16:creationId xmlns:a16="http://schemas.microsoft.com/office/drawing/2014/main" id="{479F47F6-C9DC-4696-9311-A99B99DF6C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690" t="1604" r="15525" b="11506"/>
          <a:stretch/>
        </p:blipFill>
        <p:spPr bwMode="auto">
          <a:xfrm>
            <a:off x="6227762" y="1329754"/>
            <a:ext cx="2432695" cy="248398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09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descr="Картинки по запросу &quot;освобождение севастополя&quot;">
            <a:extLst>
              <a:ext uri="{FF2B5EF4-FFF2-40B4-BE49-F238E27FC236}">
                <a16:creationId xmlns:a16="http://schemas.microsoft.com/office/drawing/2014/main" id="{B508E0CA-3EAD-4001-83A6-5C65354243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296" t="14289" r="9699" b="3935"/>
          <a:stretch/>
        </p:blipFill>
        <p:spPr bwMode="auto">
          <a:xfrm>
            <a:off x="6227762" y="1329755"/>
            <a:ext cx="2432695" cy="2483980"/>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635A6D58-1E9F-47AA-901C-FAFFE4432A5C}"/>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9 мая</a:t>
            </a:r>
          </a:p>
        </p:txBody>
      </p:sp>
      <p:sp>
        <p:nvSpPr>
          <p:cNvPr id="14" name="Скругленный прямоугольник 7">
            <a:hlinkClick r:id="rId5" action="ppaction://hlinksldjump"/>
            <a:extLst>
              <a:ext uri="{FF2B5EF4-FFF2-40B4-BE49-F238E27FC236}">
                <a16:creationId xmlns:a16="http://schemas.microsoft.com/office/drawing/2014/main" id="{AD6059C6-0325-4DC6-A722-F23818961D23}"/>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14 ноября</a:t>
            </a:r>
          </a:p>
        </p:txBody>
      </p:sp>
      <p:sp>
        <p:nvSpPr>
          <p:cNvPr id="15" name="Скругленный прямоугольник 8">
            <a:hlinkClick r:id="rId5" action="ppaction://hlinksldjump"/>
            <a:extLst>
              <a:ext uri="{FF2B5EF4-FFF2-40B4-BE49-F238E27FC236}">
                <a16:creationId xmlns:a16="http://schemas.microsoft.com/office/drawing/2014/main" id="{A9ADC6F0-25BF-4052-8095-B14471414BEF}"/>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5 августа</a:t>
            </a:r>
          </a:p>
        </p:txBody>
      </p:sp>
      <p:sp>
        <p:nvSpPr>
          <p:cNvPr id="16" name="Скругленный прямоугольник 10">
            <a:hlinkClick r:id="rId5" action="ppaction://hlinksldjump"/>
            <a:extLst>
              <a:ext uri="{FF2B5EF4-FFF2-40B4-BE49-F238E27FC236}">
                <a16:creationId xmlns:a16="http://schemas.microsoft.com/office/drawing/2014/main" id="{CA5691EC-6520-4ABF-A483-975BFBA9F35B}"/>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3 марта</a:t>
            </a:r>
          </a:p>
        </p:txBody>
      </p:sp>
      <p:sp>
        <p:nvSpPr>
          <p:cNvPr id="17" name="Прямоугольник 16">
            <a:extLst>
              <a:ext uri="{FF2B5EF4-FFF2-40B4-BE49-F238E27FC236}">
                <a16:creationId xmlns:a16="http://schemas.microsoft.com/office/drawing/2014/main" id="{E0076A8B-42DD-442A-94C7-03EEE52F7CC4}"/>
              </a:ext>
            </a:extLst>
          </p:cNvPr>
          <p:cNvSpPr/>
          <p:nvPr/>
        </p:nvSpPr>
        <p:spPr>
          <a:xfrm>
            <a:off x="395288" y="850180"/>
            <a:ext cx="5544117" cy="263598"/>
          </a:xfrm>
          <a:prstGeom prst="rect">
            <a:avLst/>
          </a:prstGeom>
        </p:spPr>
        <p:txBody>
          <a:bodyPr wrap="square" lIns="0" tIns="0" rIns="0" bIns="0">
            <a:spAutoFit/>
          </a:bodyPr>
          <a:lstStyle/>
          <a:p>
            <a:pPr marL="0" marR="0" lvl="0" indent="0" algn="l" defTabSz="685766" rtl="0" eaLnBrk="1" fontAlgn="auto" latinLnBrk="0" hangingPunct="1">
              <a:lnSpc>
                <a:spcPct val="114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В этот день в 1944 году был освобождён Севастополь.</a:t>
            </a:r>
          </a:p>
        </p:txBody>
      </p:sp>
    </p:spTree>
    <p:extLst>
      <p:ext uri="{BB962C8B-B14F-4D97-AF65-F5344CB8AC3E}">
        <p14:creationId xmlns:p14="http://schemas.microsoft.com/office/powerpoint/2010/main" val="40064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14" name="Picture 2" descr="Картинки по запросу &quot;александр матросов интересные факты&quot;">
            <a:extLst>
              <a:ext uri="{FF2B5EF4-FFF2-40B4-BE49-F238E27FC236}">
                <a16:creationId xmlns:a16="http://schemas.microsoft.com/office/drawing/2014/main" id="{E12F2726-353D-4D72-9FF7-0F2494E370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128" t="4196" r="35688" b="31403"/>
          <a:stretch/>
        </p:blipFill>
        <p:spPr bwMode="auto">
          <a:xfrm>
            <a:off x="6191686" y="1329750"/>
            <a:ext cx="2483998" cy="2483999"/>
          </a:xfrm>
          <a:prstGeom prst="ellipse">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extLst>
              <a:ext uri="{FF2B5EF4-FFF2-40B4-BE49-F238E27FC236}">
                <a16:creationId xmlns:a16="http://schemas.microsoft.com/office/drawing/2014/main" id="{415BD67F-4D18-4A0F-AA76-3C944DE5FCA6}"/>
              </a:ext>
            </a:extLst>
          </p:cNvPr>
          <p:cNvSpPr/>
          <p:nvPr/>
        </p:nvSpPr>
        <p:spPr>
          <a:xfrm>
            <a:off x="395289" y="1925485"/>
            <a:ext cx="5200168" cy="1949636"/>
          </a:xfrm>
          <a:prstGeom prst="rect">
            <a:avLst/>
          </a:prstGeom>
        </p:spPr>
        <p:txBody>
          <a:bodyPr wrap="square" lIns="0" tIns="0" rIns="0" bIns="0">
            <a:spAutoFit/>
          </a:bodyPr>
          <a:lstStyle/>
          <a:p>
            <a:pPr lvl="0" defTabSz="685783">
              <a:lnSpc>
                <a:spcPct val="114000"/>
              </a:lnSpc>
            </a:pPr>
            <a:r>
              <a:rPr lang="ru-RU" sz="1400" dirty="0">
                <a:solidFill>
                  <a:prstClr val="black"/>
                </a:solidFill>
                <a:latin typeface="Open Sans"/>
              </a:rPr>
              <a:t>Сталин так написал о подвиге Матросова в приказе о присвоении звания Героя Советского Союза: «Великий подвиг товарища Матросова должен служить примером воинской доблести и геройства для всех воинов Красной Армии». Этим же приказом имя Матросова было присвоено 254-му гвардейскому стрелковому полку, который до этого был в составе бригады, носившей имя Сталина.</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6" name="Прямоугольник 15">
            <a:extLst>
              <a:ext uri="{FF2B5EF4-FFF2-40B4-BE49-F238E27FC236}">
                <a16:creationId xmlns:a16="http://schemas.microsoft.com/office/drawing/2014/main" id="{322EFACB-319C-4215-A983-AA9EE0C45785}"/>
              </a:ext>
            </a:extLst>
          </p:cNvPr>
          <p:cNvSpPr/>
          <p:nvPr/>
        </p:nvSpPr>
        <p:spPr>
          <a:xfrm>
            <a:off x="395289" y="1233919"/>
            <a:ext cx="3858429"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Александр Матросов</a:t>
            </a:r>
          </a:p>
        </p:txBody>
      </p:sp>
    </p:spTree>
    <p:extLst>
      <p:ext uri="{BB962C8B-B14F-4D97-AF65-F5344CB8AC3E}">
        <p14:creationId xmlns:p14="http://schemas.microsoft.com/office/powerpoint/2010/main" val="382006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15" name="Picture 2" descr="Картинки по запросу &quot;освобождение севастополя&quot;">
            <a:extLst>
              <a:ext uri="{FF2B5EF4-FFF2-40B4-BE49-F238E27FC236}">
                <a16:creationId xmlns:a16="http://schemas.microsoft.com/office/drawing/2014/main" id="{17B1DCAF-6BB2-4BE9-B8DD-4EE72B69A9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296" t="14289" r="9699" b="3935"/>
          <a:stretch/>
        </p:blipFill>
        <p:spPr bwMode="auto">
          <a:xfrm>
            <a:off x="6227762" y="1329755"/>
            <a:ext cx="2432695" cy="2483980"/>
          </a:xfrm>
          <a:prstGeom prst="ellipse">
            <a:avLst/>
          </a:prstGeom>
          <a:noFill/>
          <a:extLst>
            <a:ext uri="{909E8E84-426E-40DD-AFC4-6F175D3DCCD1}">
              <a14:hiddenFill xmlns:a14="http://schemas.microsoft.com/office/drawing/2010/main">
                <a:solidFill>
                  <a:srgbClr val="FFFFFF"/>
                </a:solidFill>
              </a14:hiddenFill>
            </a:ext>
          </a:extLst>
        </p:spPr>
      </p:pic>
      <p:sp>
        <p:nvSpPr>
          <p:cNvPr id="16" name="Прямоугольник 15">
            <a:extLst>
              <a:ext uri="{FF2B5EF4-FFF2-40B4-BE49-F238E27FC236}">
                <a16:creationId xmlns:a16="http://schemas.microsoft.com/office/drawing/2014/main" id="{12B77F80-A52D-4572-99A1-34DAF0345C0A}"/>
              </a:ext>
            </a:extLst>
          </p:cNvPr>
          <p:cNvSpPr/>
          <p:nvPr/>
        </p:nvSpPr>
        <p:spPr>
          <a:xfrm>
            <a:off x="395290" y="1640259"/>
            <a:ext cx="4663272" cy="96731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9 мая 1944 года в результате наступательной операции, получившей название Крымской, был освобождён от немецко-фашистских войск город Севастополь. </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8" name="Прямоугольник 17">
            <a:extLst>
              <a:ext uri="{FF2B5EF4-FFF2-40B4-BE49-F238E27FC236}">
                <a16:creationId xmlns:a16="http://schemas.microsoft.com/office/drawing/2014/main" id="{A5D9C362-1494-45ED-BDF7-0337FE6662A7}"/>
              </a:ext>
            </a:extLst>
          </p:cNvPr>
          <p:cNvSpPr/>
          <p:nvPr/>
        </p:nvSpPr>
        <p:spPr>
          <a:xfrm>
            <a:off x="395289" y="948693"/>
            <a:ext cx="1019510"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9 мая</a:t>
            </a:r>
          </a:p>
        </p:txBody>
      </p:sp>
    </p:spTree>
    <p:extLst>
      <p:ext uri="{BB962C8B-B14F-4D97-AF65-F5344CB8AC3E}">
        <p14:creationId xmlns:p14="http://schemas.microsoft.com/office/powerpoint/2010/main" val="5231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2" descr="Картинки по запросу &quot;освобождение севастополя&quot;">
            <a:extLst>
              <a:ext uri="{FF2B5EF4-FFF2-40B4-BE49-F238E27FC236}">
                <a16:creationId xmlns:a16="http://schemas.microsoft.com/office/drawing/2014/main" id="{E1809FA9-F9DD-46F6-8621-4EBD643906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296" t="14289" r="9699" b="3935"/>
          <a:stretch/>
        </p:blipFill>
        <p:spPr bwMode="auto">
          <a:xfrm>
            <a:off x="6227762" y="1329755"/>
            <a:ext cx="2432695" cy="248398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43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2" descr="Картинки по запросу &quot;освобождение выборга&quot;">
            <a:extLst>
              <a:ext uri="{FF2B5EF4-FFF2-40B4-BE49-F238E27FC236}">
                <a16:creationId xmlns:a16="http://schemas.microsoft.com/office/drawing/2014/main" id="{FFA1DFCE-E1BA-4801-95EE-E426530A93F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443" t="19736" r="14163" b="3607"/>
          <a:stretch/>
        </p:blipFill>
        <p:spPr bwMode="auto">
          <a:xfrm>
            <a:off x="6227761" y="1329755"/>
            <a:ext cx="2432695" cy="2483980"/>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CE750A7D-4505-48FE-A5E5-F2169821B8AC}"/>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6 апреля</a:t>
            </a:r>
          </a:p>
        </p:txBody>
      </p:sp>
      <p:sp>
        <p:nvSpPr>
          <p:cNvPr id="20" name="Скругленный прямоугольник 7">
            <a:hlinkClick r:id="rId4" action="ppaction://hlinksldjump"/>
            <a:extLst>
              <a:ext uri="{FF2B5EF4-FFF2-40B4-BE49-F238E27FC236}">
                <a16:creationId xmlns:a16="http://schemas.microsoft.com/office/drawing/2014/main" id="{B29B7ECB-1696-4AB4-BEA0-C9EF310FB582}"/>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15 декабря</a:t>
            </a:r>
          </a:p>
        </p:txBody>
      </p:sp>
      <p:sp>
        <p:nvSpPr>
          <p:cNvPr id="21" name="Скругленный прямоугольник 8">
            <a:hlinkClick r:id="rId5" action="ppaction://hlinksldjump"/>
            <a:extLst>
              <a:ext uri="{FF2B5EF4-FFF2-40B4-BE49-F238E27FC236}">
                <a16:creationId xmlns:a16="http://schemas.microsoft.com/office/drawing/2014/main" id="{86311DCA-EF80-4442-9574-1BF4607E7D47}"/>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20 июня</a:t>
            </a:r>
          </a:p>
        </p:txBody>
      </p:sp>
      <p:sp>
        <p:nvSpPr>
          <p:cNvPr id="22" name="Скругленный прямоугольник 10">
            <a:hlinkClick r:id="rId4" action="ppaction://hlinksldjump"/>
            <a:extLst>
              <a:ext uri="{FF2B5EF4-FFF2-40B4-BE49-F238E27FC236}">
                <a16:creationId xmlns:a16="http://schemas.microsoft.com/office/drawing/2014/main" id="{52AEFC55-2CD6-46EC-82B3-B13226BEFD85}"/>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11 октября</a:t>
            </a:r>
          </a:p>
        </p:txBody>
      </p:sp>
      <p:sp>
        <p:nvSpPr>
          <p:cNvPr id="23" name="Прямоугольник 22">
            <a:extLst>
              <a:ext uri="{FF2B5EF4-FFF2-40B4-BE49-F238E27FC236}">
                <a16:creationId xmlns:a16="http://schemas.microsoft.com/office/drawing/2014/main" id="{D07BA875-861D-4C41-A56B-0E15468300A6}"/>
              </a:ext>
            </a:extLst>
          </p:cNvPr>
          <p:cNvSpPr/>
          <p:nvPr/>
        </p:nvSpPr>
        <p:spPr>
          <a:xfrm>
            <a:off x="395288" y="850180"/>
            <a:ext cx="5544117" cy="263598"/>
          </a:xfrm>
          <a:prstGeom prst="rect">
            <a:avLst/>
          </a:prstGeom>
        </p:spPr>
        <p:txBody>
          <a:bodyPr wrap="square" lIns="0" tIns="0" rIns="0" bIns="0">
            <a:spAutoFit/>
          </a:bodyPr>
          <a:lstStyle/>
          <a:p>
            <a:pPr marL="0" marR="0" lvl="0" indent="0" algn="l" defTabSz="685766" rtl="0" eaLnBrk="1" fontAlgn="auto" latinLnBrk="0" hangingPunct="1">
              <a:lnSpc>
                <a:spcPct val="114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В этот день в 1944 году был освобождён Выборг.</a:t>
            </a:r>
          </a:p>
        </p:txBody>
      </p:sp>
    </p:spTree>
    <p:extLst>
      <p:ext uri="{BB962C8B-B14F-4D97-AF65-F5344CB8AC3E}">
        <p14:creationId xmlns:p14="http://schemas.microsoft.com/office/powerpoint/2010/main" val="32316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9" grpId="0" animBg="1"/>
      <p:bldP spid="20" grpId="0" animBg="1"/>
      <p:bldP spid="22"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2" descr="Картинки по запросу &quot;освобождение выборга&quot;">
            <a:extLst>
              <a:ext uri="{FF2B5EF4-FFF2-40B4-BE49-F238E27FC236}">
                <a16:creationId xmlns:a16="http://schemas.microsoft.com/office/drawing/2014/main" id="{CB35DEA9-D294-4152-B172-98CE0CC20FF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443" t="19736" r="14163" b="3607"/>
          <a:stretch/>
        </p:blipFill>
        <p:spPr bwMode="auto">
          <a:xfrm>
            <a:off x="6227761" y="1329755"/>
            <a:ext cx="2432695" cy="2483980"/>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C28374E2-96D1-4C43-988A-36BA03D9059E}"/>
              </a:ext>
            </a:extLst>
          </p:cNvPr>
          <p:cNvSpPr/>
          <p:nvPr/>
        </p:nvSpPr>
        <p:spPr>
          <a:xfrm>
            <a:off x="395290" y="1640259"/>
            <a:ext cx="4663272" cy="47615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20 июня 1944 года советские войска заняли важнейший пункт финской обороны — Выборг. </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4" name="Прямоугольник 13">
            <a:extLst>
              <a:ext uri="{FF2B5EF4-FFF2-40B4-BE49-F238E27FC236}">
                <a16:creationId xmlns:a16="http://schemas.microsoft.com/office/drawing/2014/main" id="{EECCEB0C-E467-4293-AC02-1DF5ABF9D9B2}"/>
              </a:ext>
            </a:extLst>
          </p:cNvPr>
          <p:cNvSpPr/>
          <p:nvPr/>
        </p:nvSpPr>
        <p:spPr>
          <a:xfrm>
            <a:off x="395289" y="948693"/>
            <a:ext cx="1521250"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20 июня</a:t>
            </a:r>
          </a:p>
        </p:txBody>
      </p:sp>
    </p:spTree>
    <p:extLst>
      <p:ext uri="{BB962C8B-B14F-4D97-AF65-F5344CB8AC3E}">
        <p14:creationId xmlns:p14="http://schemas.microsoft.com/office/powerpoint/2010/main" val="425813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8" name="Picture 2" descr="Картинки по запросу &quot;освобождение выборга&quot;">
            <a:extLst>
              <a:ext uri="{FF2B5EF4-FFF2-40B4-BE49-F238E27FC236}">
                <a16:creationId xmlns:a16="http://schemas.microsoft.com/office/drawing/2014/main" id="{54626028-8083-4A72-B578-E2DD9C8DBD1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443" t="19736" r="14163" b="3607"/>
          <a:stretch/>
        </p:blipFill>
        <p:spPr bwMode="auto">
          <a:xfrm>
            <a:off x="6227761" y="1329755"/>
            <a:ext cx="2432695" cy="248398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07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a:extLst>
              <a:ext uri="{FF2B5EF4-FFF2-40B4-BE49-F238E27FC236}">
                <a16:creationId xmlns:a16="http://schemas.microsoft.com/office/drawing/2014/main" id="{34BCBC15-162C-4523-AE39-34361F60A3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82" t="5599" r="34894" b="16529"/>
          <a:stretch/>
        </p:blipFill>
        <p:spPr bwMode="auto">
          <a:xfrm>
            <a:off x="6227763" y="1329755"/>
            <a:ext cx="2432693" cy="2483979"/>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79B3A988-8658-4343-B539-EF8E49C982B3}"/>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30 сентября</a:t>
            </a:r>
          </a:p>
        </p:txBody>
      </p:sp>
      <p:sp>
        <p:nvSpPr>
          <p:cNvPr id="14" name="Скругленный прямоугольник 7">
            <a:hlinkClick r:id="rId5" action="ppaction://hlinksldjump"/>
            <a:extLst>
              <a:ext uri="{FF2B5EF4-FFF2-40B4-BE49-F238E27FC236}">
                <a16:creationId xmlns:a16="http://schemas.microsoft.com/office/drawing/2014/main" id="{BCFE9D77-5F74-4D15-AE4A-055C779E2154}"/>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ru-RU" sz="1600">
                <a:solidFill>
                  <a:prstClr val="black"/>
                </a:solidFill>
                <a:latin typeface="Roboto Slab"/>
              </a:rPr>
              <a:t>3 декабря</a:t>
            </a:r>
            <a:endParaRPr kumimoji="0" lang="ru-RU" sz="1600" b="0" i="0" u="none" strike="noStrike" kern="1200" cap="none" spc="0" normalizeH="0" baseline="0" noProof="0">
              <a:ln>
                <a:noFill/>
              </a:ln>
              <a:solidFill>
                <a:prstClr val="black"/>
              </a:solidFill>
              <a:effectLst/>
              <a:uLnTx/>
              <a:uFillTx/>
              <a:latin typeface="Roboto Slab"/>
              <a:ea typeface="+mn-ea"/>
              <a:cs typeface="+mn-cs"/>
            </a:endParaRPr>
          </a:p>
        </p:txBody>
      </p:sp>
      <p:sp>
        <p:nvSpPr>
          <p:cNvPr id="15" name="Скругленный прямоугольник 8">
            <a:hlinkClick r:id="rId5" action="ppaction://hlinksldjump"/>
            <a:extLst>
              <a:ext uri="{FF2B5EF4-FFF2-40B4-BE49-F238E27FC236}">
                <a16:creationId xmlns:a16="http://schemas.microsoft.com/office/drawing/2014/main" id="{C81BBA35-6FB3-4E14-911B-0D6E7A6EE1EF}"/>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12 октября</a:t>
            </a:r>
          </a:p>
        </p:txBody>
      </p:sp>
      <p:sp>
        <p:nvSpPr>
          <p:cNvPr id="16" name="Скругленный прямоугольник 10">
            <a:hlinkClick r:id="rId5" action="ppaction://hlinksldjump"/>
            <a:extLst>
              <a:ext uri="{FF2B5EF4-FFF2-40B4-BE49-F238E27FC236}">
                <a16:creationId xmlns:a16="http://schemas.microsoft.com/office/drawing/2014/main" id="{48AF73C7-2D85-4F47-9ADA-1F1567670801}"/>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16 ноября</a:t>
            </a:r>
          </a:p>
        </p:txBody>
      </p:sp>
      <p:sp>
        <p:nvSpPr>
          <p:cNvPr id="17" name="Прямоугольник 16">
            <a:extLst>
              <a:ext uri="{FF2B5EF4-FFF2-40B4-BE49-F238E27FC236}">
                <a16:creationId xmlns:a16="http://schemas.microsoft.com/office/drawing/2014/main" id="{EE626936-FF92-4365-A7D7-85288005B2CF}"/>
              </a:ext>
            </a:extLst>
          </p:cNvPr>
          <p:cNvSpPr/>
          <p:nvPr/>
        </p:nvSpPr>
        <p:spPr>
          <a:xfrm>
            <a:off x="395288" y="850180"/>
            <a:ext cx="5544117" cy="263598"/>
          </a:xfrm>
          <a:prstGeom prst="rect">
            <a:avLst/>
          </a:prstGeom>
        </p:spPr>
        <p:txBody>
          <a:bodyPr wrap="square" lIns="0" tIns="0" rIns="0" bIns="0">
            <a:spAutoFit/>
          </a:bodyPr>
          <a:lstStyle/>
          <a:p>
            <a:pPr marL="0" marR="0" lvl="0" indent="0" algn="l" defTabSz="685766" rtl="0" eaLnBrk="1" fontAlgn="auto" latinLnBrk="0" hangingPunct="1">
              <a:lnSpc>
                <a:spcPct val="114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В этот день в 1941 году началась Битва за Москву.</a:t>
            </a:r>
          </a:p>
        </p:txBody>
      </p:sp>
    </p:spTree>
    <p:extLst>
      <p:ext uri="{BB962C8B-B14F-4D97-AF65-F5344CB8AC3E}">
        <p14:creationId xmlns:p14="http://schemas.microsoft.com/office/powerpoint/2010/main" val="187017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5" grpId="0" animBg="1"/>
      <p:bldP spid="16"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15" name="Picture 2">
            <a:extLst>
              <a:ext uri="{FF2B5EF4-FFF2-40B4-BE49-F238E27FC236}">
                <a16:creationId xmlns:a16="http://schemas.microsoft.com/office/drawing/2014/main" id="{BED1FA0A-EC29-4500-9CA0-A23B864079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82" t="5599" r="34894" b="16529"/>
          <a:stretch/>
        </p:blipFill>
        <p:spPr bwMode="auto">
          <a:xfrm>
            <a:off x="6227763" y="1329755"/>
            <a:ext cx="2432693" cy="2483979"/>
          </a:xfrm>
          <a:prstGeom prst="ellipse">
            <a:avLst/>
          </a:prstGeom>
          <a:noFill/>
          <a:extLst>
            <a:ext uri="{909E8E84-426E-40DD-AFC4-6F175D3DCCD1}">
              <a14:hiddenFill xmlns:a14="http://schemas.microsoft.com/office/drawing/2010/main">
                <a:solidFill>
                  <a:srgbClr val="FFFFFF"/>
                </a:solidFill>
              </a14:hiddenFill>
            </a:ext>
          </a:extLst>
        </p:spPr>
      </p:pic>
      <p:sp>
        <p:nvSpPr>
          <p:cNvPr id="16" name="Прямоугольник 15">
            <a:extLst>
              <a:ext uri="{FF2B5EF4-FFF2-40B4-BE49-F238E27FC236}">
                <a16:creationId xmlns:a16="http://schemas.microsoft.com/office/drawing/2014/main" id="{C72EF9B7-189E-42F6-865D-713582ED6609}"/>
              </a:ext>
            </a:extLst>
          </p:cNvPr>
          <p:cNvSpPr/>
          <p:nvPr/>
        </p:nvSpPr>
        <p:spPr>
          <a:xfrm>
            <a:off x="395290" y="1640259"/>
            <a:ext cx="4663272" cy="476156"/>
          </a:xfrm>
          <a:prstGeom prst="rect">
            <a:avLst/>
          </a:prstGeom>
        </p:spPr>
        <p:txBody>
          <a:bodyPr wrap="square" lIns="0" tIns="0" rIns="0" bIns="0">
            <a:spAutoFit/>
          </a:bodyPr>
          <a:lstStyle/>
          <a:p>
            <a:pPr marL="0" marR="0" lvl="0" indent="0" algn="l" defTabSz="685783" rtl="0" eaLnBrk="1" fontAlgn="auto" latinLnBrk="0" hangingPunct="1">
              <a:lnSpc>
                <a:spcPct val="114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Open Sans"/>
                <a:ea typeface="+mn-ea"/>
                <a:cs typeface="+mn-cs"/>
              </a:rPr>
              <a:t>30 сентября 1941 года начался оборонительный этап Битвы за Москву. </a:t>
            </a:r>
          </a:p>
        </p:txBody>
      </p:sp>
      <p:sp>
        <p:nvSpPr>
          <p:cNvPr id="18" name="Прямоугольник 17">
            <a:extLst>
              <a:ext uri="{FF2B5EF4-FFF2-40B4-BE49-F238E27FC236}">
                <a16:creationId xmlns:a16="http://schemas.microsoft.com/office/drawing/2014/main" id="{BC762207-295F-4A14-AB4E-585B461D89A1}"/>
              </a:ext>
            </a:extLst>
          </p:cNvPr>
          <p:cNvSpPr/>
          <p:nvPr/>
        </p:nvSpPr>
        <p:spPr>
          <a:xfrm>
            <a:off x="395289" y="948693"/>
            <a:ext cx="2207336"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30 сентября</a:t>
            </a:r>
          </a:p>
        </p:txBody>
      </p:sp>
    </p:spTree>
    <p:extLst>
      <p:ext uri="{BB962C8B-B14F-4D97-AF65-F5344CB8AC3E}">
        <p14:creationId xmlns:p14="http://schemas.microsoft.com/office/powerpoint/2010/main" val="400877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2">
            <a:extLst>
              <a:ext uri="{FF2B5EF4-FFF2-40B4-BE49-F238E27FC236}">
                <a16:creationId xmlns:a16="http://schemas.microsoft.com/office/drawing/2014/main" id="{5A51206F-1B3F-4B57-9E0E-E95F1059D1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82" t="5599" r="34894" b="16529"/>
          <a:stretch/>
        </p:blipFill>
        <p:spPr bwMode="auto">
          <a:xfrm>
            <a:off x="6227763" y="1329755"/>
            <a:ext cx="2432693" cy="248397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51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2" descr="Картинки по запросу &quot;акт о капитуляции в реймсе&quot;">
            <a:extLst>
              <a:ext uri="{FF2B5EF4-FFF2-40B4-BE49-F238E27FC236}">
                <a16:creationId xmlns:a16="http://schemas.microsoft.com/office/drawing/2014/main" id="{BD13A5B9-1199-4414-B96C-8DD309489B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43" t="5063" r="37366" b="18656"/>
          <a:stretch/>
        </p:blipFill>
        <p:spPr bwMode="auto">
          <a:xfrm>
            <a:off x="6227763" y="1329755"/>
            <a:ext cx="2432692" cy="2483978"/>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07FB306A-90AD-4FF0-9AE8-510E3D6A4C65}"/>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8 мая</a:t>
            </a:r>
          </a:p>
        </p:txBody>
      </p:sp>
      <p:sp>
        <p:nvSpPr>
          <p:cNvPr id="20" name="Скругленный прямоугольник 7">
            <a:hlinkClick r:id="rId4" action="ppaction://hlinksldjump"/>
            <a:extLst>
              <a:ext uri="{FF2B5EF4-FFF2-40B4-BE49-F238E27FC236}">
                <a16:creationId xmlns:a16="http://schemas.microsoft.com/office/drawing/2014/main" id="{DAAA07F3-133B-435B-A756-DB4CE6E5F461}"/>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6 мая</a:t>
            </a:r>
          </a:p>
        </p:txBody>
      </p:sp>
      <p:sp>
        <p:nvSpPr>
          <p:cNvPr id="21" name="Скругленный прямоугольник 8">
            <a:hlinkClick r:id="rId4" action="ppaction://hlinksldjump"/>
            <a:extLst>
              <a:ext uri="{FF2B5EF4-FFF2-40B4-BE49-F238E27FC236}">
                <a16:creationId xmlns:a16="http://schemas.microsoft.com/office/drawing/2014/main" id="{04A71512-A682-4AF7-8936-05245F49F6FE}"/>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9 мая</a:t>
            </a:r>
          </a:p>
        </p:txBody>
      </p:sp>
      <p:sp>
        <p:nvSpPr>
          <p:cNvPr id="22" name="Скругленный прямоугольник 10">
            <a:hlinkClick r:id="rId5" action="ppaction://hlinksldjump"/>
            <a:extLst>
              <a:ext uri="{FF2B5EF4-FFF2-40B4-BE49-F238E27FC236}">
                <a16:creationId xmlns:a16="http://schemas.microsoft.com/office/drawing/2014/main" id="{05A692BF-FA36-435C-A3E6-2572B38C1D90}"/>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7 мая</a:t>
            </a:r>
          </a:p>
        </p:txBody>
      </p:sp>
      <p:sp>
        <p:nvSpPr>
          <p:cNvPr id="23" name="Прямоугольник 22">
            <a:extLst>
              <a:ext uri="{FF2B5EF4-FFF2-40B4-BE49-F238E27FC236}">
                <a16:creationId xmlns:a16="http://schemas.microsoft.com/office/drawing/2014/main" id="{3F8813F3-8E6B-4440-8FF6-7BF1488E4B2C}"/>
              </a:ext>
            </a:extLst>
          </p:cNvPr>
          <p:cNvSpPr/>
          <p:nvPr/>
        </p:nvSpPr>
        <p:spPr>
          <a:xfrm>
            <a:off x="395288" y="850180"/>
            <a:ext cx="5544117" cy="544316"/>
          </a:xfrm>
          <a:prstGeom prst="rect">
            <a:avLst/>
          </a:prstGeom>
        </p:spPr>
        <p:txBody>
          <a:bodyPr wrap="square" lIns="0" tIns="0" rIns="0" bIns="0">
            <a:spAutoFit/>
          </a:bodyPr>
          <a:lstStyle/>
          <a:p>
            <a:pPr marL="0" marR="0" lvl="0" indent="0" algn="l" defTabSz="685766" rtl="0" eaLnBrk="1" fontAlgn="auto" latinLnBrk="0" hangingPunct="1">
              <a:lnSpc>
                <a:spcPct val="114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В этот день в 1945 году в Реймсе был подписан первый Акт о безоговорочной капитуляции Германии.</a:t>
            </a:r>
          </a:p>
        </p:txBody>
      </p:sp>
    </p:spTree>
    <p:extLst>
      <p:ext uri="{BB962C8B-B14F-4D97-AF65-F5344CB8AC3E}">
        <p14:creationId xmlns:p14="http://schemas.microsoft.com/office/powerpoint/2010/main" val="284389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9" grpId="0" animBg="1"/>
      <p:bldP spid="20" grpId="0" animBg="1"/>
      <p:bldP spid="21"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2" descr="Картинки по запросу &quot;акт о капитуляции в реймсе&quot;">
            <a:extLst>
              <a:ext uri="{FF2B5EF4-FFF2-40B4-BE49-F238E27FC236}">
                <a16:creationId xmlns:a16="http://schemas.microsoft.com/office/drawing/2014/main" id="{336FF0DE-47C4-4E37-A32D-9AC58F1BD1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43" t="5063" r="37366" b="18656"/>
          <a:stretch/>
        </p:blipFill>
        <p:spPr bwMode="auto">
          <a:xfrm>
            <a:off x="6227763" y="1329755"/>
            <a:ext cx="2432692" cy="2483978"/>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CA34B3D7-5FFF-48A0-B44E-C13BDA84F258}"/>
              </a:ext>
            </a:extLst>
          </p:cNvPr>
          <p:cNvSpPr/>
          <p:nvPr/>
        </p:nvSpPr>
        <p:spPr>
          <a:xfrm>
            <a:off x="395290" y="1640259"/>
            <a:ext cx="4663272" cy="96731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7 мая 1945 года в Реймсе в первый раз был подписан Акт о безоговорочной капитуляции Германии. Акт вступал в силу 8 мая в 23:01 </a:t>
            </a:r>
          </a:p>
          <a:p>
            <a:pPr lvl="0" defTabSz="685783">
              <a:lnSpc>
                <a:spcPct val="114000"/>
              </a:lnSpc>
              <a:defRPr/>
            </a:pPr>
            <a:r>
              <a:rPr lang="ru-RU" sz="1400" dirty="0">
                <a:solidFill>
                  <a:prstClr val="black"/>
                </a:solidFill>
                <a:latin typeface="Open Sans"/>
              </a:rPr>
              <a:t>по среднеевропейскому времени.  </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4" name="Прямоугольник 13">
            <a:extLst>
              <a:ext uri="{FF2B5EF4-FFF2-40B4-BE49-F238E27FC236}">
                <a16:creationId xmlns:a16="http://schemas.microsoft.com/office/drawing/2014/main" id="{41F152B0-3267-4A5B-A4F5-653A035412AA}"/>
              </a:ext>
            </a:extLst>
          </p:cNvPr>
          <p:cNvSpPr/>
          <p:nvPr/>
        </p:nvSpPr>
        <p:spPr>
          <a:xfrm>
            <a:off x="395289" y="948693"/>
            <a:ext cx="1014701"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7 мая</a:t>
            </a:r>
          </a:p>
        </p:txBody>
      </p:sp>
    </p:spTree>
    <p:extLst>
      <p:ext uri="{BB962C8B-B14F-4D97-AF65-F5344CB8AC3E}">
        <p14:creationId xmlns:p14="http://schemas.microsoft.com/office/powerpoint/2010/main" val="21809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2" descr="Картинки по запросу &quot;александр матросов интересные факты&quot;">
            <a:extLst>
              <a:ext uri="{FF2B5EF4-FFF2-40B4-BE49-F238E27FC236}">
                <a16:creationId xmlns:a16="http://schemas.microsoft.com/office/drawing/2014/main" id="{2F9AD0C0-2C03-471F-9ACF-F8814396C5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128" t="4196" r="35688" b="31403"/>
          <a:stretch/>
        </p:blipFill>
        <p:spPr bwMode="auto">
          <a:xfrm>
            <a:off x="6191686" y="1329750"/>
            <a:ext cx="2483998" cy="248399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46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Roboto Slab"/>
                <a:ea typeface="+mn-ea"/>
                <a:cs typeface="+mn-cs"/>
              </a:rPr>
              <a:t>Попробуйте ещё раз</a:t>
            </a:r>
          </a:p>
        </p:txBody>
      </p:sp>
      <p:pic>
        <p:nvPicPr>
          <p:cNvPr id="8" name="Picture 2" descr="Картинки по запросу &quot;акт о капитуляции в реймсе&quot;">
            <a:extLst>
              <a:ext uri="{FF2B5EF4-FFF2-40B4-BE49-F238E27FC236}">
                <a16:creationId xmlns:a16="http://schemas.microsoft.com/office/drawing/2014/main" id="{5663D617-FAA2-4AB3-A9C6-694271ECEE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43" t="5063" r="37366" b="18656"/>
          <a:stretch/>
        </p:blipFill>
        <p:spPr bwMode="auto">
          <a:xfrm>
            <a:off x="6227763" y="1329755"/>
            <a:ext cx="2432692" cy="248397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96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2" descr="Картинки по запросу &quot;николай гастелло интересные факты&quot;">
            <a:extLst>
              <a:ext uri="{FF2B5EF4-FFF2-40B4-BE49-F238E27FC236}">
                <a16:creationId xmlns:a16="http://schemas.microsoft.com/office/drawing/2014/main" id="{D12F186A-CE59-4B02-85BB-C969F4EA6E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110" t="3439" r="12368" b="3439"/>
          <a:stretch/>
        </p:blipFill>
        <p:spPr bwMode="auto">
          <a:xfrm>
            <a:off x="6191686" y="1329750"/>
            <a:ext cx="2483998" cy="2483999"/>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0D5E8ABC-E519-4790-881D-EB2741E9CD3C}"/>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Леонид </a:t>
            </a:r>
            <a:r>
              <a:rPr kumimoji="0" lang="ru-RU" sz="1600" b="0" i="0" u="none" strike="noStrike" kern="1200" cap="none" spc="0" normalizeH="0" baseline="0" noProof="0" err="1">
                <a:ln>
                  <a:noFill/>
                </a:ln>
                <a:solidFill>
                  <a:prstClr val="black"/>
                </a:solidFill>
                <a:effectLst/>
                <a:uLnTx/>
                <a:uFillTx/>
                <a:latin typeface="Roboto Slab"/>
                <a:ea typeface="+mn-ea"/>
                <a:cs typeface="+mn-cs"/>
              </a:rPr>
              <a:t>Бутелин</a:t>
            </a:r>
            <a:endParaRPr kumimoji="0" lang="ru-RU" sz="1600" b="0" i="0" u="none" strike="noStrike" kern="1200" cap="none" spc="0" normalizeH="0" baseline="0" noProof="0">
              <a:ln>
                <a:noFill/>
              </a:ln>
              <a:solidFill>
                <a:prstClr val="black"/>
              </a:solidFill>
              <a:effectLst/>
              <a:uLnTx/>
              <a:uFillTx/>
              <a:latin typeface="Roboto Slab"/>
              <a:ea typeface="+mn-ea"/>
              <a:cs typeface="+mn-cs"/>
            </a:endParaRPr>
          </a:p>
        </p:txBody>
      </p:sp>
      <p:sp>
        <p:nvSpPr>
          <p:cNvPr id="20" name="Скругленный прямоугольник 7">
            <a:hlinkClick r:id="rId4" action="ppaction://hlinksldjump"/>
            <a:extLst>
              <a:ext uri="{FF2B5EF4-FFF2-40B4-BE49-F238E27FC236}">
                <a16:creationId xmlns:a16="http://schemas.microsoft.com/office/drawing/2014/main" id="{96691876-AFC1-45D7-946E-B6C7BA74A460}"/>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Виктор Талалихин</a:t>
            </a:r>
          </a:p>
        </p:txBody>
      </p:sp>
      <p:sp>
        <p:nvSpPr>
          <p:cNvPr id="21" name="Скругленный прямоугольник 8">
            <a:hlinkClick r:id="rId4" action="ppaction://hlinksldjump"/>
            <a:extLst>
              <a:ext uri="{FF2B5EF4-FFF2-40B4-BE49-F238E27FC236}">
                <a16:creationId xmlns:a16="http://schemas.microsoft.com/office/drawing/2014/main" id="{1E27B915-771C-49E8-B2A2-E3B765173C23}"/>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Алексей Маресьев</a:t>
            </a:r>
          </a:p>
        </p:txBody>
      </p:sp>
      <p:sp>
        <p:nvSpPr>
          <p:cNvPr id="22" name="Скругленный прямоугольник 10">
            <a:hlinkClick r:id="rId5" action="ppaction://hlinksldjump"/>
            <a:extLst>
              <a:ext uri="{FF2B5EF4-FFF2-40B4-BE49-F238E27FC236}">
                <a16:creationId xmlns:a16="http://schemas.microsoft.com/office/drawing/2014/main" id="{F9A92F25-ED27-4185-80F3-BCF97D9D76BE}"/>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Николай Гастелло</a:t>
            </a:r>
          </a:p>
        </p:txBody>
      </p:sp>
      <p:sp>
        <p:nvSpPr>
          <p:cNvPr id="23" name="Прямоугольник 22">
            <a:extLst>
              <a:ext uri="{FF2B5EF4-FFF2-40B4-BE49-F238E27FC236}">
                <a16:creationId xmlns:a16="http://schemas.microsoft.com/office/drawing/2014/main" id="{E1289122-BF52-461B-9D33-B867B91C1B7E}"/>
              </a:ext>
            </a:extLst>
          </p:cNvPr>
          <p:cNvSpPr/>
          <p:nvPr/>
        </p:nvSpPr>
        <p:spPr>
          <a:xfrm>
            <a:off x="395289" y="850180"/>
            <a:ext cx="5124667" cy="1947906"/>
          </a:xfrm>
          <a:prstGeom prst="rect">
            <a:avLst/>
          </a:prstGeom>
        </p:spPr>
        <p:txBody>
          <a:bodyPr wrap="square" lIns="0" tIns="0" rIns="0" bIns="0">
            <a:spAutoFit/>
          </a:bodyPr>
          <a:lstStyle/>
          <a:p>
            <a:pPr lvl="0" defTabSz="685766">
              <a:lnSpc>
                <a:spcPct val="114000"/>
              </a:lnSpc>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До начала Великой Отечественной войны </a:t>
            </a:r>
            <a:r>
              <a:rPr lang="ru-RU" sz="1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он</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 участвовал в боях на Халхин-Голе и в войне с Финляндией. 26 июня 1941 года его самолёт был подбит огнём зенитной артиллерии противника. Тогда лётчик совершил огненный таран — направил горящую машину на механизированную колонну врага. Все члены экипажа погибли.</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7320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2" descr="Картинки по запросу &quot;николай гастелло интересные факты&quot;">
            <a:extLst>
              <a:ext uri="{FF2B5EF4-FFF2-40B4-BE49-F238E27FC236}">
                <a16:creationId xmlns:a16="http://schemas.microsoft.com/office/drawing/2014/main" id="{177E3A19-77B3-4F9E-A20C-DBE3DEB08B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110" t="3439" r="12368" b="3439"/>
          <a:stretch/>
        </p:blipFill>
        <p:spPr bwMode="auto">
          <a:xfrm>
            <a:off x="6191686" y="1329750"/>
            <a:ext cx="2483998" cy="2483999"/>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B6767E69-39B9-4AAD-AA11-A8370F949C61}"/>
              </a:ext>
            </a:extLst>
          </p:cNvPr>
          <p:cNvSpPr/>
          <p:nvPr/>
        </p:nvSpPr>
        <p:spPr>
          <a:xfrm>
            <a:off x="395289" y="1925485"/>
            <a:ext cx="5200168" cy="2195216"/>
          </a:xfrm>
          <a:prstGeom prst="rect">
            <a:avLst/>
          </a:prstGeom>
        </p:spPr>
        <p:txBody>
          <a:bodyPr wrap="square" lIns="0" tIns="0" rIns="0" bIns="0">
            <a:spAutoFit/>
          </a:bodyPr>
          <a:lstStyle/>
          <a:p>
            <a:pPr lvl="0" defTabSz="685783">
              <a:lnSpc>
                <a:spcPct val="114000"/>
              </a:lnSpc>
            </a:pPr>
            <a:r>
              <a:rPr lang="ru-RU" sz="1400" dirty="0">
                <a:solidFill>
                  <a:prstClr val="black"/>
                </a:solidFill>
                <a:latin typeface="Open Sans"/>
              </a:rPr>
              <a:t>26 июня 1941 года эскадрилья под командованием Гастелло наносила бомбовые удары по механизированной колонне врага на дороге Молодечно — </a:t>
            </a:r>
            <a:r>
              <a:rPr lang="ru-RU" sz="1400" dirty="0" err="1">
                <a:solidFill>
                  <a:prstClr val="black"/>
                </a:solidFill>
                <a:latin typeface="Open Sans"/>
              </a:rPr>
              <a:t>Родошковичи</a:t>
            </a:r>
            <a:r>
              <a:rPr lang="ru-RU" sz="1400" dirty="0">
                <a:solidFill>
                  <a:prstClr val="black"/>
                </a:solidFill>
                <a:latin typeface="Open Sans"/>
              </a:rPr>
              <a:t>. Объятая пламенем машина не смогла бы дотянуть до своей базы. И капитан Гастелло направил горящий самолёт в скопление бензоцистерн и автомашин противника. Экипаж самолёта не захотел покинуть его на парашютах и пошёл на смерть вместе со своим командиром.</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8" name="Прямоугольник 17">
            <a:extLst>
              <a:ext uri="{FF2B5EF4-FFF2-40B4-BE49-F238E27FC236}">
                <a16:creationId xmlns:a16="http://schemas.microsoft.com/office/drawing/2014/main" id="{6BF01B3B-D1D5-4ECD-9DEE-BEBCFF0A7873}"/>
              </a:ext>
            </a:extLst>
          </p:cNvPr>
          <p:cNvSpPr/>
          <p:nvPr/>
        </p:nvSpPr>
        <p:spPr>
          <a:xfrm>
            <a:off x="395289" y="1233919"/>
            <a:ext cx="3375924"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Николай Гастелло</a:t>
            </a:r>
          </a:p>
        </p:txBody>
      </p:sp>
    </p:spTree>
    <p:extLst>
      <p:ext uri="{BB962C8B-B14F-4D97-AF65-F5344CB8AC3E}">
        <p14:creationId xmlns:p14="http://schemas.microsoft.com/office/powerpoint/2010/main" val="4677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8" name="Picture 2" descr="Картинки по запросу &quot;николай гастелло интересные факты&quot;">
            <a:extLst>
              <a:ext uri="{FF2B5EF4-FFF2-40B4-BE49-F238E27FC236}">
                <a16:creationId xmlns:a16="http://schemas.microsoft.com/office/drawing/2014/main" id="{C9231F5F-E890-4CDC-8C5A-3885E4D8DC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110" t="3439" r="12368" b="3439"/>
          <a:stretch/>
        </p:blipFill>
        <p:spPr bwMode="auto">
          <a:xfrm>
            <a:off x="6191686" y="1329750"/>
            <a:ext cx="2483998" cy="248399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53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descr="Картинки по запросу &quot;панфиловцы&quot;">
            <a:extLst>
              <a:ext uri="{FF2B5EF4-FFF2-40B4-BE49-F238E27FC236}">
                <a16:creationId xmlns:a16="http://schemas.microsoft.com/office/drawing/2014/main" id="{F6F26328-67AE-4ADA-BE88-B72D811381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788" b="4010"/>
          <a:stretch/>
        </p:blipFill>
        <p:spPr bwMode="auto">
          <a:xfrm>
            <a:off x="6191686" y="1329749"/>
            <a:ext cx="2483998" cy="2483999"/>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48743683-AAD6-46B9-9E08-130003082032}"/>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Яков Павлов</a:t>
            </a:r>
          </a:p>
        </p:txBody>
      </p:sp>
      <p:sp>
        <p:nvSpPr>
          <p:cNvPr id="14" name="Скругленный прямоугольник 7">
            <a:hlinkClick r:id="rId5" action="ppaction://hlinksldjump"/>
            <a:extLst>
              <a:ext uri="{FF2B5EF4-FFF2-40B4-BE49-F238E27FC236}">
                <a16:creationId xmlns:a16="http://schemas.microsoft.com/office/drawing/2014/main" id="{DD08E2BA-BA36-4031-88FB-0E814CCB9660}"/>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Иван Панфилов</a:t>
            </a:r>
          </a:p>
        </p:txBody>
      </p:sp>
      <p:sp>
        <p:nvSpPr>
          <p:cNvPr id="15" name="Скругленный прямоугольник 8">
            <a:hlinkClick r:id="rId4" action="ppaction://hlinksldjump"/>
            <a:extLst>
              <a:ext uri="{FF2B5EF4-FFF2-40B4-BE49-F238E27FC236}">
                <a16:creationId xmlns:a16="http://schemas.microsoft.com/office/drawing/2014/main" id="{4EB435F6-BA31-44CF-8F9B-AB3F49E18B7C}"/>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Иван Баграмян</a:t>
            </a:r>
          </a:p>
        </p:txBody>
      </p:sp>
      <p:sp>
        <p:nvSpPr>
          <p:cNvPr id="16" name="Скругленный прямоугольник 10">
            <a:hlinkClick r:id="rId4" action="ppaction://hlinksldjump"/>
            <a:extLst>
              <a:ext uri="{FF2B5EF4-FFF2-40B4-BE49-F238E27FC236}">
                <a16:creationId xmlns:a16="http://schemas.microsoft.com/office/drawing/2014/main" id="{00C084B7-5DAE-4034-994D-6D3F54249B22}"/>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Павел Курочкин</a:t>
            </a:r>
          </a:p>
        </p:txBody>
      </p:sp>
      <p:sp>
        <p:nvSpPr>
          <p:cNvPr id="17" name="Прямоугольник 16">
            <a:extLst>
              <a:ext uri="{FF2B5EF4-FFF2-40B4-BE49-F238E27FC236}">
                <a16:creationId xmlns:a16="http://schemas.microsoft.com/office/drawing/2014/main" id="{F06CE46A-BCF2-40D0-80D5-23FED84587BF}"/>
              </a:ext>
            </a:extLst>
          </p:cNvPr>
          <p:cNvSpPr/>
          <p:nvPr/>
        </p:nvSpPr>
        <p:spPr>
          <a:xfrm>
            <a:off x="395289" y="850180"/>
            <a:ext cx="5124667" cy="1667188"/>
          </a:xfrm>
          <a:prstGeom prst="rect">
            <a:avLst/>
          </a:prstGeom>
        </p:spPr>
        <p:txBody>
          <a:bodyPr wrap="square" lIns="0" tIns="0" rIns="0" bIns="0">
            <a:spAutoFit/>
          </a:bodyPr>
          <a:lstStyle/>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16 ноября 1941 года при обороне Москвы от фашистских захватчиков в бою у разъезда Дубосеково совершили свой бессмертный подвиг 28 бойцов из </a:t>
            </a:r>
            <a:r>
              <a:rPr lang="ru-RU" sz="1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его</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 дивизии. Им удалось уничтожить около 20 немецких танков и остановить наступление немцев.</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1378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2"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F438B341-B161-48A8-880E-873A12CA79A1}"/>
              </a:ext>
            </a:extLst>
          </p:cNvPr>
          <p:cNvSpPr txBox="1"/>
          <p:nvPr/>
        </p:nvSpPr>
        <p:spPr>
          <a:xfrm>
            <a:off x="3445735" y="107153"/>
            <a:ext cx="2252540"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Правила игры</a:t>
            </a:r>
          </a:p>
        </p:txBody>
      </p:sp>
      <p:sp>
        <p:nvSpPr>
          <p:cNvPr id="21" name="TextBox 10">
            <a:extLst>
              <a:ext uri="{FF2B5EF4-FFF2-40B4-BE49-F238E27FC236}">
                <a16:creationId xmlns:a16="http://schemas.microsoft.com/office/drawing/2014/main" id="{3C4D3B4A-BAD7-4541-8D51-AAF132903464}"/>
              </a:ext>
            </a:extLst>
          </p:cNvPr>
          <p:cNvSpPr txBox="1"/>
          <p:nvPr/>
        </p:nvSpPr>
        <p:spPr>
          <a:xfrm>
            <a:off x="420921" y="961231"/>
            <a:ext cx="4033838" cy="3016210"/>
          </a:xfrm>
          <a:prstGeom prst="rect">
            <a:avLst/>
          </a:prstGeom>
          <a:noFill/>
        </p:spPr>
        <p:txBody>
          <a:bodyPr wrap="square" lIns="0" tIns="0" rIns="0" bIns="0" rtlCol="0">
            <a:spAutoFit/>
          </a:bodyPr>
          <a:lst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Open Sans"/>
                <a:ea typeface="+mn-ea"/>
                <a:cs typeface="+mn-cs"/>
              </a:rPr>
              <a:t>В игре участвуют две команды. Задача каждой команды — ответить на большее количество вопросов.</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Open Sans"/>
                <a:ea typeface="+mn-ea"/>
                <a:cs typeface="+mn-cs"/>
              </a:rPr>
              <a:t>Игра состоит из четырёх тем, в каждой из которых 12 вопросов. Ответив на вопросы одной темы, можно перейти к следующей.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Open Sans"/>
                <a:ea typeface="+mn-ea"/>
                <a:cs typeface="+mn-cs"/>
              </a:rPr>
              <a:t>Команды по очереди выбирают ячейку на игровом поле. После этого команда сможет перейти к вопросу.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a:p>
            <a:pPr lvl="0" defTabSz="914377"/>
            <a:r>
              <a:rPr lang="ru-RU" sz="1400" dirty="0">
                <a:solidFill>
                  <a:prstClr val="black"/>
                </a:solidFill>
                <a:latin typeface="Open Sans"/>
              </a:rPr>
              <a:t>Ячейки можно выбирать в произвольном порядке.</a:t>
            </a:r>
          </a:p>
        </p:txBody>
      </p:sp>
      <p:sp>
        <p:nvSpPr>
          <p:cNvPr id="22" name="TextBox 11">
            <a:extLst>
              <a:ext uri="{FF2B5EF4-FFF2-40B4-BE49-F238E27FC236}">
                <a16:creationId xmlns:a16="http://schemas.microsoft.com/office/drawing/2014/main" id="{F182AC60-4A3E-405C-8B49-E27F51634C40}"/>
              </a:ext>
            </a:extLst>
          </p:cNvPr>
          <p:cNvSpPr txBox="1"/>
          <p:nvPr/>
        </p:nvSpPr>
        <p:spPr>
          <a:xfrm>
            <a:off x="4813534" y="961231"/>
            <a:ext cx="4033837" cy="2369880"/>
          </a:xfrm>
          <a:prstGeom prst="rect">
            <a:avLst/>
          </a:prstGeom>
          <a:noFill/>
        </p:spPr>
        <p:txBody>
          <a:bodyPr wrap="square" lIns="0" tIns="0" rIns="0" bIns="0" rtlCol="0">
            <a:spAutoFit/>
          </a:bodyPr>
          <a:lst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Open Sans"/>
                <a:ea typeface="+mn-ea"/>
                <a:cs typeface="+mn-cs"/>
              </a:rPr>
              <a:t>Правильный ответ позволяет сделать ещё один ход. В случае неверного ответа ход переходит к другой команде.</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Open Sans"/>
                <a:ea typeface="+mn-ea"/>
                <a:cs typeface="+mn-cs"/>
              </a:rPr>
              <a:t>В случае перехода хода команда может попытаться ответить на вопрос, который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Open Sans"/>
                <a:ea typeface="+mn-ea"/>
                <a:cs typeface="+mn-cs"/>
              </a:rPr>
              <a:t>«не поддался» предыдущей команде.</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Open Sans"/>
                <a:ea typeface="+mn-ea"/>
                <a:cs typeface="+mn-cs"/>
              </a:rPr>
              <a:t>Игру выигрывает та команда,</a:t>
            </a:r>
            <a:r>
              <a:rPr kumimoji="0" lang="en-US" sz="1400" b="0" i="0" u="none" strike="noStrike" kern="1200" cap="none" spc="0" normalizeH="0" baseline="0" noProof="0" dirty="0">
                <a:ln>
                  <a:noFill/>
                </a:ln>
                <a:solidFill>
                  <a:prstClr val="black"/>
                </a:solidFill>
                <a:effectLst/>
                <a:uLnTx/>
                <a:uFillTx/>
                <a:latin typeface="Open Sans"/>
                <a:ea typeface="+mn-ea"/>
                <a:cs typeface="+mn-cs"/>
              </a:rPr>
              <a:t> </a:t>
            </a:r>
            <a:r>
              <a:rPr kumimoji="0" lang="ru-RU" sz="1400" b="0" i="0" u="none" strike="noStrike" kern="1200" cap="none" spc="0" normalizeH="0" baseline="0" noProof="0" dirty="0">
                <a:ln>
                  <a:noFill/>
                </a:ln>
                <a:solidFill>
                  <a:prstClr val="black"/>
                </a:solidFill>
                <a:effectLst/>
                <a:uLnTx/>
                <a:uFillTx/>
                <a:latin typeface="Open Sans"/>
                <a:ea typeface="+mn-ea"/>
                <a:cs typeface="+mn-cs"/>
              </a:rPr>
              <a:t>которая верно ответит на большее количество вопросов.</a:t>
            </a:r>
          </a:p>
        </p:txBody>
      </p:sp>
      <p:sp>
        <p:nvSpPr>
          <p:cNvPr id="23" name="Скругленный прямоугольник 10">
            <a:hlinkClick r:id="" action="ppaction://hlinkshowjump?jump=nextslide"/>
            <a:extLst>
              <a:ext uri="{FF2B5EF4-FFF2-40B4-BE49-F238E27FC236}">
                <a16:creationId xmlns:a16="http://schemas.microsoft.com/office/drawing/2014/main" id="{EC56C650-8910-41B9-BD61-A0B2CD4C52FD}"/>
              </a:ext>
            </a:extLst>
          </p:cNvPr>
          <p:cNvSpPr/>
          <p:nvPr/>
        </p:nvSpPr>
        <p:spPr>
          <a:xfrm>
            <a:off x="6929272"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Далее</a:t>
            </a:r>
          </a:p>
        </p:txBody>
      </p:sp>
    </p:spTree>
    <p:extLst>
      <p:ext uri="{BB962C8B-B14F-4D97-AF65-F5344CB8AC3E}">
        <p14:creationId xmlns:p14="http://schemas.microsoft.com/office/powerpoint/2010/main" val="13011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14" name="Picture 2" descr="Картинки по запросу &quot;панфиловцы&quot;">
            <a:extLst>
              <a:ext uri="{FF2B5EF4-FFF2-40B4-BE49-F238E27FC236}">
                <a16:creationId xmlns:a16="http://schemas.microsoft.com/office/drawing/2014/main" id="{34A77B80-EEBB-47A0-8682-A4204DF7AD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788" b="4010"/>
          <a:stretch/>
        </p:blipFill>
        <p:spPr bwMode="auto">
          <a:xfrm>
            <a:off x="6191686" y="1329749"/>
            <a:ext cx="2483998" cy="2483999"/>
          </a:xfrm>
          <a:prstGeom prst="ellipse">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extLst>
              <a:ext uri="{FF2B5EF4-FFF2-40B4-BE49-F238E27FC236}">
                <a16:creationId xmlns:a16="http://schemas.microsoft.com/office/drawing/2014/main" id="{80A6665C-CBD2-4566-B711-4D2E982B7C80}"/>
              </a:ext>
            </a:extLst>
          </p:cNvPr>
          <p:cNvSpPr/>
          <p:nvPr/>
        </p:nvSpPr>
        <p:spPr>
          <a:xfrm>
            <a:off x="395289" y="1925485"/>
            <a:ext cx="5200168" cy="1212896"/>
          </a:xfrm>
          <a:prstGeom prst="rect">
            <a:avLst/>
          </a:prstGeom>
        </p:spPr>
        <p:txBody>
          <a:bodyPr wrap="square" lIns="0" tIns="0" rIns="0" bIns="0">
            <a:spAutoFit/>
          </a:bodyPr>
          <a:lstStyle/>
          <a:p>
            <a:pPr lvl="0" defTabSz="685783">
              <a:lnSpc>
                <a:spcPct val="114000"/>
              </a:lnSpc>
            </a:pPr>
            <a:r>
              <a:rPr lang="ru-RU" sz="1400" dirty="0">
                <a:solidFill>
                  <a:prstClr val="black"/>
                </a:solidFill>
                <a:latin typeface="Open Sans"/>
              </a:rPr>
              <a:t>316-я стрелковая дивизия под руководством Панфилова </a:t>
            </a:r>
          </a:p>
          <a:p>
            <a:pPr lvl="0" defTabSz="685783">
              <a:lnSpc>
                <a:spcPct val="114000"/>
              </a:lnSpc>
            </a:pPr>
            <a:r>
              <a:rPr lang="ru-RU" sz="1400" dirty="0">
                <a:solidFill>
                  <a:prstClr val="black"/>
                </a:solidFill>
                <a:latin typeface="Open Sans"/>
              </a:rPr>
              <a:t>16 ноября 1941 года в ходе ожесточённых боёв приостановила на четыре часа продвижение вражеских танков, что вошло в историю как «Подвиг 28 героев-панфиловцев».</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6" name="Прямоугольник 15">
            <a:extLst>
              <a:ext uri="{FF2B5EF4-FFF2-40B4-BE49-F238E27FC236}">
                <a16:creationId xmlns:a16="http://schemas.microsoft.com/office/drawing/2014/main" id="{28AF3FDB-BE8E-42CA-B018-B22FB4825D39}"/>
              </a:ext>
            </a:extLst>
          </p:cNvPr>
          <p:cNvSpPr/>
          <p:nvPr/>
        </p:nvSpPr>
        <p:spPr>
          <a:xfrm>
            <a:off x="395289" y="1233919"/>
            <a:ext cx="2907847"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Иван Панфилов</a:t>
            </a:r>
          </a:p>
        </p:txBody>
      </p:sp>
    </p:spTree>
    <p:extLst>
      <p:ext uri="{BB962C8B-B14F-4D97-AF65-F5344CB8AC3E}">
        <p14:creationId xmlns:p14="http://schemas.microsoft.com/office/powerpoint/2010/main" val="160450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2" descr="Картинки по запросу &quot;панфиловцы&quot;">
            <a:extLst>
              <a:ext uri="{FF2B5EF4-FFF2-40B4-BE49-F238E27FC236}">
                <a16:creationId xmlns:a16="http://schemas.microsoft.com/office/drawing/2014/main" id="{661AB01A-56C3-431E-A02B-2D6061186F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788" b="4010"/>
          <a:stretch/>
        </p:blipFill>
        <p:spPr bwMode="auto">
          <a:xfrm>
            <a:off x="6191686" y="1329749"/>
            <a:ext cx="2483998" cy="248399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60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4" descr="Картинки по запросу &quot;яков павлов&quot;">
            <a:extLst>
              <a:ext uri="{FF2B5EF4-FFF2-40B4-BE49-F238E27FC236}">
                <a16:creationId xmlns:a16="http://schemas.microsoft.com/office/drawing/2014/main" id="{15A165DF-B749-48B8-BC7D-180A4B92D9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2" t="3752" r="1692" b="29542"/>
          <a:stretch/>
        </p:blipFill>
        <p:spPr bwMode="auto">
          <a:xfrm>
            <a:off x="6191686" y="1329749"/>
            <a:ext cx="2483998" cy="2483999"/>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D0E34692-E4DA-48D4-AE98-7578B8D6A9F7}"/>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Яков Павлов</a:t>
            </a:r>
          </a:p>
        </p:txBody>
      </p:sp>
      <p:sp>
        <p:nvSpPr>
          <p:cNvPr id="20" name="Скругленный прямоугольник 7">
            <a:hlinkClick r:id="rId5" action="ppaction://hlinksldjump"/>
            <a:extLst>
              <a:ext uri="{FF2B5EF4-FFF2-40B4-BE49-F238E27FC236}">
                <a16:creationId xmlns:a16="http://schemas.microsoft.com/office/drawing/2014/main" id="{65432D4B-D647-40C7-B823-45A56D1207C4}"/>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Иван Панфилов</a:t>
            </a:r>
          </a:p>
        </p:txBody>
      </p:sp>
      <p:sp>
        <p:nvSpPr>
          <p:cNvPr id="21" name="Скругленный прямоугольник 8">
            <a:hlinkClick r:id="rId5" action="ppaction://hlinksldjump"/>
            <a:extLst>
              <a:ext uri="{FF2B5EF4-FFF2-40B4-BE49-F238E27FC236}">
                <a16:creationId xmlns:a16="http://schemas.microsoft.com/office/drawing/2014/main" id="{AB35E948-3FB2-4386-A694-C5EEF485D54E}"/>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Иван Афанасьев</a:t>
            </a:r>
          </a:p>
        </p:txBody>
      </p:sp>
      <p:sp>
        <p:nvSpPr>
          <p:cNvPr id="22" name="Скругленный прямоугольник 10">
            <a:hlinkClick r:id="rId5" action="ppaction://hlinksldjump"/>
            <a:extLst>
              <a:ext uri="{FF2B5EF4-FFF2-40B4-BE49-F238E27FC236}">
                <a16:creationId xmlns:a16="http://schemas.microsoft.com/office/drawing/2014/main" id="{70C64B10-CEC3-40AE-B22E-2A9601F68C21}"/>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Василий Глущенко</a:t>
            </a:r>
          </a:p>
        </p:txBody>
      </p:sp>
      <p:sp>
        <p:nvSpPr>
          <p:cNvPr id="23" name="Прямоугольник 22">
            <a:extLst>
              <a:ext uri="{FF2B5EF4-FFF2-40B4-BE49-F238E27FC236}">
                <a16:creationId xmlns:a16="http://schemas.microsoft.com/office/drawing/2014/main" id="{9EB86565-5AA8-472B-AAA2-DA3651B7F201}"/>
              </a:ext>
            </a:extLst>
          </p:cNvPr>
          <p:cNvSpPr/>
          <p:nvPr/>
        </p:nvSpPr>
        <p:spPr>
          <a:xfrm>
            <a:off x="395289" y="850180"/>
            <a:ext cx="5124667" cy="1386470"/>
          </a:xfrm>
          <a:prstGeom prst="rect">
            <a:avLst/>
          </a:prstGeom>
        </p:spPr>
        <p:txBody>
          <a:bodyPr wrap="square" lIns="0" tIns="0" rIns="0" bIns="0">
            <a:spAutoFit/>
          </a:bodyPr>
          <a:lstStyle/>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В страшные дни боёв за Сталинград один из домов превратился в крепость на немецких картах. Он был захвачен советской разведгруппой под </a:t>
            </a:r>
            <a:r>
              <a:rPr lang="ru-RU" sz="1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его</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 командованием. Позже этот дом назвали именем этого героя Сталинградской битвы.</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833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4" descr="Картинки по запросу &quot;яков павлов&quot;">
            <a:extLst>
              <a:ext uri="{FF2B5EF4-FFF2-40B4-BE49-F238E27FC236}">
                <a16:creationId xmlns:a16="http://schemas.microsoft.com/office/drawing/2014/main" id="{2E5BDD1C-96A6-4357-A6F4-87F2C177E4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2" t="3752" r="1692" b="29542"/>
          <a:stretch/>
        </p:blipFill>
        <p:spPr bwMode="auto">
          <a:xfrm>
            <a:off x="6191686" y="1329749"/>
            <a:ext cx="2483998" cy="2483999"/>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A667DDDB-101B-4CF7-9BB1-BBB5C198007C}"/>
              </a:ext>
            </a:extLst>
          </p:cNvPr>
          <p:cNvSpPr/>
          <p:nvPr/>
        </p:nvSpPr>
        <p:spPr>
          <a:xfrm>
            <a:off x="395289" y="1925485"/>
            <a:ext cx="5032388" cy="1704056"/>
          </a:xfrm>
          <a:prstGeom prst="rect">
            <a:avLst/>
          </a:prstGeom>
        </p:spPr>
        <p:txBody>
          <a:bodyPr wrap="square" lIns="0" tIns="0" rIns="0" bIns="0">
            <a:spAutoFit/>
          </a:bodyPr>
          <a:lstStyle/>
          <a:p>
            <a:pPr lvl="0" defTabSz="685783">
              <a:lnSpc>
                <a:spcPct val="114000"/>
              </a:lnSpc>
            </a:pPr>
            <a:r>
              <a:rPr lang="ru-RU" sz="1400" dirty="0">
                <a:solidFill>
                  <a:prstClr val="black"/>
                </a:solidFill>
                <a:latin typeface="Open Sans"/>
              </a:rPr>
              <a:t>В ночь на 27 сентября 1942 года один из домов в центре Сталинграда был захвачен советской разведгруппой под командованием Якова Павлова. Командующий </a:t>
            </a:r>
          </a:p>
          <a:p>
            <a:pPr lvl="0" defTabSz="685783">
              <a:lnSpc>
                <a:spcPct val="114000"/>
              </a:lnSpc>
            </a:pPr>
            <a:r>
              <a:rPr lang="ru-RU" sz="1400" dirty="0">
                <a:solidFill>
                  <a:prstClr val="black"/>
                </a:solidFill>
                <a:latin typeface="Open Sans"/>
              </a:rPr>
              <a:t>62-й армией Василий Чуйков так написал про защитников Дома Павлова: «Эта небольшая группа, обороняя один дом, уничтожила вражеских солдат больше, чем гитлеровцы потеряли при взятии Парижа».</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8" name="Прямоугольник 17">
            <a:extLst>
              <a:ext uri="{FF2B5EF4-FFF2-40B4-BE49-F238E27FC236}">
                <a16:creationId xmlns:a16="http://schemas.microsoft.com/office/drawing/2014/main" id="{EF87602F-9C2E-4B84-8A1F-099B99A5356E}"/>
              </a:ext>
            </a:extLst>
          </p:cNvPr>
          <p:cNvSpPr/>
          <p:nvPr/>
        </p:nvSpPr>
        <p:spPr>
          <a:xfrm>
            <a:off x="395289" y="1233919"/>
            <a:ext cx="2329164"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Яков Павлов</a:t>
            </a:r>
          </a:p>
        </p:txBody>
      </p:sp>
    </p:spTree>
    <p:extLst>
      <p:ext uri="{BB962C8B-B14F-4D97-AF65-F5344CB8AC3E}">
        <p14:creationId xmlns:p14="http://schemas.microsoft.com/office/powerpoint/2010/main" val="288598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8" name="Picture 4" descr="Картинки по запросу &quot;яков павлов&quot;">
            <a:extLst>
              <a:ext uri="{FF2B5EF4-FFF2-40B4-BE49-F238E27FC236}">
                <a16:creationId xmlns:a16="http://schemas.microsoft.com/office/drawing/2014/main" id="{07964D52-A8B0-4330-B7AF-A4E62556A2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2" t="3752" r="1692" b="29542"/>
          <a:stretch/>
        </p:blipFill>
        <p:spPr bwMode="auto">
          <a:xfrm>
            <a:off x="6191686" y="1329749"/>
            <a:ext cx="2483998" cy="248399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12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descr="Картинки по запросу &quot;таня савичева интересные факты&quot;">
            <a:extLst>
              <a:ext uri="{FF2B5EF4-FFF2-40B4-BE49-F238E27FC236}">
                <a16:creationId xmlns:a16="http://schemas.microsoft.com/office/drawing/2014/main" id="{1C9406F4-A7E7-4F04-9145-C9FD0F17A2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56" b="24244"/>
          <a:stretch/>
        </p:blipFill>
        <p:spPr bwMode="auto">
          <a:xfrm>
            <a:off x="6227762" y="1329748"/>
            <a:ext cx="2447921" cy="2483999"/>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324D868B-15D5-478D-A7EF-36C6435FB6C0}"/>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Лиза Чайкина</a:t>
            </a:r>
          </a:p>
        </p:txBody>
      </p:sp>
      <p:sp>
        <p:nvSpPr>
          <p:cNvPr id="14" name="Скругленный прямоугольник 7">
            <a:hlinkClick r:id="rId4" action="ppaction://hlinksldjump"/>
            <a:extLst>
              <a:ext uri="{FF2B5EF4-FFF2-40B4-BE49-F238E27FC236}">
                <a16:creationId xmlns:a16="http://schemas.microsoft.com/office/drawing/2014/main" id="{F54E6356-6CD2-49E6-A390-7DD7CF358520}"/>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Надя Богданова</a:t>
            </a:r>
          </a:p>
        </p:txBody>
      </p:sp>
      <p:sp>
        <p:nvSpPr>
          <p:cNvPr id="15" name="Скругленный прямоугольник 8">
            <a:hlinkClick r:id="rId5" action="ppaction://hlinksldjump"/>
            <a:extLst>
              <a:ext uri="{FF2B5EF4-FFF2-40B4-BE49-F238E27FC236}">
                <a16:creationId xmlns:a16="http://schemas.microsoft.com/office/drawing/2014/main" id="{7426E19B-5506-4626-B490-36B0EB6A722B}"/>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Таня Савичева</a:t>
            </a:r>
          </a:p>
        </p:txBody>
      </p:sp>
      <p:sp>
        <p:nvSpPr>
          <p:cNvPr id="16" name="Скругленный прямоугольник 10">
            <a:hlinkClick r:id="rId4" action="ppaction://hlinksldjump"/>
            <a:extLst>
              <a:ext uri="{FF2B5EF4-FFF2-40B4-BE49-F238E27FC236}">
                <a16:creationId xmlns:a16="http://schemas.microsoft.com/office/drawing/2014/main" id="{3FEF5EBC-9802-4659-9BB4-2453E5CD9B12}"/>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Зина Портнова</a:t>
            </a:r>
          </a:p>
        </p:txBody>
      </p:sp>
      <p:sp>
        <p:nvSpPr>
          <p:cNvPr id="17" name="Прямоугольник 16">
            <a:extLst>
              <a:ext uri="{FF2B5EF4-FFF2-40B4-BE49-F238E27FC236}">
                <a16:creationId xmlns:a16="http://schemas.microsoft.com/office/drawing/2014/main" id="{08E8A495-C843-4F7E-B786-4434A3780B68}"/>
              </a:ext>
            </a:extLst>
          </p:cNvPr>
          <p:cNvSpPr/>
          <p:nvPr/>
        </p:nvSpPr>
        <p:spPr>
          <a:xfrm>
            <a:off x="395289" y="850180"/>
            <a:ext cx="5124667" cy="1386470"/>
          </a:xfrm>
          <a:prstGeom prst="rect">
            <a:avLst/>
          </a:prstGeom>
        </p:spPr>
        <p:txBody>
          <a:bodyPr wrap="square" lIns="0" tIns="0" rIns="0" bIns="0">
            <a:spAutoFit/>
          </a:bodyPr>
          <a:lstStyle/>
          <a:p>
            <a:pPr lvl="0" defTabSz="685766">
              <a:lnSpc>
                <a:spcPct val="114000"/>
              </a:lnSpc>
            </a:pPr>
            <a:r>
              <a:rPr kumimoji="0" lang="ru-RU" sz="1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Эта девочка </a:t>
            </a: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вела дневник с самого начала </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блокады Ленинграда. В её дневнике девять страниц, на шести из которых даты смерти близких людей — матери, бабушки, сестры, </a:t>
            </a:r>
          </a:p>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брата и двух дядей.</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5425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2" grpId="0" animBg="1"/>
      <p:bldP spid="14"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14" name="Picture 2" descr="Картинки по запросу &quot;таня савичева интересные факты&quot;">
            <a:extLst>
              <a:ext uri="{FF2B5EF4-FFF2-40B4-BE49-F238E27FC236}">
                <a16:creationId xmlns:a16="http://schemas.microsoft.com/office/drawing/2014/main" id="{D021268B-946D-4921-9A8F-B19D73E5C9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756" b="24244"/>
          <a:stretch/>
        </p:blipFill>
        <p:spPr bwMode="auto">
          <a:xfrm>
            <a:off x="6209724" y="1321359"/>
            <a:ext cx="2447921" cy="2483999"/>
          </a:xfrm>
          <a:prstGeom prst="ellipse">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extLst>
              <a:ext uri="{FF2B5EF4-FFF2-40B4-BE49-F238E27FC236}">
                <a16:creationId xmlns:a16="http://schemas.microsoft.com/office/drawing/2014/main" id="{973D4AD7-BB42-457F-BBD9-ECCA74B6F502}"/>
              </a:ext>
            </a:extLst>
          </p:cNvPr>
          <p:cNvSpPr/>
          <p:nvPr/>
        </p:nvSpPr>
        <p:spPr>
          <a:xfrm>
            <a:off x="395289" y="1640259"/>
            <a:ext cx="4923331" cy="2440796"/>
          </a:xfrm>
          <a:prstGeom prst="rect">
            <a:avLst/>
          </a:prstGeom>
        </p:spPr>
        <p:txBody>
          <a:bodyPr wrap="square" lIns="0" tIns="0" rIns="0" bIns="0">
            <a:spAutoFit/>
          </a:bodyPr>
          <a:lstStyle/>
          <a:p>
            <a:pPr marL="0" marR="0" lvl="0" indent="0" algn="l" defTabSz="685783" rtl="0" eaLnBrk="1" fontAlgn="auto" latinLnBrk="0" hangingPunct="1">
              <a:lnSpc>
                <a:spcPct val="114000"/>
              </a:lnSpc>
              <a:spcBef>
                <a:spcPts val="0"/>
              </a:spcBef>
              <a:spcAft>
                <a:spcPts val="0"/>
              </a:spcAft>
              <a:buClrTx/>
              <a:buSzTx/>
              <a:buFontTx/>
              <a:buNone/>
              <a:tabLst/>
              <a:defRPr/>
            </a:pPr>
            <a:r>
              <a:rPr lang="ru-RU" sz="1400" dirty="0">
                <a:solidFill>
                  <a:prstClr val="black"/>
                </a:solidFill>
                <a:latin typeface="Open Sans"/>
              </a:rPr>
              <a:t>В дневнике Тани Савичевой всего 9 страниц</a:t>
            </a:r>
            <a:r>
              <a:rPr kumimoji="0" lang="ru-RU" sz="1400" b="0" i="0" u="none" strike="noStrike" kern="1200" cap="none" spc="0" normalizeH="0" baseline="0" noProof="0" dirty="0">
                <a:ln>
                  <a:noFill/>
                </a:ln>
                <a:solidFill>
                  <a:prstClr val="black"/>
                </a:solidFill>
                <a:effectLst/>
                <a:uLnTx/>
                <a:uFillTx/>
                <a:latin typeface="Open Sans"/>
                <a:ea typeface="+mn-ea"/>
                <a:cs typeface="+mn-cs"/>
              </a:rPr>
              <a:t>. Это была обычная алфавитная записная книжка, где девочка писала под одной из букв даты смерти родных: </a:t>
            </a:r>
          </a:p>
          <a:p>
            <a:pPr lvl="0" defTabSz="685783">
              <a:lnSpc>
                <a:spcPct val="114000"/>
              </a:lnSpc>
            </a:pPr>
            <a:r>
              <a:rPr lang="ru-RU" sz="1400" dirty="0">
                <a:solidFill>
                  <a:prstClr val="black"/>
                </a:solidFill>
                <a:latin typeface="Open Sans"/>
              </a:rPr>
              <a:t>«28 декабря 1941 года. Женя умерла в 12 часов утра.</a:t>
            </a:r>
          </a:p>
          <a:p>
            <a:pPr lvl="0" defTabSz="685783">
              <a:lnSpc>
                <a:spcPct val="114000"/>
              </a:lnSpc>
            </a:pPr>
            <a:r>
              <a:rPr lang="ru-RU" sz="1400" dirty="0">
                <a:solidFill>
                  <a:prstClr val="black"/>
                </a:solidFill>
                <a:latin typeface="Open Sans"/>
              </a:rPr>
              <a:t>Бабушка умерла 25 января 1942-го, в 3 часа дня.</a:t>
            </a:r>
          </a:p>
          <a:p>
            <a:pPr lvl="0" defTabSz="685783">
              <a:lnSpc>
                <a:spcPct val="114000"/>
              </a:lnSpc>
            </a:pPr>
            <a:r>
              <a:rPr lang="ru-RU" sz="1400" dirty="0" err="1">
                <a:solidFill>
                  <a:prstClr val="black"/>
                </a:solidFill>
                <a:latin typeface="Open Sans"/>
              </a:rPr>
              <a:t>Лёка</a:t>
            </a:r>
            <a:r>
              <a:rPr lang="ru-RU" sz="1400" dirty="0">
                <a:solidFill>
                  <a:prstClr val="black"/>
                </a:solidFill>
                <a:latin typeface="Open Sans"/>
              </a:rPr>
              <a:t> умер 17 марта в 5 часов утра.</a:t>
            </a:r>
          </a:p>
          <a:p>
            <a:pPr lvl="0" defTabSz="685783">
              <a:lnSpc>
                <a:spcPct val="114000"/>
              </a:lnSpc>
            </a:pPr>
            <a:r>
              <a:rPr lang="ru-RU" sz="1400" dirty="0">
                <a:solidFill>
                  <a:prstClr val="black"/>
                </a:solidFill>
                <a:latin typeface="Open Sans"/>
              </a:rPr>
              <a:t>Дядя Вася умер 13 апреля в 2 часа ночи.</a:t>
            </a:r>
          </a:p>
          <a:p>
            <a:pPr lvl="0" defTabSz="685783">
              <a:lnSpc>
                <a:spcPct val="114000"/>
              </a:lnSpc>
            </a:pPr>
            <a:r>
              <a:rPr lang="ru-RU" sz="1400" dirty="0">
                <a:solidFill>
                  <a:prstClr val="black"/>
                </a:solidFill>
                <a:latin typeface="Open Sans"/>
              </a:rPr>
              <a:t>Дядя Лёша 10 мая в 4 часа дня.</a:t>
            </a:r>
          </a:p>
          <a:p>
            <a:pPr lvl="0" defTabSz="685783">
              <a:lnSpc>
                <a:spcPct val="114000"/>
              </a:lnSpc>
            </a:pPr>
            <a:r>
              <a:rPr lang="ru-RU" sz="1400" dirty="0">
                <a:solidFill>
                  <a:prstClr val="black"/>
                </a:solidFill>
                <a:latin typeface="Open Sans"/>
              </a:rPr>
              <a:t>Мама — 13 мая в 7:30 утра 1942 года.</a:t>
            </a:r>
          </a:p>
          <a:p>
            <a:pPr lvl="0" defTabSz="685783">
              <a:lnSpc>
                <a:spcPct val="114000"/>
              </a:lnSpc>
            </a:pPr>
            <a:r>
              <a:rPr lang="ru-RU" sz="1400" dirty="0">
                <a:solidFill>
                  <a:prstClr val="black"/>
                </a:solidFill>
                <a:latin typeface="Open Sans"/>
              </a:rPr>
              <a:t>Савичевы умерли. Умерли все. Осталась одна Таня». </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6" name="Прямоугольник 15">
            <a:extLst>
              <a:ext uri="{FF2B5EF4-FFF2-40B4-BE49-F238E27FC236}">
                <a16:creationId xmlns:a16="http://schemas.microsoft.com/office/drawing/2014/main" id="{36E0994E-392B-42E5-B9BB-2C841E397DCF}"/>
              </a:ext>
            </a:extLst>
          </p:cNvPr>
          <p:cNvSpPr/>
          <p:nvPr/>
        </p:nvSpPr>
        <p:spPr>
          <a:xfrm>
            <a:off x="395289" y="948693"/>
            <a:ext cx="2729914"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Таня Савичева</a:t>
            </a:r>
          </a:p>
        </p:txBody>
      </p:sp>
    </p:spTree>
    <p:extLst>
      <p:ext uri="{BB962C8B-B14F-4D97-AF65-F5344CB8AC3E}">
        <p14:creationId xmlns:p14="http://schemas.microsoft.com/office/powerpoint/2010/main" val="174707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2" descr="Картинки по запросу &quot;таня савичева интересные факты&quot;">
            <a:extLst>
              <a:ext uri="{FF2B5EF4-FFF2-40B4-BE49-F238E27FC236}">
                <a16:creationId xmlns:a16="http://schemas.microsoft.com/office/drawing/2014/main" id="{B4E2DCD3-C8C1-4889-83F2-7A0ED7F9FF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756" b="24244"/>
          <a:stretch/>
        </p:blipFill>
        <p:spPr bwMode="auto">
          <a:xfrm>
            <a:off x="6209724" y="1321359"/>
            <a:ext cx="2447921" cy="248399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98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2" descr="Картинки по запросу &quot;шостакович&quot;">
            <a:extLst>
              <a:ext uri="{FF2B5EF4-FFF2-40B4-BE49-F238E27FC236}">
                <a16:creationId xmlns:a16="http://schemas.microsoft.com/office/drawing/2014/main" id="{3AF84E58-97EC-4CC0-B799-FB99484191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09" t="23813" r="20027" b="25853"/>
          <a:stretch/>
        </p:blipFill>
        <p:spPr bwMode="auto">
          <a:xfrm>
            <a:off x="6227763" y="1329748"/>
            <a:ext cx="2447920" cy="2483999"/>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0D2A8C25-05C3-4E05-9AF7-3970ADEB45E5}"/>
              </a:ext>
            </a:extLst>
          </p:cNvPr>
          <p:cNvSpPr/>
          <p:nvPr/>
        </p:nvSpPr>
        <p:spPr>
          <a:xfrm>
            <a:off x="395289" y="2884767"/>
            <a:ext cx="2520000" cy="745924"/>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Исаак </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Дунаевский</a:t>
            </a:r>
          </a:p>
        </p:txBody>
      </p:sp>
      <p:sp>
        <p:nvSpPr>
          <p:cNvPr id="20" name="Скругленный прямоугольник 7">
            <a:hlinkClick r:id="rId4" action="ppaction://hlinksldjump"/>
            <a:extLst>
              <a:ext uri="{FF2B5EF4-FFF2-40B4-BE49-F238E27FC236}">
                <a16:creationId xmlns:a16="http://schemas.microsoft.com/office/drawing/2014/main" id="{366C59C0-75EE-4B05-945E-8C2048C94E9C}"/>
              </a:ext>
            </a:extLst>
          </p:cNvPr>
          <p:cNvSpPr/>
          <p:nvPr/>
        </p:nvSpPr>
        <p:spPr>
          <a:xfrm>
            <a:off x="3240089" y="3913389"/>
            <a:ext cx="2592387" cy="745924"/>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Борис </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Александров</a:t>
            </a:r>
          </a:p>
        </p:txBody>
      </p:sp>
      <p:sp>
        <p:nvSpPr>
          <p:cNvPr id="21" name="Скругленный прямоугольник 8">
            <a:hlinkClick r:id="rId4" action="ppaction://hlinksldjump"/>
            <a:extLst>
              <a:ext uri="{FF2B5EF4-FFF2-40B4-BE49-F238E27FC236}">
                <a16:creationId xmlns:a16="http://schemas.microsoft.com/office/drawing/2014/main" id="{0F08BB8B-6E5C-4384-9ACA-EF4D349F3D66}"/>
              </a:ext>
            </a:extLst>
          </p:cNvPr>
          <p:cNvSpPr/>
          <p:nvPr/>
        </p:nvSpPr>
        <p:spPr>
          <a:xfrm>
            <a:off x="3240089" y="2884766"/>
            <a:ext cx="2592387" cy="745924"/>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Николай Стрельников</a:t>
            </a:r>
          </a:p>
        </p:txBody>
      </p:sp>
      <p:sp>
        <p:nvSpPr>
          <p:cNvPr id="22" name="Скругленный прямоугольник 10">
            <a:hlinkClick r:id="rId5" action="ppaction://hlinksldjump"/>
            <a:extLst>
              <a:ext uri="{FF2B5EF4-FFF2-40B4-BE49-F238E27FC236}">
                <a16:creationId xmlns:a16="http://schemas.microsoft.com/office/drawing/2014/main" id="{97041296-A310-414E-A753-B8AEB5B6C76D}"/>
              </a:ext>
            </a:extLst>
          </p:cNvPr>
          <p:cNvSpPr/>
          <p:nvPr/>
        </p:nvSpPr>
        <p:spPr>
          <a:xfrm>
            <a:off x="395289" y="3913389"/>
            <a:ext cx="2520001" cy="745924"/>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Дмитрий Шостакович</a:t>
            </a:r>
          </a:p>
        </p:txBody>
      </p:sp>
      <p:sp>
        <p:nvSpPr>
          <p:cNvPr id="23" name="Прямоугольник 22">
            <a:extLst>
              <a:ext uri="{FF2B5EF4-FFF2-40B4-BE49-F238E27FC236}">
                <a16:creationId xmlns:a16="http://schemas.microsoft.com/office/drawing/2014/main" id="{070EE07C-2D6D-40BA-9CA8-8099F8136150}"/>
              </a:ext>
            </a:extLst>
          </p:cNvPr>
          <p:cNvSpPr/>
          <p:nvPr/>
        </p:nvSpPr>
        <p:spPr>
          <a:xfrm>
            <a:off x="395289" y="850180"/>
            <a:ext cx="5560894" cy="1386470"/>
          </a:xfrm>
          <a:prstGeom prst="rect">
            <a:avLst/>
          </a:prstGeom>
        </p:spPr>
        <p:txBody>
          <a:bodyPr wrap="square" lIns="0" tIns="0" rIns="0" bIns="0">
            <a:spAutoFit/>
          </a:bodyPr>
          <a:lstStyle/>
          <a:p>
            <a:pPr lvl="0" defTabSz="685766">
              <a:lnSpc>
                <a:spcPct val="114000"/>
              </a:lnSpc>
            </a:pPr>
            <a:r>
              <a:rPr kumimoji="0" lang="ru-RU" sz="1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Этот композитор </a:t>
            </a:r>
            <a:r>
              <a:rPr kumimoji="0" lang="ru-RU" sz="16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в 1941 году написал Симфонию № 7, известную также как «Ленинградская»</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 Премьера произведения состоялась 5 марта 1942 года в Куйбышеве, где в то время находилась в эвакуации труппа Большого театра.</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7280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9" grpId="0" animBg="1"/>
      <p:bldP spid="20"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2" descr="Картинки по запросу &quot;шостакович&quot;">
            <a:extLst>
              <a:ext uri="{FF2B5EF4-FFF2-40B4-BE49-F238E27FC236}">
                <a16:creationId xmlns:a16="http://schemas.microsoft.com/office/drawing/2014/main" id="{AA2A1A84-105C-4D8B-B344-338EAB6498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109" t="23813" r="20027" b="25853"/>
          <a:stretch/>
        </p:blipFill>
        <p:spPr bwMode="auto">
          <a:xfrm>
            <a:off x="6227763" y="1329748"/>
            <a:ext cx="2447920" cy="2483999"/>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6CCBA043-62F1-4B4A-888E-E2C3D07FB9E9}"/>
              </a:ext>
            </a:extLst>
          </p:cNvPr>
          <p:cNvSpPr/>
          <p:nvPr/>
        </p:nvSpPr>
        <p:spPr>
          <a:xfrm>
            <a:off x="395289" y="1640259"/>
            <a:ext cx="4923331" cy="244079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В феврале 1942 года в газете «Известия» были напечатаны слова Шостаковича: «Моя мечта, чтобы Седьмая симфония в недалёком будущем была исполнена в Ленинграде, в родном моём городе, который вдохновил меня на её создание». 9 августа 1942 года — в день, ранее объявленный немецким командованием датой вступления в Ленинград, — под управлением Карла </a:t>
            </a:r>
            <a:r>
              <a:rPr lang="ru-RU" sz="1400" dirty="0" err="1">
                <a:solidFill>
                  <a:prstClr val="black"/>
                </a:solidFill>
                <a:latin typeface="Open Sans"/>
              </a:rPr>
              <a:t>Элиасберга</a:t>
            </a:r>
            <a:r>
              <a:rPr lang="ru-RU" sz="1400" dirty="0">
                <a:solidFill>
                  <a:prstClr val="black"/>
                </a:solidFill>
                <a:latin typeface="Open Sans"/>
              </a:rPr>
              <a:t> в Большом зале филармонии состоялась ленинградская премьера «Ленинградской симфонии».</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8" name="Прямоугольник 17">
            <a:extLst>
              <a:ext uri="{FF2B5EF4-FFF2-40B4-BE49-F238E27FC236}">
                <a16:creationId xmlns:a16="http://schemas.microsoft.com/office/drawing/2014/main" id="{6B836552-9B5F-45D7-A78E-D8B4A1FA79A1}"/>
              </a:ext>
            </a:extLst>
          </p:cNvPr>
          <p:cNvSpPr/>
          <p:nvPr/>
        </p:nvSpPr>
        <p:spPr>
          <a:xfrm>
            <a:off x="395289" y="948693"/>
            <a:ext cx="4118115"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Дмитрий Шостакович</a:t>
            </a:r>
          </a:p>
        </p:txBody>
      </p:sp>
    </p:spTree>
    <p:extLst>
      <p:ext uri="{BB962C8B-B14F-4D97-AF65-F5344CB8AC3E}">
        <p14:creationId xmlns:p14="http://schemas.microsoft.com/office/powerpoint/2010/main" val="374096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мебель, коврик, красный, трава&#10;&#10;Автоматически созданное описание">
            <a:extLst>
              <a:ext uri="{FF2B5EF4-FFF2-40B4-BE49-F238E27FC236}">
                <a16:creationId xmlns:a16="http://schemas.microsoft.com/office/drawing/2014/main" id="{764593AD-5FCB-4AF1-A625-A5E5D4E49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TextBox 11">
            <a:extLst>
              <a:ext uri="{FF2B5EF4-FFF2-40B4-BE49-F238E27FC236}">
                <a16:creationId xmlns:a16="http://schemas.microsoft.com/office/drawing/2014/main" id="{DF3F9B06-01E6-4FA3-93A7-480091EC9D87}"/>
              </a:ext>
            </a:extLst>
          </p:cNvPr>
          <p:cNvSpPr txBox="1"/>
          <p:nvPr/>
        </p:nvSpPr>
        <p:spPr>
          <a:xfrm>
            <a:off x="358775" y="4098593"/>
            <a:ext cx="2392813" cy="677108"/>
          </a:xfrm>
          <a:prstGeom prst="rect">
            <a:avLst/>
          </a:prstGeom>
          <a:noFill/>
        </p:spPr>
        <p:txBody>
          <a:bodyPr wrap="square" lIns="0" tIns="0" rIns="0" bIns="0" rtlCol="0">
            <a:spAutoFit/>
          </a:bodyPr>
          <a:lstStyle/>
          <a:p>
            <a:pPr defTabSz="685766"/>
            <a:r>
              <a:rPr lang="ru-RU" sz="4400">
                <a:solidFill>
                  <a:schemeClr val="bg1"/>
                </a:solidFill>
                <a:latin typeface="Merriweather"/>
                <a:ea typeface="Theano Didot" panose="02060603060706020203" pitchFamily="18" charset="0"/>
              </a:rPr>
              <a:t>Люди</a:t>
            </a:r>
          </a:p>
        </p:txBody>
      </p:sp>
      <p:sp>
        <p:nvSpPr>
          <p:cNvPr id="4" name="Овал 3">
            <a:hlinkClick r:id="rId4" action="ppaction://hlinksldjump"/>
            <a:extLst>
              <a:ext uri="{FF2B5EF4-FFF2-40B4-BE49-F238E27FC236}">
                <a16:creationId xmlns:a16="http://schemas.microsoft.com/office/drawing/2014/main" id="{79BEEEB1-7AAA-485C-B25B-B848B6EAF012}"/>
              </a:ext>
            </a:extLst>
          </p:cNvPr>
          <p:cNvSpPr/>
          <p:nvPr/>
        </p:nvSpPr>
        <p:spPr>
          <a:xfrm>
            <a:off x="3311525" y="575512"/>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1</a:t>
            </a:r>
          </a:p>
        </p:txBody>
      </p:sp>
      <p:sp>
        <p:nvSpPr>
          <p:cNvPr id="23" name="Овал 22">
            <a:hlinkClick r:id="rId5" action="ppaction://hlinksldjump"/>
            <a:extLst>
              <a:ext uri="{FF2B5EF4-FFF2-40B4-BE49-F238E27FC236}">
                <a16:creationId xmlns:a16="http://schemas.microsoft.com/office/drawing/2014/main" id="{BF2335A7-5FE5-4DB6-BD41-2DDAB44A2483}"/>
              </a:ext>
            </a:extLst>
          </p:cNvPr>
          <p:cNvSpPr/>
          <p:nvPr/>
        </p:nvSpPr>
        <p:spPr>
          <a:xfrm>
            <a:off x="4751388" y="575512"/>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2</a:t>
            </a:r>
          </a:p>
        </p:txBody>
      </p:sp>
      <p:sp>
        <p:nvSpPr>
          <p:cNvPr id="24" name="Овал 23">
            <a:hlinkClick r:id="rId6" action="ppaction://hlinksldjump"/>
            <a:extLst>
              <a:ext uri="{FF2B5EF4-FFF2-40B4-BE49-F238E27FC236}">
                <a16:creationId xmlns:a16="http://schemas.microsoft.com/office/drawing/2014/main" id="{E4ADC9D5-0AF0-4C3A-8B2D-FE4C21F3E7BD}"/>
              </a:ext>
            </a:extLst>
          </p:cNvPr>
          <p:cNvSpPr/>
          <p:nvPr/>
        </p:nvSpPr>
        <p:spPr>
          <a:xfrm>
            <a:off x="6191251" y="575512"/>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3</a:t>
            </a:r>
          </a:p>
        </p:txBody>
      </p:sp>
      <p:sp>
        <p:nvSpPr>
          <p:cNvPr id="25" name="Овал 24">
            <a:hlinkClick r:id="rId7" action="ppaction://hlinksldjump"/>
            <a:extLst>
              <a:ext uri="{FF2B5EF4-FFF2-40B4-BE49-F238E27FC236}">
                <a16:creationId xmlns:a16="http://schemas.microsoft.com/office/drawing/2014/main" id="{716405B0-FB84-4F73-BD40-B23BC0F16143}"/>
              </a:ext>
            </a:extLst>
          </p:cNvPr>
          <p:cNvSpPr/>
          <p:nvPr/>
        </p:nvSpPr>
        <p:spPr>
          <a:xfrm>
            <a:off x="7631114" y="575512"/>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4</a:t>
            </a:r>
          </a:p>
        </p:txBody>
      </p:sp>
      <p:sp>
        <p:nvSpPr>
          <p:cNvPr id="26" name="Овал 25">
            <a:hlinkClick r:id="rId8" action="ppaction://hlinksldjump"/>
            <a:extLst>
              <a:ext uri="{FF2B5EF4-FFF2-40B4-BE49-F238E27FC236}">
                <a16:creationId xmlns:a16="http://schemas.microsoft.com/office/drawing/2014/main" id="{40AA015B-BDF7-4A28-9A50-7D03A1689BAA}"/>
              </a:ext>
            </a:extLst>
          </p:cNvPr>
          <p:cNvSpPr/>
          <p:nvPr/>
        </p:nvSpPr>
        <p:spPr>
          <a:xfrm>
            <a:off x="3311525" y="2031750"/>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5</a:t>
            </a:r>
          </a:p>
        </p:txBody>
      </p:sp>
      <p:sp>
        <p:nvSpPr>
          <p:cNvPr id="27" name="Овал 26">
            <a:hlinkClick r:id="rId9" action="ppaction://hlinksldjump"/>
            <a:extLst>
              <a:ext uri="{FF2B5EF4-FFF2-40B4-BE49-F238E27FC236}">
                <a16:creationId xmlns:a16="http://schemas.microsoft.com/office/drawing/2014/main" id="{5E3DE18C-4906-401F-83AB-3AADE4D7036C}"/>
              </a:ext>
            </a:extLst>
          </p:cNvPr>
          <p:cNvSpPr/>
          <p:nvPr/>
        </p:nvSpPr>
        <p:spPr>
          <a:xfrm>
            <a:off x="4751388" y="2031750"/>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6</a:t>
            </a:r>
          </a:p>
        </p:txBody>
      </p:sp>
      <p:sp>
        <p:nvSpPr>
          <p:cNvPr id="28" name="Овал 27">
            <a:hlinkClick r:id="rId10" action="ppaction://hlinksldjump"/>
            <a:extLst>
              <a:ext uri="{FF2B5EF4-FFF2-40B4-BE49-F238E27FC236}">
                <a16:creationId xmlns:a16="http://schemas.microsoft.com/office/drawing/2014/main" id="{5C9CB684-08A4-4D3D-AAA5-83ABE7814044}"/>
              </a:ext>
            </a:extLst>
          </p:cNvPr>
          <p:cNvSpPr/>
          <p:nvPr/>
        </p:nvSpPr>
        <p:spPr>
          <a:xfrm>
            <a:off x="6191251" y="2031750"/>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7</a:t>
            </a:r>
          </a:p>
        </p:txBody>
      </p:sp>
      <p:sp>
        <p:nvSpPr>
          <p:cNvPr id="29" name="Овал 28">
            <a:hlinkClick r:id="rId11" action="ppaction://hlinksldjump"/>
            <a:extLst>
              <a:ext uri="{FF2B5EF4-FFF2-40B4-BE49-F238E27FC236}">
                <a16:creationId xmlns:a16="http://schemas.microsoft.com/office/drawing/2014/main" id="{338CBBD3-5FF6-454B-BE2A-739C06598F30}"/>
              </a:ext>
            </a:extLst>
          </p:cNvPr>
          <p:cNvSpPr/>
          <p:nvPr/>
        </p:nvSpPr>
        <p:spPr>
          <a:xfrm>
            <a:off x="7631114" y="2031750"/>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8</a:t>
            </a:r>
          </a:p>
        </p:txBody>
      </p:sp>
      <p:sp>
        <p:nvSpPr>
          <p:cNvPr id="30" name="Овал 29">
            <a:hlinkClick r:id="rId12" action="ppaction://hlinksldjump"/>
            <a:extLst>
              <a:ext uri="{FF2B5EF4-FFF2-40B4-BE49-F238E27FC236}">
                <a16:creationId xmlns:a16="http://schemas.microsoft.com/office/drawing/2014/main" id="{DA2AC5A8-8D2A-4E1D-8DC4-41B02801DF5F}"/>
              </a:ext>
            </a:extLst>
          </p:cNvPr>
          <p:cNvSpPr/>
          <p:nvPr/>
        </p:nvSpPr>
        <p:spPr>
          <a:xfrm>
            <a:off x="3311525" y="3487988"/>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9</a:t>
            </a:r>
          </a:p>
        </p:txBody>
      </p:sp>
      <p:sp>
        <p:nvSpPr>
          <p:cNvPr id="31" name="Овал 30">
            <a:hlinkClick r:id="rId13" action="ppaction://hlinksldjump"/>
            <a:extLst>
              <a:ext uri="{FF2B5EF4-FFF2-40B4-BE49-F238E27FC236}">
                <a16:creationId xmlns:a16="http://schemas.microsoft.com/office/drawing/2014/main" id="{83064A67-42AD-4549-B2F2-589A47D55882}"/>
              </a:ext>
            </a:extLst>
          </p:cNvPr>
          <p:cNvSpPr/>
          <p:nvPr/>
        </p:nvSpPr>
        <p:spPr>
          <a:xfrm>
            <a:off x="4751388" y="3487988"/>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10</a:t>
            </a:r>
          </a:p>
        </p:txBody>
      </p:sp>
      <p:sp>
        <p:nvSpPr>
          <p:cNvPr id="32" name="Овал 31">
            <a:hlinkClick r:id="rId14" action="ppaction://hlinksldjump"/>
            <a:extLst>
              <a:ext uri="{FF2B5EF4-FFF2-40B4-BE49-F238E27FC236}">
                <a16:creationId xmlns:a16="http://schemas.microsoft.com/office/drawing/2014/main" id="{655B983F-130F-40F2-8892-202FD0CA034D}"/>
              </a:ext>
            </a:extLst>
          </p:cNvPr>
          <p:cNvSpPr/>
          <p:nvPr/>
        </p:nvSpPr>
        <p:spPr>
          <a:xfrm>
            <a:off x="6191251" y="3487988"/>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11</a:t>
            </a:r>
          </a:p>
        </p:txBody>
      </p:sp>
      <p:sp>
        <p:nvSpPr>
          <p:cNvPr id="33" name="Овал 32">
            <a:hlinkClick r:id="rId15" action="ppaction://hlinksldjump"/>
            <a:extLst>
              <a:ext uri="{FF2B5EF4-FFF2-40B4-BE49-F238E27FC236}">
                <a16:creationId xmlns:a16="http://schemas.microsoft.com/office/drawing/2014/main" id="{73F20563-C84B-4058-BD6C-E5FD61303E13}"/>
              </a:ext>
            </a:extLst>
          </p:cNvPr>
          <p:cNvSpPr/>
          <p:nvPr/>
        </p:nvSpPr>
        <p:spPr>
          <a:xfrm>
            <a:off x="7631114" y="3487988"/>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12</a:t>
            </a:r>
          </a:p>
        </p:txBody>
      </p:sp>
      <p:pic>
        <p:nvPicPr>
          <p:cNvPr id="17" name="Рисунок 16">
            <a:extLst>
              <a:ext uri="{FF2B5EF4-FFF2-40B4-BE49-F238E27FC236}">
                <a16:creationId xmlns:a16="http://schemas.microsoft.com/office/drawing/2014/main" id="{78B395AE-D27D-484F-88DD-B2546D50FC5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18" name="Скругленный прямоугольник 10">
            <a:hlinkClick r:id="rId17" action="ppaction://hlinksldjump"/>
            <a:extLst>
              <a:ext uri="{FF2B5EF4-FFF2-40B4-BE49-F238E27FC236}">
                <a16:creationId xmlns:a16="http://schemas.microsoft.com/office/drawing/2014/main" id="{E524B899-2C70-4CC9-9F2D-0EFCB8764567}"/>
              </a:ext>
            </a:extLst>
          </p:cNvPr>
          <p:cNvSpPr/>
          <p:nvPr/>
        </p:nvSpPr>
        <p:spPr>
          <a:xfrm>
            <a:off x="7827429" y="4758612"/>
            <a:ext cx="1316571" cy="405405"/>
          </a:xfrm>
          <a:prstGeom prst="roundRect">
            <a:avLst/>
          </a:prstGeom>
          <a:solidFill>
            <a:srgbClr val="FFC000"/>
          </a:solidFill>
          <a:ln w="12700" cap="flat" cmpd="sng" algn="ctr">
            <a:noFill/>
            <a:prstDash val="solid"/>
            <a:miter lim="800000"/>
          </a:ln>
          <a:effectLst>
            <a:outerShdw blurRad="127000" dist="63500" dir="5400000" sx="90000" sy="90000" algn="t" rotWithShape="0">
              <a:srgbClr val="ED7D31">
                <a:lumMod val="50000"/>
                <a:alpha val="50000"/>
              </a:srgbClr>
            </a:outerShdw>
          </a:effectLst>
        </p:spPr>
        <p:txBody>
          <a:bodyPr wrap="square" lIns="180000" tIns="90000" rIns="180000" bIns="90000" rtlCol="0" anchor="ctr">
            <a:spAutoFit/>
          </a:bodyPr>
          <a:lstStyle/>
          <a:p>
            <a:pPr marL="0" marR="0" lvl="0" indent="0" algn="ctr" defTabSz="685766"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a:ln>
                  <a:noFill/>
                </a:ln>
                <a:solidFill>
                  <a:prstClr val="black">
                    <a:lumMod val="75000"/>
                    <a:lumOff val="25000"/>
                  </a:prstClr>
                </a:solidFill>
                <a:effectLst/>
                <a:uLnTx/>
                <a:uFillTx/>
                <a:latin typeface="Open Sans"/>
                <a:ea typeface="+mn-ea"/>
                <a:cs typeface="+mn-cs"/>
              </a:rPr>
              <a:t>Далее</a:t>
            </a:r>
          </a:p>
        </p:txBody>
      </p:sp>
    </p:spTree>
    <p:extLst>
      <p:ext uri="{BB962C8B-B14F-4D97-AF65-F5344CB8AC3E}">
        <p14:creationId xmlns:p14="http://schemas.microsoft.com/office/powerpoint/2010/main" val="201269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2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9"/>
                                        </p:tgtEl>
                                      </p:cBhvr>
                                    </p:animEffect>
                                    <p:set>
                                      <p:cBhvr>
                                        <p:cTn id="4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30"/>
                                        </p:tgtEl>
                                      </p:cBhvr>
                                    </p:animEffect>
                                    <p:set>
                                      <p:cBhvr>
                                        <p:cTn id="5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31"/>
                                        </p:tgtEl>
                                      </p:cBhvr>
                                    </p:animEffect>
                                    <p:set>
                                      <p:cBhvr>
                                        <p:cTn id="6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8" restart="whenNotActive" fill="hold" evtFilter="cancelBubble" nodeType="interactiveSeq">
                <p:stCondLst>
                  <p:cond evt="onClick" delay="0">
                    <p:tgtEl>
                      <p:spTgt spid="33"/>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33"/>
                                        </p:tgtEl>
                                      </p:cBhvr>
                                    </p:animEffect>
                                    <p:set>
                                      <p:cBhvr>
                                        <p:cTn id="7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4"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8" name="Picture 2" descr="Картинки по запросу &quot;шостакович&quot;">
            <a:extLst>
              <a:ext uri="{FF2B5EF4-FFF2-40B4-BE49-F238E27FC236}">
                <a16:creationId xmlns:a16="http://schemas.microsoft.com/office/drawing/2014/main" id="{98D6E2B2-3A42-4ED1-B030-10253FE50C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109" t="23813" r="20027" b="25853"/>
          <a:stretch/>
        </p:blipFill>
        <p:spPr bwMode="auto">
          <a:xfrm>
            <a:off x="6227763" y="1329748"/>
            <a:ext cx="2447920" cy="248399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63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descr="Картинки по запросу &quot;егоров и кантария&quot;">
            <a:extLst>
              <a:ext uri="{FF2B5EF4-FFF2-40B4-BE49-F238E27FC236}">
                <a16:creationId xmlns:a16="http://schemas.microsoft.com/office/drawing/2014/main" id="{D39C7B0A-E65D-4439-8973-7C8EE11958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44" t="20697" r="11893" b="4788"/>
          <a:stretch/>
        </p:blipFill>
        <p:spPr bwMode="auto">
          <a:xfrm>
            <a:off x="6227762" y="1329749"/>
            <a:ext cx="2447919" cy="2483998"/>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4C94FD5D-DAB4-4424-BBA9-FF59A2A309DA}"/>
              </a:ext>
            </a:extLst>
          </p:cNvPr>
          <p:cNvSpPr/>
          <p:nvPr/>
        </p:nvSpPr>
        <p:spPr>
          <a:xfrm>
            <a:off x="395289" y="2884767"/>
            <a:ext cx="2520000" cy="745924"/>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Егоров, Кантария, Берест</a:t>
            </a:r>
          </a:p>
        </p:txBody>
      </p:sp>
      <p:sp>
        <p:nvSpPr>
          <p:cNvPr id="14" name="Скругленный прямоугольник 7">
            <a:hlinkClick r:id="rId5" action="ppaction://hlinksldjump"/>
            <a:extLst>
              <a:ext uri="{FF2B5EF4-FFF2-40B4-BE49-F238E27FC236}">
                <a16:creationId xmlns:a16="http://schemas.microsoft.com/office/drawing/2014/main" id="{6AD6F3CC-3556-4D19-93F5-808D2D50A7D9}"/>
              </a:ext>
            </a:extLst>
          </p:cNvPr>
          <p:cNvSpPr/>
          <p:nvPr/>
        </p:nvSpPr>
        <p:spPr>
          <a:xfrm>
            <a:off x="3240089" y="3913389"/>
            <a:ext cx="2592387" cy="745924"/>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Иванов, Кравченко, Баграмян</a:t>
            </a:r>
          </a:p>
        </p:txBody>
      </p:sp>
      <p:sp>
        <p:nvSpPr>
          <p:cNvPr id="15" name="Скругленный прямоугольник 8">
            <a:hlinkClick r:id="rId5" action="ppaction://hlinksldjump"/>
            <a:extLst>
              <a:ext uri="{FF2B5EF4-FFF2-40B4-BE49-F238E27FC236}">
                <a16:creationId xmlns:a16="http://schemas.microsoft.com/office/drawing/2014/main" id="{3AB26DA3-ED29-4744-9F3E-1C90B0DEEE09}"/>
              </a:ext>
            </a:extLst>
          </p:cNvPr>
          <p:cNvSpPr/>
          <p:nvPr/>
        </p:nvSpPr>
        <p:spPr>
          <a:xfrm>
            <a:off x="3240089" y="2884766"/>
            <a:ext cx="2592387" cy="745924"/>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Зинченко, Неустроев, Дьячков</a:t>
            </a:r>
          </a:p>
        </p:txBody>
      </p:sp>
      <p:sp>
        <p:nvSpPr>
          <p:cNvPr id="16" name="Скругленный прямоугольник 10">
            <a:hlinkClick r:id="rId5" action="ppaction://hlinksldjump"/>
            <a:extLst>
              <a:ext uri="{FF2B5EF4-FFF2-40B4-BE49-F238E27FC236}">
                <a16:creationId xmlns:a16="http://schemas.microsoft.com/office/drawing/2014/main" id="{0E02C7E3-42D5-41AE-B0E3-01235139EF98}"/>
              </a:ext>
            </a:extLst>
          </p:cNvPr>
          <p:cNvSpPr/>
          <p:nvPr/>
        </p:nvSpPr>
        <p:spPr>
          <a:xfrm>
            <a:off x="395289" y="3913389"/>
            <a:ext cx="2520001" cy="745924"/>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Морозов, Гастелло, Талалихин</a:t>
            </a:r>
          </a:p>
        </p:txBody>
      </p:sp>
      <p:sp>
        <p:nvSpPr>
          <p:cNvPr id="17" name="Прямоугольник 16">
            <a:extLst>
              <a:ext uri="{FF2B5EF4-FFF2-40B4-BE49-F238E27FC236}">
                <a16:creationId xmlns:a16="http://schemas.microsoft.com/office/drawing/2014/main" id="{9D5AE8F1-9446-4058-9BF7-FF6AA46BAB77}"/>
              </a:ext>
            </a:extLst>
          </p:cNvPr>
          <p:cNvSpPr/>
          <p:nvPr/>
        </p:nvSpPr>
        <p:spPr>
          <a:xfrm>
            <a:off x="395289" y="850180"/>
            <a:ext cx="5437186" cy="1386470"/>
          </a:xfrm>
          <a:prstGeom prst="rect">
            <a:avLst/>
          </a:prstGeom>
        </p:spPr>
        <p:txBody>
          <a:bodyPr wrap="square" lIns="0" tIns="0" rIns="0" bIns="0">
            <a:spAutoFit/>
          </a:bodyPr>
          <a:lstStyle/>
          <a:p>
            <a:pPr lvl="0" defTabSz="685766">
              <a:lnSpc>
                <a:spcPct val="114000"/>
              </a:lnSpc>
            </a:pPr>
            <a:r>
              <a:rPr kumimoji="0" lang="ru-RU" sz="1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Эти люди </a:t>
            </a:r>
            <a:r>
              <a:rPr kumimoji="0" lang="ru-RU" sz="16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 мая 1945 года установили Знамя Победы на куполе Рейхстага</a:t>
            </a: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До этого Знамя </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Победы находилось на фронтоне главного входа Рейхстага </a:t>
            </a:r>
          </a:p>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и было ремнями прикреплено к конной скульптуре Вильгельма I.</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6322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5"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14" name="Picture 2" descr="Картинки по запросу &quot;егоров и кантария&quot;">
            <a:extLst>
              <a:ext uri="{FF2B5EF4-FFF2-40B4-BE49-F238E27FC236}">
                <a16:creationId xmlns:a16="http://schemas.microsoft.com/office/drawing/2014/main" id="{006CD528-AD97-4D49-8931-729DBF3957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144" t="20697" r="11893" b="4788"/>
          <a:stretch/>
        </p:blipFill>
        <p:spPr bwMode="auto">
          <a:xfrm>
            <a:off x="6227762" y="1329749"/>
            <a:ext cx="2447919" cy="2483998"/>
          </a:xfrm>
          <a:prstGeom prst="ellipse">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extLst>
              <a:ext uri="{FF2B5EF4-FFF2-40B4-BE49-F238E27FC236}">
                <a16:creationId xmlns:a16="http://schemas.microsoft.com/office/drawing/2014/main" id="{F071F358-7EDA-456E-9747-321AA4BDED1A}"/>
              </a:ext>
            </a:extLst>
          </p:cNvPr>
          <p:cNvSpPr/>
          <p:nvPr/>
        </p:nvSpPr>
        <p:spPr>
          <a:xfrm>
            <a:off x="395289" y="1640259"/>
            <a:ext cx="4923331" cy="170405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2 мая 1945 года на куполе поверженного Рейхстага взвилось красное знамя, которое водрузили разведчики 756-го стрелкового полка сержант Михаил Егоров и младший сержант Мелитон Кантария во главе с заместителем командира батальона по политчасти лейтенантом Алексеем Берестом под прикрытием автоматчиков из роты Ильи Саянова.</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6" name="Прямоугольник 15">
            <a:extLst>
              <a:ext uri="{FF2B5EF4-FFF2-40B4-BE49-F238E27FC236}">
                <a16:creationId xmlns:a16="http://schemas.microsoft.com/office/drawing/2014/main" id="{6407E979-54E4-4B20-9497-AE0CCC4BDCA7}"/>
              </a:ext>
            </a:extLst>
          </p:cNvPr>
          <p:cNvSpPr/>
          <p:nvPr/>
        </p:nvSpPr>
        <p:spPr>
          <a:xfrm>
            <a:off x="395289" y="948693"/>
            <a:ext cx="4621458"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Егоров, Кантария, Берест</a:t>
            </a:r>
          </a:p>
        </p:txBody>
      </p:sp>
    </p:spTree>
    <p:extLst>
      <p:ext uri="{BB962C8B-B14F-4D97-AF65-F5344CB8AC3E}">
        <p14:creationId xmlns:p14="http://schemas.microsoft.com/office/powerpoint/2010/main" val="271531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2" descr="Картинки по запросу &quot;егоров и кантария&quot;">
            <a:extLst>
              <a:ext uri="{FF2B5EF4-FFF2-40B4-BE49-F238E27FC236}">
                <a16:creationId xmlns:a16="http://schemas.microsoft.com/office/drawing/2014/main" id="{53EB2E59-23C7-45BD-B8A6-1A5475E935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144" t="20697" r="11893" b="4788"/>
          <a:stretch/>
        </p:blipFill>
        <p:spPr bwMode="auto">
          <a:xfrm>
            <a:off x="6227762" y="1329749"/>
            <a:ext cx="2447919" cy="248399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2" descr="Картинки по запросу &quot;рокоссовский&quot;">
            <a:extLst>
              <a:ext uri="{FF2B5EF4-FFF2-40B4-BE49-F238E27FC236}">
                <a16:creationId xmlns:a16="http://schemas.microsoft.com/office/drawing/2014/main" id="{85A986A1-C1A6-4DBD-B9C5-F5DEC632910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4033" b="36228"/>
          <a:stretch/>
        </p:blipFill>
        <p:spPr bwMode="auto">
          <a:xfrm>
            <a:off x="6227760" y="1329749"/>
            <a:ext cx="2447919" cy="2483997"/>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0600B69D-21CD-4571-AEAF-F45A58A66D8E}"/>
              </a:ext>
            </a:extLst>
          </p:cNvPr>
          <p:cNvSpPr/>
          <p:nvPr/>
        </p:nvSpPr>
        <p:spPr>
          <a:xfrm>
            <a:off x="395289" y="2884767"/>
            <a:ext cx="2520000" cy="745924"/>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Климент Ворошилов</a:t>
            </a:r>
          </a:p>
        </p:txBody>
      </p:sp>
      <p:sp>
        <p:nvSpPr>
          <p:cNvPr id="20" name="Скругленный прямоугольник 7">
            <a:hlinkClick r:id="rId4" action="ppaction://hlinksldjump"/>
            <a:extLst>
              <a:ext uri="{FF2B5EF4-FFF2-40B4-BE49-F238E27FC236}">
                <a16:creationId xmlns:a16="http://schemas.microsoft.com/office/drawing/2014/main" id="{80D18E77-7D61-41DD-AEE3-E66A7450F2A9}"/>
              </a:ext>
            </a:extLst>
          </p:cNvPr>
          <p:cNvSpPr/>
          <p:nvPr/>
        </p:nvSpPr>
        <p:spPr>
          <a:xfrm>
            <a:off x="3240089" y="3913389"/>
            <a:ext cx="2592387" cy="745924"/>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Борис </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Шапошников</a:t>
            </a:r>
          </a:p>
        </p:txBody>
      </p:sp>
      <p:sp>
        <p:nvSpPr>
          <p:cNvPr id="21" name="Скругленный прямоугольник 8">
            <a:hlinkClick r:id="rId5" action="ppaction://hlinksldjump"/>
            <a:extLst>
              <a:ext uri="{FF2B5EF4-FFF2-40B4-BE49-F238E27FC236}">
                <a16:creationId xmlns:a16="http://schemas.microsoft.com/office/drawing/2014/main" id="{89F7AA48-12FE-448D-AACC-AE648F69294F}"/>
              </a:ext>
            </a:extLst>
          </p:cNvPr>
          <p:cNvSpPr/>
          <p:nvPr/>
        </p:nvSpPr>
        <p:spPr>
          <a:xfrm>
            <a:off x="3240089" y="2884766"/>
            <a:ext cx="2592387" cy="745924"/>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Константин Рокоссовский</a:t>
            </a:r>
          </a:p>
        </p:txBody>
      </p:sp>
      <p:sp>
        <p:nvSpPr>
          <p:cNvPr id="22" name="Скругленный прямоугольник 10">
            <a:hlinkClick r:id="rId4" action="ppaction://hlinksldjump"/>
            <a:extLst>
              <a:ext uri="{FF2B5EF4-FFF2-40B4-BE49-F238E27FC236}">
                <a16:creationId xmlns:a16="http://schemas.microsoft.com/office/drawing/2014/main" id="{13589064-A771-40FF-86A7-2241039450C9}"/>
              </a:ext>
            </a:extLst>
          </p:cNvPr>
          <p:cNvSpPr/>
          <p:nvPr/>
        </p:nvSpPr>
        <p:spPr>
          <a:xfrm>
            <a:off x="395289" y="3913389"/>
            <a:ext cx="2520001" cy="745924"/>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Семён </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Будённый</a:t>
            </a:r>
          </a:p>
        </p:txBody>
      </p:sp>
      <p:sp>
        <p:nvSpPr>
          <p:cNvPr id="23" name="Прямоугольник 22">
            <a:extLst>
              <a:ext uri="{FF2B5EF4-FFF2-40B4-BE49-F238E27FC236}">
                <a16:creationId xmlns:a16="http://schemas.microsoft.com/office/drawing/2014/main" id="{ED663ED3-D63F-41B7-8FB5-A9F03FEC0F1D}"/>
              </a:ext>
            </a:extLst>
          </p:cNvPr>
          <p:cNvSpPr/>
          <p:nvPr/>
        </p:nvSpPr>
        <p:spPr>
          <a:xfrm>
            <a:off x="395289" y="850180"/>
            <a:ext cx="5437186" cy="1947906"/>
          </a:xfrm>
          <a:prstGeom prst="rect">
            <a:avLst/>
          </a:prstGeom>
        </p:spPr>
        <p:txBody>
          <a:bodyPr wrap="square" lIns="0" tIns="0" rIns="0" bIns="0">
            <a:spAutoFit/>
          </a:bodyPr>
          <a:lstStyle/>
          <a:p>
            <a:pPr lvl="0" defTabSz="685766">
              <a:lnSpc>
                <a:spcPct val="114000"/>
              </a:lnSpc>
            </a:pPr>
            <a:r>
              <a:rPr kumimoji="0" lang="ru-RU" sz="1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Он</a:t>
            </a:r>
            <a:r>
              <a:rPr kumimoji="0" lang="ru-RU" sz="16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был единственным в СССР маршалом двух стран — Советского Союза и Польши</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 В 1944 году он  командовал операцией «Багратион», в результате которой группа немецких армий «Центр» полностью была разгромлена. После такого триумфа Сталин стал называть его в частных беседах не иначе как «мой Багратион».</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1984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9" grpId="0" animBg="1"/>
      <p:bldP spid="20"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2" descr="Картинки по запросу &quot;рокоссовский&quot;">
            <a:extLst>
              <a:ext uri="{FF2B5EF4-FFF2-40B4-BE49-F238E27FC236}">
                <a16:creationId xmlns:a16="http://schemas.microsoft.com/office/drawing/2014/main" id="{FCF7C959-3F59-419D-841E-AFAA8DA12C9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4033" b="36228"/>
          <a:stretch/>
        </p:blipFill>
        <p:spPr bwMode="auto">
          <a:xfrm>
            <a:off x="6227760" y="1329749"/>
            <a:ext cx="2447919" cy="2483997"/>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4F43D271-4CA8-474C-8291-B7A9B785986E}"/>
              </a:ext>
            </a:extLst>
          </p:cNvPr>
          <p:cNvSpPr/>
          <p:nvPr/>
        </p:nvSpPr>
        <p:spPr>
          <a:xfrm>
            <a:off x="395289" y="1640259"/>
            <a:ext cx="4923331" cy="170405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В день Парада Победы шёл дождь, но Рокоссовский, который должен был командовать этим историческим парадом, не мог спрятаться под навес — он был с войсками. Когда он приехал домой, с него невозможно было снять насквозь промокший парадный мундир. Дочери Рокоссовского пришлось взять ножницы </a:t>
            </a:r>
          </a:p>
          <a:p>
            <a:pPr lvl="0" defTabSz="685783">
              <a:lnSpc>
                <a:spcPct val="114000"/>
              </a:lnSpc>
              <a:defRPr/>
            </a:pPr>
            <a:r>
              <a:rPr lang="ru-RU" sz="1400" dirty="0">
                <a:solidFill>
                  <a:prstClr val="black"/>
                </a:solidFill>
                <a:latin typeface="Open Sans"/>
              </a:rPr>
              <a:t>и разрезать мундир по швам.</a:t>
            </a:r>
          </a:p>
        </p:txBody>
      </p:sp>
      <p:sp>
        <p:nvSpPr>
          <p:cNvPr id="18" name="Прямоугольник 17">
            <a:extLst>
              <a:ext uri="{FF2B5EF4-FFF2-40B4-BE49-F238E27FC236}">
                <a16:creationId xmlns:a16="http://schemas.microsoft.com/office/drawing/2014/main" id="{598E6EB0-1212-4B2D-8D66-478D28209038}"/>
              </a:ext>
            </a:extLst>
          </p:cNvPr>
          <p:cNvSpPr/>
          <p:nvPr/>
        </p:nvSpPr>
        <p:spPr>
          <a:xfrm>
            <a:off x="395289" y="948693"/>
            <a:ext cx="4906792"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Константин Рокоссовский</a:t>
            </a:r>
          </a:p>
        </p:txBody>
      </p:sp>
    </p:spTree>
    <p:extLst>
      <p:ext uri="{BB962C8B-B14F-4D97-AF65-F5344CB8AC3E}">
        <p14:creationId xmlns:p14="http://schemas.microsoft.com/office/powerpoint/2010/main" val="14097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8" name="Picture 2" descr="Картинки по запросу &quot;рокоссовский&quot;">
            <a:extLst>
              <a:ext uri="{FF2B5EF4-FFF2-40B4-BE49-F238E27FC236}">
                <a16:creationId xmlns:a16="http://schemas.microsoft.com/office/drawing/2014/main" id="{4650E301-0EF1-46F9-B823-32CF5AB21ED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4033" b="36228"/>
          <a:stretch/>
        </p:blipFill>
        <p:spPr bwMode="auto">
          <a:xfrm>
            <a:off x="6227760" y="1329749"/>
            <a:ext cx="2447919" cy="248399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6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descr="Картинки по запросу &quot;василий чуйков интересные факты&quot;">
            <a:extLst>
              <a:ext uri="{FF2B5EF4-FFF2-40B4-BE49-F238E27FC236}">
                <a16:creationId xmlns:a16="http://schemas.microsoft.com/office/drawing/2014/main" id="{CFF7F9A8-71AB-4906-9082-DBE195C4B5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29" t="15155" r="9134" b="3676"/>
          <a:stretch/>
        </p:blipFill>
        <p:spPr bwMode="auto">
          <a:xfrm>
            <a:off x="6227763" y="1329750"/>
            <a:ext cx="2447916" cy="2483996"/>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42E3C825-451D-4E3B-B02C-A90635C1E87B}"/>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Фёдор Толбухин</a:t>
            </a:r>
          </a:p>
        </p:txBody>
      </p:sp>
      <p:sp>
        <p:nvSpPr>
          <p:cNvPr id="14" name="Скругленный прямоугольник 7">
            <a:hlinkClick r:id="rId5" action="ppaction://hlinksldjump"/>
            <a:extLst>
              <a:ext uri="{FF2B5EF4-FFF2-40B4-BE49-F238E27FC236}">
                <a16:creationId xmlns:a16="http://schemas.microsoft.com/office/drawing/2014/main" id="{468017B8-6EF8-40E2-8D88-39A43010CE95}"/>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Василий Чуйков</a:t>
            </a:r>
          </a:p>
        </p:txBody>
      </p:sp>
      <p:sp>
        <p:nvSpPr>
          <p:cNvPr id="15" name="Скругленный прямоугольник 8">
            <a:hlinkClick r:id="rId4" action="ppaction://hlinksldjump"/>
            <a:extLst>
              <a:ext uri="{FF2B5EF4-FFF2-40B4-BE49-F238E27FC236}">
                <a16:creationId xmlns:a16="http://schemas.microsoft.com/office/drawing/2014/main" id="{834A7F13-DF9A-49C8-AA15-FC6790C12EC6}"/>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Георгий Жуков</a:t>
            </a:r>
          </a:p>
        </p:txBody>
      </p:sp>
      <p:sp>
        <p:nvSpPr>
          <p:cNvPr id="16" name="Скругленный прямоугольник 10">
            <a:hlinkClick r:id="rId4" action="ppaction://hlinksldjump"/>
            <a:extLst>
              <a:ext uri="{FF2B5EF4-FFF2-40B4-BE49-F238E27FC236}">
                <a16:creationId xmlns:a16="http://schemas.microsoft.com/office/drawing/2014/main" id="{BEEBE278-6BD7-4FF0-A09C-5D9ED80A24D8}"/>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Николай Ватутин</a:t>
            </a:r>
          </a:p>
        </p:txBody>
      </p:sp>
      <p:sp>
        <p:nvSpPr>
          <p:cNvPr id="17" name="Прямоугольник 16">
            <a:extLst>
              <a:ext uri="{FF2B5EF4-FFF2-40B4-BE49-F238E27FC236}">
                <a16:creationId xmlns:a16="http://schemas.microsoft.com/office/drawing/2014/main" id="{C942BC2C-E1B3-4556-99B1-60283E347545}"/>
              </a:ext>
            </a:extLst>
          </p:cNvPr>
          <p:cNvSpPr/>
          <p:nvPr/>
        </p:nvSpPr>
        <p:spPr>
          <a:xfrm>
            <a:off x="395289" y="850180"/>
            <a:ext cx="5437186" cy="1667188"/>
          </a:xfrm>
          <a:prstGeom prst="rect">
            <a:avLst/>
          </a:prstGeom>
        </p:spPr>
        <p:txBody>
          <a:bodyPr wrap="square" lIns="0" tIns="0" rIns="0" bIns="0">
            <a:spAutoFit/>
          </a:bodyPr>
          <a:lstStyle/>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Благодаря нешаблонному мышлению, резко сменяющимся стратегиям и стремительным атакам </a:t>
            </a:r>
            <a:r>
              <a:rPr lang="ru-RU" sz="1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он</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 получил прозвище «генерал Штурм». Славу </a:t>
            </a:r>
          </a:p>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одного из самых лучших военачальников Великой Отечественной войны он заслужил во время Сталинградской битвы.</a:t>
            </a:r>
          </a:p>
        </p:txBody>
      </p:sp>
    </p:spTree>
    <p:extLst>
      <p:ext uri="{BB962C8B-B14F-4D97-AF65-F5344CB8AC3E}">
        <p14:creationId xmlns:p14="http://schemas.microsoft.com/office/powerpoint/2010/main" val="176071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2" grpId="0" animBg="1"/>
      <p:bldP spid="15"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14" name="Picture 2" descr="Картинки по запросу &quot;василий чуйков интересные факты&quot;">
            <a:extLst>
              <a:ext uri="{FF2B5EF4-FFF2-40B4-BE49-F238E27FC236}">
                <a16:creationId xmlns:a16="http://schemas.microsoft.com/office/drawing/2014/main" id="{11116A2C-B20E-4BE7-8409-324DF5BDE8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29" t="15155" r="9134" b="3676"/>
          <a:stretch/>
        </p:blipFill>
        <p:spPr bwMode="auto">
          <a:xfrm>
            <a:off x="6227763" y="1329750"/>
            <a:ext cx="2447916" cy="2483996"/>
          </a:xfrm>
          <a:prstGeom prst="ellipse">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extLst>
              <a:ext uri="{FF2B5EF4-FFF2-40B4-BE49-F238E27FC236}">
                <a16:creationId xmlns:a16="http://schemas.microsoft.com/office/drawing/2014/main" id="{A336D024-3C08-4E8B-AE4F-8FD5D37E0AB1}"/>
              </a:ext>
            </a:extLst>
          </p:cNvPr>
          <p:cNvSpPr/>
          <p:nvPr/>
        </p:nvSpPr>
        <p:spPr>
          <a:xfrm>
            <a:off x="395289" y="1640259"/>
            <a:ext cx="4923331" cy="170405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Во время боёв за Сталинград Василий Чуйков ввёл тактику ближнего боя. Ему приписывается создание первых мобильных штурмовых групп. Они состояли максимум из 50 человек, в их состав входили снайперы, сапёры, химики, инженеры. Он настаивал на том, что Сталинград не может быть сдан до той минуты, пока хоть один советский солдат жив. </a:t>
            </a:r>
          </a:p>
        </p:txBody>
      </p:sp>
      <p:sp>
        <p:nvSpPr>
          <p:cNvPr id="16" name="Прямоугольник 15">
            <a:extLst>
              <a:ext uri="{FF2B5EF4-FFF2-40B4-BE49-F238E27FC236}">
                <a16:creationId xmlns:a16="http://schemas.microsoft.com/office/drawing/2014/main" id="{2FCDA21B-FF0B-4529-A3B0-95B6C5D0B17C}"/>
              </a:ext>
            </a:extLst>
          </p:cNvPr>
          <p:cNvSpPr/>
          <p:nvPr/>
        </p:nvSpPr>
        <p:spPr>
          <a:xfrm>
            <a:off x="395289" y="948693"/>
            <a:ext cx="3045706"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Василий Чуйков</a:t>
            </a:r>
          </a:p>
        </p:txBody>
      </p:sp>
    </p:spTree>
    <p:extLst>
      <p:ext uri="{BB962C8B-B14F-4D97-AF65-F5344CB8AC3E}">
        <p14:creationId xmlns:p14="http://schemas.microsoft.com/office/powerpoint/2010/main" val="269006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2" descr="Картинки по запросу &quot;василий чуйков интересные факты&quot;">
            <a:extLst>
              <a:ext uri="{FF2B5EF4-FFF2-40B4-BE49-F238E27FC236}">
                <a16:creationId xmlns:a16="http://schemas.microsoft.com/office/drawing/2014/main" id="{A2C90F92-5D3F-4347-97DC-5E285550D1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29" t="15155" r="9134" b="3676"/>
          <a:stretch/>
        </p:blipFill>
        <p:spPr bwMode="auto">
          <a:xfrm>
            <a:off x="6227763" y="1329750"/>
            <a:ext cx="2447916" cy="248399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39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Изображение выглядит как мебель, коврик, красный, трава&#10;&#10;Автоматически созданное описание">
            <a:extLst>
              <a:ext uri="{FF2B5EF4-FFF2-40B4-BE49-F238E27FC236}">
                <a16:creationId xmlns:a16="http://schemas.microsoft.com/office/drawing/2014/main" id="{F174A79B-6B1E-4181-A597-9212FC293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E25780C8-953B-405F-8200-A45D0EFF36D8}"/>
              </a:ext>
            </a:extLst>
          </p:cNvPr>
          <p:cNvSpPr txBox="1"/>
          <p:nvPr/>
        </p:nvSpPr>
        <p:spPr>
          <a:xfrm>
            <a:off x="358776" y="4090155"/>
            <a:ext cx="4033837" cy="677108"/>
          </a:xfrm>
          <a:prstGeom prst="rect">
            <a:avLst/>
          </a:prstGeom>
          <a:noFill/>
        </p:spPr>
        <p:txBody>
          <a:bodyPr wrap="square" lIns="0" tIns="0" rIns="0" bIns="0" rtlCol="0">
            <a:spAutoFit/>
          </a:bodyPr>
          <a:lstStyle/>
          <a:p>
            <a:pPr defTabSz="685766"/>
            <a:r>
              <a:rPr lang="ru-RU" sz="4400">
                <a:solidFill>
                  <a:schemeClr val="bg1"/>
                </a:solidFill>
                <a:latin typeface="Merriweather"/>
                <a:ea typeface="Theano Didot" panose="02060603060706020203" pitchFamily="18" charset="0"/>
              </a:rPr>
              <a:t>Места</a:t>
            </a:r>
          </a:p>
        </p:txBody>
      </p:sp>
      <p:sp>
        <p:nvSpPr>
          <p:cNvPr id="8" name="Овал 7">
            <a:hlinkClick r:id="rId4" action="ppaction://hlinksldjump"/>
            <a:extLst>
              <a:ext uri="{FF2B5EF4-FFF2-40B4-BE49-F238E27FC236}">
                <a16:creationId xmlns:a16="http://schemas.microsoft.com/office/drawing/2014/main" id="{903A023F-3B22-4538-9FE2-9AD39B24F968}"/>
              </a:ext>
            </a:extLst>
          </p:cNvPr>
          <p:cNvSpPr/>
          <p:nvPr/>
        </p:nvSpPr>
        <p:spPr>
          <a:xfrm>
            <a:off x="3311525" y="575512"/>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1</a:t>
            </a:r>
          </a:p>
        </p:txBody>
      </p:sp>
      <p:sp>
        <p:nvSpPr>
          <p:cNvPr id="9" name="Овал 8">
            <a:hlinkClick r:id="rId5" action="ppaction://hlinksldjump"/>
            <a:extLst>
              <a:ext uri="{FF2B5EF4-FFF2-40B4-BE49-F238E27FC236}">
                <a16:creationId xmlns:a16="http://schemas.microsoft.com/office/drawing/2014/main" id="{09CA79AB-8ED4-4E60-8B63-1B1BF4B4235C}"/>
              </a:ext>
            </a:extLst>
          </p:cNvPr>
          <p:cNvSpPr/>
          <p:nvPr/>
        </p:nvSpPr>
        <p:spPr>
          <a:xfrm>
            <a:off x="4751388" y="575512"/>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2</a:t>
            </a:r>
          </a:p>
        </p:txBody>
      </p:sp>
      <p:sp>
        <p:nvSpPr>
          <p:cNvPr id="10" name="Овал 9">
            <a:hlinkClick r:id="rId6" action="ppaction://hlinksldjump"/>
            <a:extLst>
              <a:ext uri="{FF2B5EF4-FFF2-40B4-BE49-F238E27FC236}">
                <a16:creationId xmlns:a16="http://schemas.microsoft.com/office/drawing/2014/main" id="{6E1FB9C6-7981-4037-A92F-FFA3C899D074}"/>
              </a:ext>
            </a:extLst>
          </p:cNvPr>
          <p:cNvSpPr/>
          <p:nvPr/>
        </p:nvSpPr>
        <p:spPr>
          <a:xfrm>
            <a:off x="6191251" y="575512"/>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3</a:t>
            </a:r>
          </a:p>
        </p:txBody>
      </p:sp>
      <p:sp>
        <p:nvSpPr>
          <p:cNvPr id="11" name="Овал 10">
            <a:hlinkClick r:id="rId7" action="ppaction://hlinksldjump"/>
            <a:extLst>
              <a:ext uri="{FF2B5EF4-FFF2-40B4-BE49-F238E27FC236}">
                <a16:creationId xmlns:a16="http://schemas.microsoft.com/office/drawing/2014/main" id="{1BA26879-1D12-4590-893F-E02B4F1FBB21}"/>
              </a:ext>
            </a:extLst>
          </p:cNvPr>
          <p:cNvSpPr/>
          <p:nvPr/>
        </p:nvSpPr>
        <p:spPr>
          <a:xfrm>
            <a:off x="7631114" y="575512"/>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4</a:t>
            </a:r>
          </a:p>
        </p:txBody>
      </p:sp>
      <p:sp>
        <p:nvSpPr>
          <p:cNvPr id="13" name="Овал 12">
            <a:hlinkClick r:id="rId8" action="ppaction://hlinksldjump"/>
            <a:extLst>
              <a:ext uri="{FF2B5EF4-FFF2-40B4-BE49-F238E27FC236}">
                <a16:creationId xmlns:a16="http://schemas.microsoft.com/office/drawing/2014/main" id="{0DCA9B21-290B-42C9-AADD-8C4F89D92DF4}"/>
              </a:ext>
            </a:extLst>
          </p:cNvPr>
          <p:cNvSpPr/>
          <p:nvPr/>
        </p:nvSpPr>
        <p:spPr>
          <a:xfrm>
            <a:off x="3311525" y="2031750"/>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5</a:t>
            </a:r>
          </a:p>
        </p:txBody>
      </p:sp>
      <p:sp>
        <p:nvSpPr>
          <p:cNvPr id="14" name="Овал 13">
            <a:hlinkClick r:id="rId9" action="ppaction://hlinksldjump"/>
            <a:extLst>
              <a:ext uri="{FF2B5EF4-FFF2-40B4-BE49-F238E27FC236}">
                <a16:creationId xmlns:a16="http://schemas.microsoft.com/office/drawing/2014/main" id="{7DB44E4D-768F-40DF-BA0A-68662FE3F70A}"/>
              </a:ext>
            </a:extLst>
          </p:cNvPr>
          <p:cNvSpPr/>
          <p:nvPr/>
        </p:nvSpPr>
        <p:spPr>
          <a:xfrm>
            <a:off x="4751388" y="2031750"/>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6</a:t>
            </a:r>
          </a:p>
        </p:txBody>
      </p:sp>
      <p:sp>
        <p:nvSpPr>
          <p:cNvPr id="15" name="Овал 14">
            <a:hlinkClick r:id="rId10" action="ppaction://hlinksldjump"/>
            <a:extLst>
              <a:ext uri="{FF2B5EF4-FFF2-40B4-BE49-F238E27FC236}">
                <a16:creationId xmlns:a16="http://schemas.microsoft.com/office/drawing/2014/main" id="{EEDAAFBF-CE21-43D4-9C4D-C9196911575E}"/>
              </a:ext>
            </a:extLst>
          </p:cNvPr>
          <p:cNvSpPr/>
          <p:nvPr/>
        </p:nvSpPr>
        <p:spPr>
          <a:xfrm>
            <a:off x="6191251" y="2031750"/>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7</a:t>
            </a:r>
          </a:p>
        </p:txBody>
      </p:sp>
      <p:sp>
        <p:nvSpPr>
          <p:cNvPr id="17" name="Овал 16">
            <a:hlinkClick r:id="rId11" action="ppaction://hlinksldjump"/>
            <a:extLst>
              <a:ext uri="{FF2B5EF4-FFF2-40B4-BE49-F238E27FC236}">
                <a16:creationId xmlns:a16="http://schemas.microsoft.com/office/drawing/2014/main" id="{A5F95209-5E32-49E4-A8A6-4EA932AA9E96}"/>
              </a:ext>
            </a:extLst>
          </p:cNvPr>
          <p:cNvSpPr/>
          <p:nvPr/>
        </p:nvSpPr>
        <p:spPr>
          <a:xfrm>
            <a:off x="7631114" y="2031750"/>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8</a:t>
            </a:r>
          </a:p>
        </p:txBody>
      </p:sp>
      <p:sp>
        <p:nvSpPr>
          <p:cNvPr id="18" name="Овал 17">
            <a:hlinkClick r:id="rId12" action="ppaction://hlinksldjump"/>
            <a:extLst>
              <a:ext uri="{FF2B5EF4-FFF2-40B4-BE49-F238E27FC236}">
                <a16:creationId xmlns:a16="http://schemas.microsoft.com/office/drawing/2014/main" id="{47908E84-6AC9-48B9-8B3C-5D81530FA66A}"/>
              </a:ext>
            </a:extLst>
          </p:cNvPr>
          <p:cNvSpPr/>
          <p:nvPr/>
        </p:nvSpPr>
        <p:spPr>
          <a:xfrm>
            <a:off x="3311525" y="3487988"/>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9</a:t>
            </a:r>
          </a:p>
        </p:txBody>
      </p:sp>
      <p:sp>
        <p:nvSpPr>
          <p:cNvPr id="19" name="Овал 18">
            <a:hlinkClick r:id="rId13" action="ppaction://hlinksldjump"/>
            <a:extLst>
              <a:ext uri="{FF2B5EF4-FFF2-40B4-BE49-F238E27FC236}">
                <a16:creationId xmlns:a16="http://schemas.microsoft.com/office/drawing/2014/main" id="{0B234112-A2CF-4844-8EF0-C5BC7923B2C8}"/>
              </a:ext>
            </a:extLst>
          </p:cNvPr>
          <p:cNvSpPr/>
          <p:nvPr/>
        </p:nvSpPr>
        <p:spPr>
          <a:xfrm>
            <a:off x="4751388" y="3487988"/>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10</a:t>
            </a:r>
          </a:p>
        </p:txBody>
      </p:sp>
      <p:sp>
        <p:nvSpPr>
          <p:cNvPr id="20" name="Овал 19">
            <a:hlinkClick r:id="rId14" action="ppaction://hlinksldjump"/>
            <a:extLst>
              <a:ext uri="{FF2B5EF4-FFF2-40B4-BE49-F238E27FC236}">
                <a16:creationId xmlns:a16="http://schemas.microsoft.com/office/drawing/2014/main" id="{1F2C1846-82E7-4FF4-8AB7-1F505A27B52C}"/>
              </a:ext>
            </a:extLst>
          </p:cNvPr>
          <p:cNvSpPr/>
          <p:nvPr/>
        </p:nvSpPr>
        <p:spPr>
          <a:xfrm>
            <a:off x="6191251" y="3487988"/>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11</a:t>
            </a:r>
          </a:p>
        </p:txBody>
      </p:sp>
      <p:sp>
        <p:nvSpPr>
          <p:cNvPr id="21" name="Овал 20">
            <a:hlinkClick r:id="rId15" action="ppaction://hlinksldjump"/>
            <a:extLst>
              <a:ext uri="{FF2B5EF4-FFF2-40B4-BE49-F238E27FC236}">
                <a16:creationId xmlns:a16="http://schemas.microsoft.com/office/drawing/2014/main" id="{73B7A943-74D1-41C7-8B86-28211AA99043}"/>
              </a:ext>
            </a:extLst>
          </p:cNvPr>
          <p:cNvSpPr/>
          <p:nvPr/>
        </p:nvSpPr>
        <p:spPr>
          <a:xfrm>
            <a:off x="7631114" y="3487988"/>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12</a:t>
            </a:r>
          </a:p>
        </p:txBody>
      </p:sp>
      <p:pic>
        <p:nvPicPr>
          <p:cNvPr id="22" name="Рисунок 21">
            <a:extLst>
              <a:ext uri="{FF2B5EF4-FFF2-40B4-BE49-F238E27FC236}">
                <a16:creationId xmlns:a16="http://schemas.microsoft.com/office/drawing/2014/main" id="{E3BF12BF-6DB7-4990-8BF1-4048CDDAC71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3" name="Скругленный прямоугольник 10">
            <a:hlinkClick r:id="rId17" action="ppaction://hlinksldjump"/>
            <a:extLst>
              <a:ext uri="{FF2B5EF4-FFF2-40B4-BE49-F238E27FC236}">
                <a16:creationId xmlns:a16="http://schemas.microsoft.com/office/drawing/2014/main" id="{0B5D3EA1-2E04-45F7-869D-2CCE7EEBA448}"/>
              </a:ext>
            </a:extLst>
          </p:cNvPr>
          <p:cNvSpPr/>
          <p:nvPr/>
        </p:nvSpPr>
        <p:spPr>
          <a:xfrm>
            <a:off x="7827429" y="4758612"/>
            <a:ext cx="1316571" cy="405405"/>
          </a:xfrm>
          <a:prstGeom prst="roundRect">
            <a:avLst/>
          </a:prstGeom>
          <a:solidFill>
            <a:srgbClr val="FFC000"/>
          </a:solidFill>
          <a:ln w="12700" cap="flat" cmpd="sng" algn="ctr">
            <a:noFill/>
            <a:prstDash val="solid"/>
            <a:miter lim="800000"/>
          </a:ln>
          <a:effectLst>
            <a:outerShdw blurRad="127000" dist="63500" dir="5400000" sx="90000" sy="90000" algn="t" rotWithShape="0">
              <a:srgbClr val="ED7D31">
                <a:lumMod val="50000"/>
                <a:alpha val="50000"/>
              </a:srgbClr>
            </a:outerShdw>
          </a:effectLst>
        </p:spPr>
        <p:txBody>
          <a:bodyPr wrap="square" lIns="180000" tIns="90000" rIns="180000" bIns="90000" rtlCol="0" anchor="ctr">
            <a:spAutoFit/>
          </a:bodyPr>
          <a:lstStyle/>
          <a:p>
            <a:pPr marL="0" marR="0" lvl="0" indent="0" algn="ctr" defTabSz="685766"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a:ln>
                  <a:noFill/>
                </a:ln>
                <a:solidFill>
                  <a:prstClr val="black">
                    <a:lumMod val="75000"/>
                    <a:lumOff val="25000"/>
                  </a:prstClr>
                </a:solidFill>
                <a:effectLst/>
                <a:uLnTx/>
                <a:uFillTx/>
                <a:latin typeface="Open Sans"/>
                <a:ea typeface="+mn-ea"/>
                <a:cs typeface="+mn-cs"/>
              </a:rPr>
              <a:t>Далее</a:t>
            </a:r>
          </a:p>
        </p:txBody>
      </p:sp>
    </p:spTree>
    <p:extLst>
      <p:ext uri="{BB962C8B-B14F-4D97-AF65-F5344CB8AC3E}">
        <p14:creationId xmlns:p14="http://schemas.microsoft.com/office/powerpoint/2010/main" val="212744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8" grpId="0" animBg="1"/>
      <p:bldP spid="9" grpId="0" animBg="1"/>
      <p:bldP spid="10" grpId="0" animBg="1"/>
      <p:bldP spid="11" grpId="0" animBg="1"/>
      <p:bldP spid="13" grpId="0" animBg="1"/>
      <p:bldP spid="14" grpId="0" animBg="1"/>
      <p:bldP spid="15" grpId="0" animBg="1"/>
      <p:bldP spid="17" grpId="0" animBg="1"/>
      <p:bldP spid="18" grpId="0" animBg="1"/>
      <p:bldP spid="19" grpId="0" animBg="1"/>
      <p:bldP spid="20"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2">
            <a:extLst>
              <a:ext uri="{FF2B5EF4-FFF2-40B4-BE49-F238E27FC236}">
                <a16:creationId xmlns:a16="http://schemas.microsoft.com/office/drawing/2014/main" id="{849ABDE0-E019-45D9-B503-4BFDEF3668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039" b="46340"/>
          <a:stretch/>
        </p:blipFill>
        <p:spPr bwMode="auto">
          <a:xfrm>
            <a:off x="6227763" y="1329750"/>
            <a:ext cx="2447916" cy="2483995"/>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7599A7C6-7BBC-4D32-AEAC-5E5A8551B7E1}"/>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Виктор Талалихин</a:t>
            </a:r>
          </a:p>
        </p:txBody>
      </p:sp>
      <p:sp>
        <p:nvSpPr>
          <p:cNvPr id="20" name="Скругленный прямоугольник 7">
            <a:hlinkClick r:id="rId5" action="ppaction://hlinksldjump"/>
            <a:extLst>
              <a:ext uri="{FF2B5EF4-FFF2-40B4-BE49-F238E27FC236}">
                <a16:creationId xmlns:a16="http://schemas.microsoft.com/office/drawing/2014/main" id="{4FA62C9D-3272-4EC5-A428-EF43B824B115}"/>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Иван Кожедуб</a:t>
            </a:r>
          </a:p>
        </p:txBody>
      </p:sp>
      <p:sp>
        <p:nvSpPr>
          <p:cNvPr id="21" name="Скругленный прямоугольник 8">
            <a:hlinkClick r:id="rId5" action="ppaction://hlinksldjump"/>
            <a:extLst>
              <a:ext uri="{FF2B5EF4-FFF2-40B4-BE49-F238E27FC236}">
                <a16:creationId xmlns:a16="http://schemas.microsoft.com/office/drawing/2014/main" id="{46BBA6C2-6C8A-40F3-98AB-F14B8F821D85}"/>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Николай Гастелло</a:t>
            </a:r>
          </a:p>
        </p:txBody>
      </p:sp>
      <p:sp>
        <p:nvSpPr>
          <p:cNvPr id="22" name="Скругленный прямоугольник 10">
            <a:hlinkClick r:id="rId5" action="ppaction://hlinksldjump"/>
            <a:extLst>
              <a:ext uri="{FF2B5EF4-FFF2-40B4-BE49-F238E27FC236}">
                <a16:creationId xmlns:a16="http://schemas.microsoft.com/office/drawing/2014/main" id="{4FE7FA47-DBC9-45C1-B9D6-33DB6F948D2D}"/>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Виталий Попков</a:t>
            </a:r>
          </a:p>
        </p:txBody>
      </p:sp>
      <p:sp>
        <p:nvSpPr>
          <p:cNvPr id="23" name="Прямоугольник 22">
            <a:extLst>
              <a:ext uri="{FF2B5EF4-FFF2-40B4-BE49-F238E27FC236}">
                <a16:creationId xmlns:a16="http://schemas.microsoft.com/office/drawing/2014/main" id="{E97A4C33-0E56-4204-AF8B-74702C1A8C50}"/>
              </a:ext>
            </a:extLst>
          </p:cNvPr>
          <p:cNvSpPr/>
          <p:nvPr/>
        </p:nvSpPr>
        <p:spPr>
          <a:xfrm>
            <a:off x="395289" y="850180"/>
            <a:ext cx="5437186" cy="1386470"/>
          </a:xfrm>
          <a:prstGeom prst="rect">
            <a:avLst/>
          </a:prstGeom>
        </p:spPr>
        <p:txBody>
          <a:bodyPr wrap="square" lIns="0" tIns="0" rIns="0" bIns="0">
            <a:spAutoFit/>
          </a:bodyPr>
          <a:lstStyle/>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В ночь на 7 августа 1941 года </a:t>
            </a:r>
            <a:r>
              <a:rPr lang="ru-RU" sz="1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он</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 совершил один из первых в истории советской авиации ночной таран. </a:t>
            </a:r>
          </a:p>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8 августа 1941 года за этот подвиг отважному лётчику присвоили звание Героя Советского Союза. На тот момент ему было только 22 года. </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8778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P spid="21" grpId="0" animBg="1"/>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2">
            <a:extLst>
              <a:ext uri="{FF2B5EF4-FFF2-40B4-BE49-F238E27FC236}">
                <a16:creationId xmlns:a16="http://schemas.microsoft.com/office/drawing/2014/main" id="{A126B010-BC89-4D49-BCC1-FDE50CAFE6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039" b="46340"/>
          <a:stretch/>
        </p:blipFill>
        <p:spPr bwMode="auto">
          <a:xfrm>
            <a:off x="6227763" y="1329750"/>
            <a:ext cx="2447916" cy="2483995"/>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50FD4934-FE81-4547-9284-6304D84463DE}"/>
              </a:ext>
            </a:extLst>
          </p:cNvPr>
          <p:cNvSpPr/>
          <p:nvPr/>
        </p:nvSpPr>
        <p:spPr>
          <a:xfrm>
            <a:off x="395289" y="1640259"/>
            <a:ext cx="4923331" cy="244079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Во время боя Талалихину удалось подбить один из моторов немецкого бомбардировщика. Вскоре боевые припасы в самолёте Талалихина закончились. </a:t>
            </a:r>
          </a:p>
          <a:p>
            <a:pPr lvl="0" defTabSz="685783">
              <a:lnSpc>
                <a:spcPct val="114000"/>
              </a:lnSpc>
              <a:defRPr/>
            </a:pPr>
            <a:r>
              <a:rPr lang="ru-RU" sz="1400" dirty="0">
                <a:solidFill>
                  <a:prstClr val="black"/>
                </a:solidFill>
                <a:latin typeface="Open Sans"/>
              </a:rPr>
              <a:t>В следующий момент ему в голову пришла крайне смелая мысль — протаранить «Хейнкель-111». Он отдавал себе отчёт в том, что, возможно, идёт на смерть, но успокаивал себя тем, что фашистов погибнет вчетверо больше. Талалихин сумел выпрыгнуть </a:t>
            </a:r>
          </a:p>
          <a:p>
            <a:pPr lvl="0" defTabSz="685783">
              <a:lnSpc>
                <a:spcPct val="114000"/>
              </a:lnSpc>
              <a:defRPr/>
            </a:pPr>
            <a:r>
              <a:rPr lang="ru-RU" sz="1400" dirty="0">
                <a:solidFill>
                  <a:prstClr val="black"/>
                </a:solidFill>
                <a:latin typeface="Open Sans"/>
              </a:rPr>
              <a:t>с парашютом из горящей машины и благополучно приземлился.</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8" name="Прямоугольник 17">
            <a:extLst>
              <a:ext uri="{FF2B5EF4-FFF2-40B4-BE49-F238E27FC236}">
                <a16:creationId xmlns:a16="http://schemas.microsoft.com/office/drawing/2014/main" id="{9E843635-398C-44A4-96C5-BC6EC7FE01C4}"/>
              </a:ext>
            </a:extLst>
          </p:cNvPr>
          <p:cNvSpPr/>
          <p:nvPr/>
        </p:nvSpPr>
        <p:spPr>
          <a:xfrm>
            <a:off x="395289" y="948693"/>
            <a:ext cx="3444854"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Виктор Талалихин</a:t>
            </a:r>
          </a:p>
        </p:txBody>
      </p:sp>
    </p:spTree>
    <p:extLst>
      <p:ext uri="{BB962C8B-B14F-4D97-AF65-F5344CB8AC3E}">
        <p14:creationId xmlns:p14="http://schemas.microsoft.com/office/powerpoint/2010/main" val="300997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8" name="Picture 2">
            <a:extLst>
              <a:ext uri="{FF2B5EF4-FFF2-40B4-BE49-F238E27FC236}">
                <a16:creationId xmlns:a16="http://schemas.microsoft.com/office/drawing/2014/main" id="{75A7C976-887D-473C-AA03-D9E48A3ACF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039" b="46340"/>
          <a:stretch/>
        </p:blipFill>
        <p:spPr bwMode="auto">
          <a:xfrm>
            <a:off x="6227763" y="1329750"/>
            <a:ext cx="2447916" cy="248399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44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descr="Картинки по запросу &quot;фонтан бармалей&quot;">
            <a:extLst>
              <a:ext uri="{FF2B5EF4-FFF2-40B4-BE49-F238E27FC236}">
                <a16:creationId xmlns:a16="http://schemas.microsoft.com/office/drawing/2014/main" id="{EED94282-78E5-4D17-AEFA-1E084C708E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96" t="14290" r="14433" b="8664"/>
          <a:stretch/>
        </p:blipFill>
        <p:spPr bwMode="auto">
          <a:xfrm>
            <a:off x="6227762" y="1329750"/>
            <a:ext cx="2447915" cy="2483995"/>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C9FBE40A-64E4-4AA9-9AD6-B7EC9055E5DA}"/>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Саратов</a:t>
            </a:r>
          </a:p>
        </p:txBody>
      </p:sp>
      <p:sp>
        <p:nvSpPr>
          <p:cNvPr id="14" name="Скругленный прямоугольник 7">
            <a:hlinkClick r:id="rId5" action="ppaction://hlinksldjump"/>
            <a:extLst>
              <a:ext uri="{FF2B5EF4-FFF2-40B4-BE49-F238E27FC236}">
                <a16:creationId xmlns:a16="http://schemas.microsoft.com/office/drawing/2014/main" id="{C7B19419-5A2B-4667-A4AC-AEA0BB99D331}"/>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Волгоград</a:t>
            </a:r>
          </a:p>
        </p:txBody>
      </p:sp>
      <p:sp>
        <p:nvSpPr>
          <p:cNvPr id="15" name="Скругленный прямоугольник 8">
            <a:hlinkClick r:id="rId4" action="ppaction://hlinksldjump"/>
            <a:extLst>
              <a:ext uri="{FF2B5EF4-FFF2-40B4-BE49-F238E27FC236}">
                <a16:creationId xmlns:a16="http://schemas.microsoft.com/office/drawing/2014/main" id="{79E3375A-D01E-4591-B5AA-46127D275CD6}"/>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Москва</a:t>
            </a:r>
          </a:p>
        </p:txBody>
      </p:sp>
      <p:sp>
        <p:nvSpPr>
          <p:cNvPr id="16" name="Скругленный прямоугольник 10">
            <a:hlinkClick r:id="rId4" action="ppaction://hlinksldjump"/>
            <a:extLst>
              <a:ext uri="{FF2B5EF4-FFF2-40B4-BE49-F238E27FC236}">
                <a16:creationId xmlns:a16="http://schemas.microsoft.com/office/drawing/2014/main" id="{54177DEB-B261-433F-B09D-3454CB53CA81}"/>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Владивосток</a:t>
            </a:r>
          </a:p>
        </p:txBody>
      </p:sp>
      <p:sp>
        <p:nvSpPr>
          <p:cNvPr id="17" name="Прямоугольник 16">
            <a:extLst>
              <a:ext uri="{FF2B5EF4-FFF2-40B4-BE49-F238E27FC236}">
                <a16:creationId xmlns:a16="http://schemas.microsoft.com/office/drawing/2014/main" id="{449F560D-63A0-4E1E-8E8F-CABC0957A027}"/>
              </a:ext>
            </a:extLst>
          </p:cNvPr>
          <p:cNvSpPr/>
          <p:nvPr/>
        </p:nvSpPr>
        <p:spPr>
          <a:xfrm>
            <a:off x="395289" y="850180"/>
            <a:ext cx="5437186" cy="1105752"/>
          </a:xfrm>
          <a:prstGeom prst="rect">
            <a:avLst/>
          </a:prstGeom>
        </p:spPr>
        <p:txBody>
          <a:bodyPr wrap="square" lIns="0" tIns="0" rIns="0" bIns="0">
            <a:spAutoFit/>
          </a:bodyPr>
          <a:lstStyle/>
          <a:p>
            <a:pPr marL="0" marR="0" lvl="0" indent="0" algn="l" defTabSz="685766" rtl="0" eaLnBrk="1" fontAlgn="auto" latinLnBrk="0" hangingPunct="1">
              <a:lnSpc>
                <a:spcPct val="114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Назовите </a:t>
            </a:r>
            <a:r>
              <a:rPr kumimoji="0" lang="ru-RU" sz="1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современное название города</a:t>
            </a: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в котором находился фонтан «Бармалей». Этот фонтан пережил Великую Отечественную войну и был разобран в послевоенные годы. </a:t>
            </a:r>
          </a:p>
        </p:txBody>
      </p:sp>
    </p:spTree>
    <p:extLst>
      <p:ext uri="{BB962C8B-B14F-4D97-AF65-F5344CB8AC3E}">
        <p14:creationId xmlns:p14="http://schemas.microsoft.com/office/powerpoint/2010/main" val="310619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2" grpId="0" animBg="1"/>
      <p:bldP spid="15"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14" name="Picture 2" descr="Картинки по запросу &quot;фонтан бармалей&quot;">
            <a:extLst>
              <a:ext uri="{FF2B5EF4-FFF2-40B4-BE49-F238E27FC236}">
                <a16:creationId xmlns:a16="http://schemas.microsoft.com/office/drawing/2014/main" id="{80A83E2B-B59E-4D03-B3CA-7ABD0AC66C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696" t="14290" r="14433" b="8664"/>
          <a:stretch/>
        </p:blipFill>
        <p:spPr bwMode="auto">
          <a:xfrm>
            <a:off x="6227762" y="1329750"/>
            <a:ext cx="2447915" cy="2483995"/>
          </a:xfrm>
          <a:prstGeom prst="ellipse">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extLst>
              <a:ext uri="{FF2B5EF4-FFF2-40B4-BE49-F238E27FC236}">
                <a16:creationId xmlns:a16="http://schemas.microsoft.com/office/drawing/2014/main" id="{1AB320F0-5EFE-48BC-86BC-FC0D2D74F9C1}"/>
              </a:ext>
            </a:extLst>
          </p:cNvPr>
          <p:cNvSpPr/>
          <p:nvPr/>
        </p:nvSpPr>
        <p:spPr>
          <a:xfrm>
            <a:off x="395289" y="1640259"/>
            <a:ext cx="4923331" cy="1949636"/>
          </a:xfrm>
          <a:prstGeom prst="rect">
            <a:avLst/>
          </a:prstGeom>
        </p:spPr>
        <p:txBody>
          <a:bodyPr wrap="square" lIns="0" tIns="0" rIns="0" bIns="0">
            <a:spAutoFit/>
          </a:bodyPr>
          <a:lstStyle/>
          <a:p>
            <a:pPr lvl="0" defTabSz="685783">
              <a:lnSpc>
                <a:spcPct val="114000"/>
              </a:lnSpc>
              <a:defRPr/>
            </a:pPr>
            <a:r>
              <a:rPr kumimoji="0" lang="ru-RU" sz="1400" b="0" i="0" u="none" strike="noStrike" kern="1200" cap="none" spc="0" normalizeH="0" baseline="0" noProof="0" dirty="0">
                <a:ln>
                  <a:noFill/>
                </a:ln>
                <a:solidFill>
                  <a:prstClr val="black"/>
                </a:solidFill>
                <a:effectLst/>
                <a:uLnTx/>
                <a:uFillTx/>
                <a:latin typeface="Open Sans"/>
                <a:ea typeface="+mn-ea"/>
                <a:cs typeface="+mn-cs"/>
              </a:rPr>
              <a:t>Фонтан «Бармалей» находился в Сталинграде (современный Волгоград</a:t>
            </a:r>
            <a:r>
              <a:rPr lang="ru-RU" sz="1400" dirty="0">
                <a:solidFill>
                  <a:prstClr val="black"/>
                </a:solidFill>
                <a:latin typeface="Open Sans"/>
              </a:rPr>
              <a:t>). Этот фонтан считается одним из самых популярных объектов города, уцелевших после Великой Отечественной войны. В 2013 году были изготовлены аналоги фонтана: один, копирующий начальную композицию, был размещён рядом </a:t>
            </a:r>
          </a:p>
          <a:p>
            <a:pPr lvl="0" defTabSz="685783">
              <a:lnSpc>
                <a:spcPct val="114000"/>
              </a:lnSpc>
              <a:defRPr/>
            </a:pPr>
            <a:r>
              <a:rPr lang="ru-RU" sz="1400" dirty="0">
                <a:solidFill>
                  <a:prstClr val="black"/>
                </a:solidFill>
                <a:latin typeface="Open Sans"/>
              </a:rPr>
              <a:t>с мельницей </a:t>
            </a:r>
            <a:r>
              <a:rPr lang="ru-RU" sz="1400" dirty="0" err="1">
                <a:solidFill>
                  <a:prstClr val="black"/>
                </a:solidFill>
                <a:latin typeface="Open Sans"/>
              </a:rPr>
              <a:t>Гергардта</a:t>
            </a:r>
            <a:r>
              <a:rPr lang="ru-RU" sz="1400" dirty="0">
                <a:solidFill>
                  <a:prstClr val="black"/>
                </a:solidFill>
                <a:latin typeface="Open Sans"/>
              </a:rPr>
              <a:t>, другой стоит на Привокзальной площади.</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6" name="Прямоугольник 15">
            <a:extLst>
              <a:ext uri="{FF2B5EF4-FFF2-40B4-BE49-F238E27FC236}">
                <a16:creationId xmlns:a16="http://schemas.microsoft.com/office/drawing/2014/main" id="{96408370-EDA4-4C36-A351-550A26A274F1}"/>
              </a:ext>
            </a:extLst>
          </p:cNvPr>
          <p:cNvSpPr/>
          <p:nvPr/>
        </p:nvSpPr>
        <p:spPr>
          <a:xfrm>
            <a:off x="395289" y="948693"/>
            <a:ext cx="188032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Волгоград</a:t>
            </a:r>
          </a:p>
        </p:txBody>
      </p:sp>
    </p:spTree>
    <p:extLst>
      <p:ext uri="{BB962C8B-B14F-4D97-AF65-F5344CB8AC3E}">
        <p14:creationId xmlns:p14="http://schemas.microsoft.com/office/powerpoint/2010/main" val="373068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2" descr="Картинки по запросу &quot;фонтан бармалей&quot;">
            <a:extLst>
              <a:ext uri="{FF2B5EF4-FFF2-40B4-BE49-F238E27FC236}">
                <a16:creationId xmlns:a16="http://schemas.microsoft.com/office/drawing/2014/main" id="{C7D8FD2A-D61F-4A83-BC54-63F74AF1A2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696" t="14290" r="14433" b="8664"/>
          <a:stretch/>
        </p:blipFill>
        <p:spPr bwMode="auto">
          <a:xfrm>
            <a:off x="6227762" y="1329750"/>
            <a:ext cx="2447915" cy="248399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46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2">
            <a:extLst>
              <a:ext uri="{FF2B5EF4-FFF2-40B4-BE49-F238E27FC236}">
                <a16:creationId xmlns:a16="http://schemas.microsoft.com/office/drawing/2014/main" id="{980C94E9-E0AE-4B6F-9989-1F4612BCCB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26" t="954" r="13119" b="6284"/>
          <a:stretch/>
        </p:blipFill>
        <p:spPr bwMode="auto">
          <a:xfrm>
            <a:off x="6227763" y="1329750"/>
            <a:ext cx="2437713" cy="2483995"/>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F5A1AD2E-ED28-41DF-A3B5-B0CB40C261D0}"/>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Сталинград</a:t>
            </a:r>
          </a:p>
        </p:txBody>
      </p:sp>
      <p:sp>
        <p:nvSpPr>
          <p:cNvPr id="20" name="Скругленный прямоугольник 7">
            <a:hlinkClick r:id="rId4" action="ppaction://hlinksldjump"/>
            <a:extLst>
              <a:ext uri="{FF2B5EF4-FFF2-40B4-BE49-F238E27FC236}">
                <a16:creationId xmlns:a16="http://schemas.microsoft.com/office/drawing/2014/main" id="{5143764E-7511-4DE5-8F27-8B164FB0502A}"/>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Севастополь</a:t>
            </a:r>
          </a:p>
        </p:txBody>
      </p:sp>
      <p:sp>
        <p:nvSpPr>
          <p:cNvPr id="21" name="Скругленный прямоугольник 8">
            <a:hlinkClick r:id="rId5" action="ppaction://hlinksldjump"/>
            <a:extLst>
              <a:ext uri="{FF2B5EF4-FFF2-40B4-BE49-F238E27FC236}">
                <a16:creationId xmlns:a16="http://schemas.microsoft.com/office/drawing/2014/main" id="{C79A9637-20CC-4D26-B546-44E100FF1B4B}"/>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Ленинград</a:t>
            </a:r>
          </a:p>
        </p:txBody>
      </p:sp>
      <p:sp>
        <p:nvSpPr>
          <p:cNvPr id="22" name="Скругленный прямоугольник 10">
            <a:hlinkClick r:id="rId4" action="ppaction://hlinksldjump"/>
            <a:extLst>
              <a:ext uri="{FF2B5EF4-FFF2-40B4-BE49-F238E27FC236}">
                <a16:creationId xmlns:a16="http://schemas.microsoft.com/office/drawing/2014/main" id="{F57FC4F4-B203-4282-B467-76732C62C5F9}"/>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Харьков</a:t>
            </a:r>
          </a:p>
        </p:txBody>
      </p:sp>
      <p:sp>
        <p:nvSpPr>
          <p:cNvPr id="23" name="Прямоугольник 22">
            <a:extLst>
              <a:ext uri="{FF2B5EF4-FFF2-40B4-BE49-F238E27FC236}">
                <a16:creationId xmlns:a16="http://schemas.microsoft.com/office/drawing/2014/main" id="{34D25FC3-9242-4A2F-A318-1A8C0E1688B9}"/>
              </a:ext>
            </a:extLst>
          </p:cNvPr>
          <p:cNvSpPr/>
          <p:nvPr/>
        </p:nvSpPr>
        <p:spPr>
          <a:xfrm>
            <a:off x="395289" y="850180"/>
            <a:ext cx="5437186" cy="1667188"/>
          </a:xfrm>
          <a:prstGeom prst="rect">
            <a:avLst/>
          </a:prstGeom>
        </p:spPr>
        <p:txBody>
          <a:bodyPr wrap="square" lIns="0" tIns="0" rIns="0" bIns="0">
            <a:spAutoFit/>
          </a:bodyPr>
          <a:lstStyle/>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В январе 1943 года </a:t>
            </a:r>
            <a:r>
              <a:rPr lang="ru-RU" sz="1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в этот город </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привезли кошек из Ярославля для борьбы с полчищами грызунов, грозивших уничтожить запасы продовольствия. </a:t>
            </a:r>
          </a:p>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В знак благодарности животным-избавителям </a:t>
            </a:r>
          </a:p>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на карнизе домов на одной из улиц появились памятники коту Елисею и кошке Василисе.</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900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9" grpId="0" animBg="1"/>
      <p:bldP spid="20" grpId="0" animBg="1"/>
      <p:bldP spid="2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2">
            <a:extLst>
              <a:ext uri="{FF2B5EF4-FFF2-40B4-BE49-F238E27FC236}">
                <a16:creationId xmlns:a16="http://schemas.microsoft.com/office/drawing/2014/main" id="{EE0AB02F-C293-4BF2-8DFE-9E3088501F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26" t="954" r="13119" b="6284"/>
          <a:stretch/>
        </p:blipFill>
        <p:spPr bwMode="auto">
          <a:xfrm>
            <a:off x="6227763" y="1329750"/>
            <a:ext cx="2437713" cy="2483995"/>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2898A779-954A-49C0-AE25-EB79B200882E}"/>
              </a:ext>
            </a:extLst>
          </p:cNvPr>
          <p:cNvSpPr/>
          <p:nvPr/>
        </p:nvSpPr>
        <p:spPr>
          <a:xfrm>
            <a:off x="395289" y="1640259"/>
            <a:ext cx="4923331" cy="170405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Вскоре после прорыва блокады, в апреле 1943 года, </a:t>
            </a:r>
          </a:p>
          <a:p>
            <a:pPr lvl="0" defTabSz="685783">
              <a:lnSpc>
                <a:spcPct val="114000"/>
              </a:lnSpc>
              <a:defRPr/>
            </a:pPr>
            <a:r>
              <a:rPr lang="ru-RU" sz="1400" dirty="0">
                <a:solidFill>
                  <a:prstClr val="black"/>
                </a:solidFill>
                <a:latin typeface="Open Sans"/>
              </a:rPr>
              <a:t>в Ленинград из Ярославля привезли четыре вагона дымчатых кошек. Именно дымчатые кошки считались лучшими крысоловами. За кошками сразу же выстроилась многокилометровая очередь. Ярославские кошки спасли город от крыс, однако не смогли решить проблему полностью.</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8" name="Прямоугольник 17">
            <a:extLst>
              <a:ext uri="{FF2B5EF4-FFF2-40B4-BE49-F238E27FC236}">
                <a16:creationId xmlns:a16="http://schemas.microsoft.com/office/drawing/2014/main" id="{159F5FCF-62DF-4B62-8403-F88603BE1DFE}"/>
              </a:ext>
            </a:extLst>
          </p:cNvPr>
          <p:cNvSpPr/>
          <p:nvPr/>
        </p:nvSpPr>
        <p:spPr>
          <a:xfrm>
            <a:off x="395289" y="948693"/>
            <a:ext cx="2026196"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Ленинград</a:t>
            </a:r>
          </a:p>
        </p:txBody>
      </p:sp>
    </p:spTree>
    <p:extLst>
      <p:ext uri="{BB962C8B-B14F-4D97-AF65-F5344CB8AC3E}">
        <p14:creationId xmlns:p14="http://schemas.microsoft.com/office/powerpoint/2010/main" val="91721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8" name="Picture 2">
            <a:extLst>
              <a:ext uri="{FF2B5EF4-FFF2-40B4-BE49-F238E27FC236}">
                <a16:creationId xmlns:a16="http://schemas.microsoft.com/office/drawing/2014/main" id="{B9C1FC25-6BB7-406A-8CED-BE63722DEC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26" t="954" r="13119" b="6284"/>
          <a:stretch/>
        </p:blipFill>
        <p:spPr bwMode="auto">
          <a:xfrm>
            <a:off x="6227763" y="1329750"/>
            <a:ext cx="2437713" cy="248399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5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descr="Картинки по запросу &quot;москва в годы вов&quot;">
            <a:extLst>
              <a:ext uri="{FF2B5EF4-FFF2-40B4-BE49-F238E27FC236}">
                <a16:creationId xmlns:a16="http://schemas.microsoft.com/office/drawing/2014/main" id="{42A7875A-1F4A-4704-9A15-5D8F44C105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21" t="7395" r="21220" b="7202"/>
          <a:stretch/>
        </p:blipFill>
        <p:spPr bwMode="auto">
          <a:xfrm>
            <a:off x="6227762" y="1329750"/>
            <a:ext cx="2437713" cy="2483995"/>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8D28E4D8-0104-4938-83F7-C002AA281996}"/>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Сталинград</a:t>
            </a:r>
          </a:p>
        </p:txBody>
      </p:sp>
      <p:sp>
        <p:nvSpPr>
          <p:cNvPr id="14" name="Скругленный прямоугольник 7">
            <a:hlinkClick r:id="rId4" action="ppaction://hlinksldjump"/>
            <a:extLst>
              <a:ext uri="{FF2B5EF4-FFF2-40B4-BE49-F238E27FC236}">
                <a16:creationId xmlns:a16="http://schemas.microsoft.com/office/drawing/2014/main" id="{C87A8FF8-5BE6-4ABF-AEE1-2A764381C474}"/>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Новороссийск</a:t>
            </a:r>
          </a:p>
        </p:txBody>
      </p:sp>
      <p:sp>
        <p:nvSpPr>
          <p:cNvPr id="15" name="Скругленный прямоугольник 8">
            <a:hlinkClick r:id="rId4" action="ppaction://hlinksldjump"/>
            <a:extLst>
              <a:ext uri="{FF2B5EF4-FFF2-40B4-BE49-F238E27FC236}">
                <a16:creationId xmlns:a16="http://schemas.microsoft.com/office/drawing/2014/main" id="{48EE09D1-EED2-40A4-9766-059A3B94D750}"/>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Керчь</a:t>
            </a:r>
          </a:p>
        </p:txBody>
      </p:sp>
      <p:sp>
        <p:nvSpPr>
          <p:cNvPr id="16" name="Скругленный прямоугольник 10">
            <a:hlinkClick r:id="rId5" action="ppaction://hlinksldjump"/>
            <a:extLst>
              <a:ext uri="{FF2B5EF4-FFF2-40B4-BE49-F238E27FC236}">
                <a16:creationId xmlns:a16="http://schemas.microsoft.com/office/drawing/2014/main" id="{BC3AAB51-F3C8-467A-B6A9-49ECDAC8F38E}"/>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Москва</a:t>
            </a:r>
          </a:p>
        </p:txBody>
      </p:sp>
      <p:sp>
        <p:nvSpPr>
          <p:cNvPr id="17" name="Прямоугольник 16">
            <a:extLst>
              <a:ext uri="{FF2B5EF4-FFF2-40B4-BE49-F238E27FC236}">
                <a16:creationId xmlns:a16="http://schemas.microsoft.com/office/drawing/2014/main" id="{D9052ADD-F6F5-4973-8D66-355FD955C4B0}"/>
              </a:ext>
            </a:extLst>
          </p:cNvPr>
          <p:cNvSpPr/>
          <p:nvPr/>
        </p:nvSpPr>
        <p:spPr>
          <a:xfrm>
            <a:off x="395289" y="850180"/>
            <a:ext cx="5437186" cy="1947906"/>
          </a:xfrm>
          <a:prstGeom prst="rect">
            <a:avLst/>
          </a:prstGeom>
        </p:spPr>
        <p:txBody>
          <a:bodyPr wrap="square" lIns="0" tIns="0" rIns="0" bIns="0">
            <a:spAutoFit/>
          </a:bodyPr>
          <a:lstStyle/>
          <a:p>
            <a:pPr lvl="0" defTabSz="685766">
              <a:lnSpc>
                <a:spcPct val="114000"/>
              </a:lnSpc>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Во время битвы за </a:t>
            </a:r>
            <a:r>
              <a:rPr kumimoji="0" lang="ru-RU" sz="1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этот </a:t>
            </a:r>
            <a:r>
              <a:rPr lang="ru-RU" sz="1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город </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действовал указ </a:t>
            </a:r>
          </a:p>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о затемнении города: запрещалось включать свет </a:t>
            </a:r>
          </a:p>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в квартирах, домах, на улицах. Темнота стояла такая, что люди наталкивались друг на друга в городе, однако это помогало сбить с толку немецкую авиацию</a:t>
            </a: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Также, чтобы дезориентировать врага, были выстроены ложные кварталы города.</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7539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2"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Изображение выглядит как мебель, коврик, красный, трава&#10;&#10;Автоматически созданное описание">
            <a:extLst>
              <a:ext uri="{FF2B5EF4-FFF2-40B4-BE49-F238E27FC236}">
                <a16:creationId xmlns:a16="http://schemas.microsoft.com/office/drawing/2014/main" id="{69D0D66A-4FB1-4614-A2AD-1465CF98A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1B415030-4A7B-4CE9-BBE1-3444EBB037FB}"/>
              </a:ext>
            </a:extLst>
          </p:cNvPr>
          <p:cNvSpPr txBox="1"/>
          <p:nvPr/>
        </p:nvSpPr>
        <p:spPr>
          <a:xfrm>
            <a:off x="358776" y="4090155"/>
            <a:ext cx="4033837" cy="677108"/>
          </a:xfrm>
          <a:prstGeom prst="rect">
            <a:avLst/>
          </a:prstGeom>
          <a:noFill/>
        </p:spPr>
        <p:txBody>
          <a:bodyPr wrap="square" lIns="0" tIns="0" rIns="0" bIns="0" rtlCol="0">
            <a:spAutoFit/>
          </a:bodyPr>
          <a:lstStyle/>
          <a:p>
            <a:pPr defTabSz="685766"/>
            <a:r>
              <a:rPr lang="ru-RU" sz="4400">
                <a:solidFill>
                  <a:schemeClr val="bg1"/>
                </a:solidFill>
                <a:latin typeface="Merriweather"/>
                <a:ea typeface="Theano Didot" panose="02060603060706020203" pitchFamily="18" charset="0"/>
              </a:rPr>
              <a:t>События</a:t>
            </a:r>
          </a:p>
        </p:txBody>
      </p:sp>
      <p:sp>
        <p:nvSpPr>
          <p:cNvPr id="7" name="Овал 6">
            <a:hlinkClick r:id="rId4" action="ppaction://hlinksldjump"/>
            <a:extLst>
              <a:ext uri="{FF2B5EF4-FFF2-40B4-BE49-F238E27FC236}">
                <a16:creationId xmlns:a16="http://schemas.microsoft.com/office/drawing/2014/main" id="{302DE74E-A534-4B28-9F0D-9DF5685AB285}"/>
              </a:ext>
            </a:extLst>
          </p:cNvPr>
          <p:cNvSpPr/>
          <p:nvPr/>
        </p:nvSpPr>
        <p:spPr>
          <a:xfrm>
            <a:off x="3311525" y="575512"/>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1</a:t>
            </a:r>
          </a:p>
        </p:txBody>
      </p:sp>
      <p:sp>
        <p:nvSpPr>
          <p:cNvPr id="8" name="Овал 7">
            <a:hlinkClick r:id="rId5" action="ppaction://hlinksldjump"/>
            <a:extLst>
              <a:ext uri="{FF2B5EF4-FFF2-40B4-BE49-F238E27FC236}">
                <a16:creationId xmlns:a16="http://schemas.microsoft.com/office/drawing/2014/main" id="{1EF47470-9748-43A3-A21A-9F4E49642D24}"/>
              </a:ext>
            </a:extLst>
          </p:cNvPr>
          <p:cNvSpPr/>
          <p:nvPr/>
        </p:nvSpPr>
        <p:spPr>
          <a:xfrm>
            <a:off x="4751388" y="575512"/>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2</a:t>
            </a:r>
          </a:p>
        </p:txBody>
      </p:sp>
      <p:sp>
        <p:nvSpPr>
          <p:cNvPr id="9" name="Овал 8">
            <a:hlinkClick r:id="rId6" action="ppaction://hlinksldjump"/>
            <a:extLst>
              <a:ext uri="{FF2B5EF4-FFF2-40B4-BE49-F238E27FC236}">
                <a16:creationId xmlns:a16="http://schemas.microsoft.com/office/drawing/2014/main" id="{96BA4135-0AED-4220-B13F-587544991F8D}"/>
              </a:ext>
            </a:extLst>
          </p:cNvPr>
          <p:cNvSpPr/>
          <p:nvPr/>
        </p:nvSpPr>
        <p:spPr>
          <a:xfrm>
            <a:off x="6191251" y="575512"/>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3</a:t>
            </a:r>
          </a:p>
        </p:txBody>
      </p:sp>
      <p:sp>
        <p:nvSpPr>
          <p:cNvPr id="10" name="Овал 9">
            <a:hlinkClick r:id="rId7" action="ppaction://hlinksldjump"/>
            <a:extLst>
              <a:ext uri="{FF2B5EF4-FFF2-40B4-BE49-F238E27FC236}">
                <a16:creationId xmlns:a16="http://schemas.microsoft.com/office/drawing/2014/main" id="{B9E976FC-35A5-46D7-8037-53E2CC85F7B5}"/>
              </a:ext>
            </a:extLst>
          </p:cNvPr>
          <p:cNvSpPr/>
          <p:nvPr/>
        </p:nvSpPr>
        <p:spPr>
          <a:xfrm>
            <a:off x="7631114" y="575512"/>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4</a:t>
            </a:r>
          </a:p>
        </p:txBody>
      </p:sp>
      <p:sp>
        <p:nvSpPr>
          <p:cNvPr id="11" name="Овал 10">
            <a:hlinkClick r:id="rId8" action="ppaction://hlinksldjump"/>
            <a:extLst>
              <a:ext uri="{FF2B5EF4-FFF2-40B4-BE49-F238E27FC236}">
                <a16:creationId xmlns:a16="http://schemas.microsoft.com/office/drawing/2014/main" id="{C6780F3F-6461-4693-AB31-101F828E8DBC}"/>
              </a:ext>
            </a:extLst>
          </p:cNvPr>
          <p:cNvSpPr/>
          <p:nvPr/>
        </p:nvSpPr>
        <p:spPr>
          <a:xfrm>
            <a:off x="3311525" y="2031750"/>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5</a:t>
            </a:r>
          </a:p>
        </p:txBody>
      </p:sp>
      <p:sp>
        <p:nvSpPr>
          <p:cNvPr id="13" name="Овал 12">
            <a:hlinkClick r:id="rId9" action="ppaction://hlinksldjump"/>
            <a:extLst>
              <a:ext uri="{FF2B5EF4-FFF2-40B4-BE49-F238E27FC236}">
                <a16:creationId xmlns:a16="http://schemas.microsoft.com/office/drawing/2014/main" id="{C1285AB5-C3CA-4873-92EA-0B1110FA3026}"/>
              </a:ext>
            </a:extLst>
          </p:cNvPr>
          <p:cNvSpPr/>
          <p:nvPr/>
        </p:nvSpPr>
        <p:spPr>
          <a:xfrm>
            <a:off x="4751388" y="2031750"/>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6</a:t>
            </a:r>
          </a:p>
        </p:txBody>
      </p:sp>
      <p:sp>
        <p:nvSpPr>
          <p:cNvPr id="14" name="Овал 13">
            <a:hlinkClick r:id="rId10" action="ppaction://hlinksldjump"/>
            <a:extLst>
              <a:ext uri="{FF2B5EF4-FFF2-40B4-BE49-F238E27FC236}">
                <a16:creationId xmlns:a16="http://schemas.microsoft.com/office/drawing/2014/main" id="{1F157C27-631F-4BCB-8B7E-70F48E3BB52D}"/>
              </a:ext>
            </a:extLst>
          </p:cNvPr>
          <p:cNvSpPr/>
          <p:nvPr/>
        </p:nvSpPr>
        <p:spPr>
          <a:xfrm>
            <a:off x="6191251" y="2031750"/>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7</a:t>
            </a:r>
          </a:p>
        </p:txBody>
      </p:sp>
      <p:sp>
        <p:nvSpPr>
          <p:cNvPr id="15" name="Овал 14">
            <a:hlinkClick r:id="rId11" action="ppaction://hlinksldjump"/>
            <a:extLst>
              <a:ext uri="{FF2B5EF4-FFF2-40B4-BE49-F238E27FC236}">
                <a16:creationId xmlns:a16="http://schemas.microsoft.com/office/drawing/2014/main" id="{ABBDD84B-21B0-4B9A-B100-35D33FA4495F}"/>
              </a:ext>
            </a:extLst>
          </p:cNvPr>
          <p:cNvSpPr/>
          <p:nvPr/>
        </p:nvSpPr>
        <p:spPr>
          <a:xfrm>
            <a:off x="7631114" y="2031750"/>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8</a:t>
            </a:r>
          </a:p>
        </p:txBody>
      </p:sp>
      <p:sp>
        <p:nvSpPr>
          <p:cNvPr id="17" name="Овал 16">
            <a:hlinkClick r:id="rId12" action="ppaction://hlinksldjump"/>
            <a:extLst>
              <a:ext uri="{FF2B5EF4-FFF2-40B4-BE49-F238E27FC236}">
                <a16:creationId xmlns:a16="http://schemas.microsoft.com/office/drawing/2014/main" id="{E0514F41-9A66-4AAF-A052-06D42B527521}"/>
              </a:ext>
            </a:extLst>
          </p:cNvPr>
          <p:cNvSpPr/>
          <p:nvPr/>
        </p:nvSpPr>
        <p:spPr>
          <a:xfrm>
            <a:off x="3311525" y="3487988"/>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9</a:t>
            </a:r>
          </a:p>
        </p:txBody>
      </p:sp>
      <p:sp>
        <p:nvSpPr>
          <p:cNvPr id="18" name="Овал 17">
            <a:hlinkClick r:id="rId13" action="ppaction://hlinksldjump"/>
            <a:extLst>
              <a:ext uri="{FF2B5EF4-FFF2-40B4-BE49-F238E27FC236}">
                <a16:creationId xmlns:a16="http://schemas.microsoft.com/office/drawing/2014/main" id="{67F9500E-354B-4538-8A9B-8435FE4E6F9F}"/>
              </a:ext>
            </a:extLst>
          </p:cNvPr>
          <p:cNvSpPr/>
          <p:nvPr/>
        </p:nvSpPr>
        <p:spPr>
          <a:xfrm>
            <a:off x="4751388" y="3487988"/>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10</a:t>
            </a:r>
          </a:p>
        </p:txBody>
      </p:sp>
      <p:sp>
        <p:nvSpPr>
          <p:cNvPr id="19" name="Овал 18">
            <a:hlinkClick r:id="rId14" action="ppaction://hlinksldjump"/>
            <a:extLst>
              <a:ext uri="{FF2B5EF4-FFF2-40B4-BE49-F238E27FC236}">
                <a16:creationId xmlns:a16="http://schemas.microsoft.com/office/drawing/2014/main" id="{64C4A394-9A0E-471D-B6E2-3D7CBE330CA5}"/>
              </a:ext>
            </a:extLst>
          </p:cNvPr>
          <p:cNvSpPr/>
          <p:nvPr/>
        </p:nvSpPr>
        <p:spPr>
          <a:xfrm>
            <a:off x="6191251" y="3487988"/>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11</a:t>
            </a:r>
          </a:p>
        </p:txBody>
      </p:sp>
      <p:sp>
        <p:nvSpPr>
          <p:cNvPr id="20" name="Овал 19">
            <a:hlinkClick r:id="rId15" action="ppaction://hlinksldjump"/>
            <a:extLst>
              <a:ext uri="{FF2B5EF4-FFF2-40B4-BE49-F238E27FC236}">
                <a16:creationId xmlns:a16="http://schemas.microsoft.com/office/drawing/2014/main" id="{1BC0724F-6A73-4D2D-BB1D-2F979F70E915}"/>
              </a:ext>
            </a:extLst>
          </p:cNvPr>
          <p:cNvSpPr/>
          <p:nvPr/>
        </p:nvSpPr>
        <p:spPr>
          <a:xfrm>
            <a:off x="7631114" y="3487988"/>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12</a:t>
            </a:r>
          </a:p>
        </p:txBody>
      </p:sp>
      <p:pic>
        <p:nvPicPr>
          <p:cNvPr id="21" name="Рисунок 20">
            <a:extLst>
              <a:ext uri="{FF2B5EF4-FFF2-40B4-BE49-F238E27FC236}">
                <a16:creationId xmlns:a16="http://schemas.microsoft.com/office/drawing/2014/main" id="{7B37E5C8-FC8E-438B-80C7-E5D7950680F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2" name="Скругленный прямоугольник 10">
            <a:hlinkClick r:id="rId17" action="ppaction://hlinksldjump"/>
            <a:extLst>
              <a:ext uri="{FF2B5EF4-FFF2-40B4-BE49-F238E27FC236}">
                <a16:creationId xmlns:a16="http://schemas.microsoft.com/office/drawing/2014/main" id="{DFADFB89-6828-4922-8BB2-6C3E0A2C6EF5}"/>
              </a:ext>
            </a:extLst>
          </p:cNvPr>
          <p:cNvSpPr/>
          <p:nvPr/>
        </p:nvSpPr>
        <p:spPr>
          <a:xfrm>
            <a:off x="7827429" y="4758612"/>
            <a:ext cx="1316571" cy="405405"/>
          </a:xfrm>
          <a:prstGeom prst="roundRect">
            <a:avLst/>
          </a:prstGeom>
          <a:solidFill>
            <a:srgbClr val="FFC000"/>
          </a:solidFill>
          <a:ln w="12700" cap="flat" cmpd="sng" algn="ctr">
            <a:noFill/>
            <a:prstDash val="solid"/>
            <a:miter lim="800000"/>
          </a:ln>
          <a:effectLst>
            <a:outerShdw blurRad="127000" dist="63500" dir="5400000" sx="90000" sy="90000" algn="t" rotWithShape="0">
              <a:srgbClr val="ED7D31">
                <a:lumMod val="50000"/>
                <a:alpha val="50000"/>
              </a:srgbClr>
            </a:outerShdw>
          </a:effectLst>
        </p:spPr>
        <p:txBody>
          <a:bodyPr wrap="square" lIns="180000" tIns="90000" rIns="180000" bIns="90000" rtlCol="0" anchor="ctr">
            <a:spAutoFit/>
          </a:bodyPr>
          <a:lstStyle/>
          <a:p>
            <a:pPr marL="0" marR="0" lvl="0" indent="0" algn="ctr" defTabSz="685766"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a:ln>
                  <a:noFill/>
                </a:ln>
                <a:solidFill>
                  <a:prstClr val="black">
                    <a:lumMod val="75000"/>
                    <a:lumOff val="25000"/>
                  </a:prstClr>
                </a:solidFill>
                <a:effectLst/>
                <a:uLnTx/>
                <a:uFillTx/>
                <a:latin typeface="Open Sans"/>
                <a:ea typeface="+mn-ea"/>
                <a:cs typeface="+mn-cs"/>
              </a:rPr>
              <a:t>Далее</a:t>
            </a:r>
          </a:p>
        </p:txBody>
      </p:sp>
    </p:spTree>
    <p:extLst>
      <p:ext uri="{BB962C8B-B14F-4D97-AF65-F5344CB8AC3E}">
        <p14:creationId xmlns:p14="http://schemas.microsoft.com/office/powerpoint/2010/main" val="198390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1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17" grpId="0" animBg="1"/>
      <p:bldP spid="18" grpId="0" animBg="1"/>
      <p:bldP spid="19" grpId="0" animBg="1"/>
      <p:bldP spid="2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14" name="Picture 2" descr="Картинки по запросу &quot;москва в годы вов&quot;">
            <a:extLst>
              <a:ext uri="{FF2B5EF4-FFF2-40B4-BE49-F238E27FC236}">
                <a16:creationId xmlns:a16="http://schemas.microsoft.com/office/drawing/2014/main" id="{C43DD4B9-73BF-42D2-9B20-54DD2F13C1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21" t="7395" r="21220" b="7202"/>
          <a:stretch/>
        </p:blipFill>
        <p:spPr bwMode="auto">
          <a:xfrm>
            <a:off x="6227762" y="1329750"/>
            <a:ext cx="2437713" cy="2483995"/>
          </a:xfrm>
          <a:prstGeom prst="ellipse">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extLst>
              <a:ext uri="{FF2B5EF4-FFF2-40B4-BE49-F238E27FC236}">
                <a16:creationId xmlns:a16="http://schemas.microsoft.com/office/drawing/2014/main" id="{6534DB9F-C18D-4EDD-86E1-F3DD13DD7498}"/>
              </a:ext>
            </a:extLst>
          </p:cNvPr>
          <p:cNvSpPr/>
          <p:nvPr/>
        </p:nvSpPr>
        <p:spPr>
          <a:xfrm>
            <a:off x="395289" y="1640259"/>
            <a:ext cx="4923331" cy="194963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В первые месяцы войны Кремль в Москве тщательно замаскировали: звёзды башен и кресты соборов были покрыты покрывалами, а купола выкрашены в чёрный цвет. Кроме того, по периметру Кремлёвской стены были построены трёхмерные модели жилых зданий, </a:t>
            </a:r>
          </a:p>
          <a:p>
            <a:pPr lvl="0" defTabSz="685783">
              <a:lnSpc>
                <a:spcPct val="114000"/>
              </a:lnSpc>
              <a:defRPr/>
            </a:pPr>
            <a:r>
              <a:rPr lang="ru-RU" sz="1400" dirty="0">
                <a:solidFill>
                  <a:prstClr val="black"/>
                </a:solidFill>
                <a:latin typeface="Open Sans"/>
              </a:rPr>
              <a:t>за которыми не были видны даже зубцы. Манежная площадь и Александровский сад были частично заставлены фанерными украшениями зданий.</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6" name="Прямоугольник 15">
            <a:extLst>
              <a:ext uri="{FF2B5EF4-FFF2-40B4-BE49-F238E27FC236}">
                <a16:creationId xmlns:a16="http://schemas.microsoft.com/office/drawing/2014/main" id="{1AD9B5F0-148A-4953-B68A-635AC42C168A}"/>
              </a:ext>
            </a:extLst>
          </p:cNvPr>
          <p:cNvSpPr/>
          <p:nvPr/>
        </p:nvSpPr>
        <p:spPr>
          <a:xfrm>
            <a:off x="395289" y="948693"/>
            <a:ext cx="1370568"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Москва</a:t>
            </a:r>
          </a:p>
        </p:txBody>
      </p:sp>
    </p:spTree>
    <p:extLst>
      <p:ext uri="{BB962C8B-B14F-4D97-AF65-F5344CB8AC3E}">
        <p14:creationId xmlns:p14="http://schemas.microsoft.com/office/powerpoint/2010/main" val="330463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2" descr="Картинки по запросу &quot;москва в годы вов&quot;">
            <a:extLst>
              <a:ext uri="{FF2B5EF4-FFF2-40B4-BE49-F238E27FC236}">
                <a16:creationId xmlns:a16="http://schemas.microsoft.com/office/drawing/2014/main" id="{B7061E68-E5E9-4B08-94C1-2BDD8E0CEC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21" t="7395" r="21220" b="7202"/>
          <a:stretch/>
        </p:blipFill>
        <p:spPr bwMode="auto">
          <a:xfrm>
            <a:off x="6227762" y="1329750"/>
            <a:ext cx="2437713" cy="248399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80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2" descr="Картинки по запросу &quot;битва под прохоровкой&quot;">
            <a:extLst>
              <a:ext uri="{FF2B5EF4-FFF2-40B4-BE49-F238E27FC236}">
                <a16:creationId xmlns:a16="http://schemas.microsoft.com/office/drawing/2014/main" id="{6AED3119-5439-4511-B325-A3966179D3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19" t="4486" r="26073" b="2343"/>
          <a:stretch/>
        </p:blipFill>
        <p:spPr bwMode="auto">
          <a:xfrm>
            <a:off x="6227763" y="1329751"/>
            <a:ext cx="2437712" cy="2483994"/>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4B0DB870-15A2-41DC-AB8D-CEF447F87832}"/>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Прохоровка</a:t>
            </a:r>
          </a:p>
        </p:txBody>
      </p:sp>
      <p:sp>
        <p:nvSpPr>
          <p:cNvPr id="20" name="Скругленный прямоугольник 7">
            <a:hlinkClick r:id="rId5" action="ppaction://hlinksldjump"/>
            <a:extLst>
              <a:ext uri="{FF2B5EF4-FFF2-40B4-BE49-F238E27FC236}">
                <a16:creationId xmlns:a16="http://schemas.microsoft.com/office/drawing/2014/main" id="{B56C5D07-2558-491F-B627-CC8D1EC8F6F0}"/>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Комаровка</a:t>
            </a:r>
          </a:p>
        </p:txBody>
      </p:sp>
      <p:sp>
        <p:nvSpPr>
          <p:cNvPr id="21" name="Скругленный прямоугольник 8">
            <a:hlinkClick r:id="rId5" action="ppaction://hlinksldjump"/>
            <a:extLst>
              <a:ext uri="{FF2B5EF4-FFF2-40B4-BE49-F238E27FC236}">
                <a16:creationId xmlns:a16="http://schemas.microsoft.com/office/drawing/2014/main" id="{FDA7F739-5F03-4359-9869-823AB583E6A3}"/>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Черноголовка</a:t>
            </a:r>
          </a:p>
        </p:txBody>
      </p:sp>
      <p:sp>
        <p:nvSpPr>
          <p:cNvPr id="22" name="Скругленный прямоугольник 10">
            <a:hlinkClick r:id="rId5" action="ppaction://hlinksldjump"/>
            <a:extLst>
              <a:ext uri="{FF2B5EF4-FFF2-40B4-BE49-F238E27FC236}">
                <a16:creationId xmlns:a16="http://schemas.microsoft.com/office/drawing/2014/main" id="{D5402FD3-F53B-4F41-B5F5-9947107F53B0}"/>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Малиновка</a:t>
            </a:r>
          </a:p>
        </p:txBody>
      </p:sp>
      <p:sp>
        <p:nvSpPr>
          <p:cNvPr id="23" name="Прямоугольник 22">
            <a:extLst>
              <a:ext uri="{FF2B5EF4-FFF2-40B4-BE49-F238E27FC236}">
                <a16:creationId xmlns:a16="http://schemas.microsoft.com/office/drawing/2014/main" id="{6D72708A-6FF3-4DEE-8E31-FD7D0FEBE581}"/>
              </a:ext>
            </a:extLst>
          </p:cNvPr>
          <p:cNvSpPr/>
          <p:nvPr/>
        </p:nvSpPr>
        <p:spPr>
          <a:xfrm>
            <a:off x="395288" y="850180"/>
            <a:ext cx="5544117" cy="1947906"/>
          </a:xfrm>
          <a:prstGeom prst="rect">
            <a:avLst/>
          </a:prstGeom>
        </p:spPr>
        <p:txBody>
          <a:bodyPr wrap="square" lIns="0" tIns="0" rIns="0" bIns="0">
            <a:spAutoFit/>
          </a:bodyPr>
          <a:lstStyle/>
          <a:p>
            <a:pPr lvl="0" defTabSz="685766">
              <a:lnSpc>
                <a:spcPct val="114000"/>
              </a:lnSpc>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Возле </a:t>
            </a:r>
            <a:r>
              <a:rPr kumimoji="0" lang="ru-RU" sz="1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этой железнодорожной станции </a:t>
            </a:r>
            <a:r>
              <a:rPr kumimoji="0" lang="ru-RU" sz="16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в 1943 году </a:t>
            </a: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произошло одно из крупнейших танковых </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сражений. Память об этом сражении осталась даже в зарубежной музыкальной культуре. Одна из песен шведской группы </a:t>
            </a:r>
            <a:r>
              <a:rPr lang="ru-RU" sz="16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Sabaton</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 — «</a:t>
            </a:r>
            <a:r>
              <a:rPr lang="ru-RU" sz="16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Panzerkampf</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 («Битва брони») —  воспевает героизм советских солдат в этой танковой битве.</a:t>
            </a:r>
          </a:p>
        </p:txBody>
      </p:sp>
    </p:spTree>
    <p:extLst>
      <p:ext uri="{BB962C8B-B14F-4D97-AF65-F5344CB8AC3E}">
        <p14:creationId xmlns:p14="http://schemas.microsoft.com/office/powerpoint/2010/main" val="209745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P spid="21" grpId="0" animBg="1"/>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2" descr="Картинки по запросу &quot;битва под прохоровкой&quot;">
            <a:extLst>
              <a:ext uri="{FF2B5EF4-FFF2-40B4-BE49-F238E27FC236}">
                <a16:creationId xmlns:a16="http://schemas.microsoft.com/office/drawing/2014/main" id="{A6A4AF50-3E95-47DB-801B-ED0322155E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19" t="4486" r="26073" b="2343"/>
          <a:stretch/>
        </p:blipFill>
        <p:spPr bwMode="auto">
          <a:xfrm>
            <a:off x="6227763" y="1329751"/>
            <a:ext cx="2437712" cy="2483994"/>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F1797D32-7B78-4D5E-B96F-274EC151AD94}"/>
              </a:ext>
            </a:extLst>
          </p:cNvPr>
          <p:cNvSpPr/>
          <p:nvPr/>
        </p:nvSpPr>
        <p:spPr>
          <a:xfrm>
            <a:off x="395289" y="1640259"/>
            <a:ext cx="4923331" cy="2195216"/>
          </a:xfrm>
          <a:prstGeom prst="rect">
            <a:avLst/>
          </a:prstGeom>
        </p:spPr>
        <p:txBody>
          <a:bodyPr wrap="square" lIns="0" tIns="0" rIns="0" bIns="0">
            <a:spAutoFit/>
          </a:bodyPr>
          <a:lstStyle/>
          <a:p>
            <a:pPr lvl="0" defTabSz="685783">
              <a:lnSpc>
                <a:spcPct val="114000"/>
              </a:lnSpc>
              <a:defRPr/>
            </a:pPr>
            <a:r>
              <a:rPr kumimoji="0" lang="ru-RU" sz="1400" b="0" i="0" u="none" strike="noStrike" kern="1200" cap="none" spc="0" normalizeH="0" baseline="0" noProof="0" dirty="0">
                <a:ln>
                  <a:noFill/>
                </a:ln>
                <a:solidFill>
                  <a:prstClr val="black"/>
                </a:solidFill>
                <a:effectLst/>
                <a:uLnTx/>
                <a:uFillTx/>
                <a:latin typeface="Open Sans"/>
                <a:ea typeface="+mn-ea"/>
                <a:cs typeface="+mn-cs"/>
              </a:rPr>
              <a:t>Из воспоминаний участника </a:t>
            </a:r>
            <a:r>
              <a:rPr lang="ru-RU" sz="1400" dirty="0">
                <a:solidFill>
                  <a:prstClr val="black"/>
                </a:solidFill>
                <a:latin typeface="Open Sans"/>
              </a:rPr>
              <a:t>Прохоровского сражения: «Стоял такой грохот, что перепонки давило, кровь текла из ушей. Сплошной рёв моторов, лязганье металла, грохот, взрывы снарядов, дикий скрежет разрываемого железа... От выстрелов в упор сворачивало башни, лопалась броня, взрывались танки... Наши танкисты, выбравшись из своих разбитых машин, искали на поле вражеские экипажи, тоже оставшиеся без техники, и били из пистолетов, схватывались врукопашную...»</a:t>
            </a:r>
          </a:p>
        </p:txBody>
      </p:sp>
      <p:sp>
        <p:nvSpPr>
          <p:cNvPr id="18" name="Прямоугольник 17">
            <a:extLst>
              <a:ext uri="{FF2B5EF4-FFF2-40B4-BE49-F238E27FC236}">
                <a16:creationId xmlns:a16="http://schemas.microsoft.com/office/drawing/2014/main" id="{C6728385-9FCE-4E0D-A24E-337AA855F56D}"/>
              </a:ext>
            </a:extLst>
          </p:cNvPr>
          <p:cNvSpPr/>
          <p:nvPr/>
        </p:nvSpPr>
        <p:spPr>
          <a:xfrm>
            <a:off x="395289" y="948693"/>
            <a:ext cx="2167260"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Прохоровка</a:t>
            </a:r>
          </a:p>
        </p:txBody>
      </p:sp>
    </p:spTree>
    <p:extLst>
      <p:ext uri="{BB962C8B-B14F-4D97-AF65-F5344CB8AC3E}">
        <p14:creationId xmlns:p14="http://schemas.microsoft.com/office/powerpoint/2010/main" val="338197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8" name="Picture 2" descr="Картинки по запросу &quot;битва под прохоровкой&quot;">
            <a:extLst>
              <a:ext uri="{FF2B5EF4-FFF2-40B4-BE49-F238E27FC236}">
                <a16:creationId xmlns:a16="http://schemas.microsoft.com/office/drawing/2014/main" id="{FDD21922-E4CD-4003-B36A-A2CCF95439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19" t="4486" r="26073" b="2343"/>
          <a:stretch/>
        </p:blipFill>
        <p:spPr bwMode="auto">
          <a:xfrm>
            <a:off x="6227763" y="1329751"/>
            <a:ext cx="2437712" cy="248399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49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descr="Картинки по запросу &quot;оборона севастополя лето 1942&quot;">
            <a:extLst>
              <a:ext uri="{FF2B5EF4-FFF2-40B4-BE49-F238E27FC236}">
                <a16:creationId xmlns:a16="http://schemas.microsoft.com/office/drawing/2014/main" id="{DBB15071-9C9F-4544-9062-763D29A92EF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742" t="4876"/>
          <a:stretch/>
        </p:blipFill>
        <p:spPr bwMode="auto">
          <a:xfrm>
            <a:off x="6227763" y="1329751"/>
            <a:ext cx="2437712" cy="2483994"/>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AC1D6840-1DB2-4966-A5AB-217468A125CA}"/>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Киев</a:t>
            </a:r>
          </a:p>
        </p:txBody>
      </p:sp>
      <p:sp>
        <p:nvSpPr>
          <p:cNvPr id="14" name="Скругленный прямоугольник 7">
            <a:hlinkClick r:id="rId4" action="ppaction://hlinksldjump"/>
            <a:extLst>
              <a:ext uri="{FF2B5EF4-FFF2-40B4-BE49-F238E27FC236}">
                <a16:creationId xmlns:a16="http://schemas.microsoft.com/office/drawing/2014/main" id="{8F506F53-31C3-4677-9D1F-B5C18B549BE0}"/>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Ленинград</a:t>
            </a:r>
          </a:p>
        </p:txBody>
      </p:sp>
      <p:sp>
        <p:nvSpPr>
          <p:cNvPr id="15" name="Скругленный прямоугольник 8">
            <a:hlinkClick r:id="rId4" action="ppaction://hlinksldjump"/>
            <a:extLst>
              <a:ext uri="{FF2B5EF4-FFF2-40B4-BE49-F238E27FC236}">
                <a16:creationId xmlns:a16="http://schemas.microsoft.com/office/drawing/2014/main" id="{FD4A1FFC-21F7-4410-BA00-2B06759B3567}"/>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Новороссийск</a:t>
            </a:r>
          </a:p>
        </p:txBody>
      </p:sp>
      <p:sp>
        <p:nvSpPr>
          <p:cNvPr id="16" name="Скругленный прямоугольник 10">
            <a:hlinkClick r:id="rId5" action="ppaction://hlinksldjump"/>
            <a:extLst>
              <a:ext uri="{FF2B5EF4-FFF2-40B4-BE49-F238E27FC236}">
                <a16:creationId xmlns:a16="http://schemas.microsoft.com/office/drawing/2014/main" id="{0048E03A-B2DC-4B73-893C-71FDBF0826EA}"/>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Севастополь</a:t>
            </a:r>
          </a:p>
        </p:txBody>
      </p:sp>
      <p:sp>
        <p:nvSpPr>
          <p:cNvPr id="17" name="Прямоугольник 16">
            <a:extLst>
              <a:ext uri="{FF2B5EF4-FFF2-40B4-BE49-F238E27FC236}">
                <a16:creationId xmlns:a16="http://schemas.microsoft.com/office/drawing/2014/main" id="{BC968BEF-2412-4C94-8351-7C78427909B8}"/>
              </a:ext>
            </a:extLst>
          </p:cNvPr>
          <p:cNvSpPr/>
          <p:nvPr/>
        </p:nvSpPr>
        <p:spPr>
          <a:xfrm>
            <a:off x="395288" y="850180"/>
            <a:ext cx="5544117" cy="1104405"/>
          </a:xfrm>
          <a:prstGeom prst="rect">
            <a:avLst/>
          </a:prstGeom>
        </p:spPr>
        <p:txBody>
          <a:bodyPr wrap="square" lIns="0" tIns="0" rIns="0" bIns="0">
            <a:spAutoFit/>
          </a:bodyPr>
          <a:lstStyle/>
          <a:p>
            <a:pPr lvl="0" defTabSz="685766">
              <a:lnSpc>
                <a:spcPct val="114000"/>
              </a:lnSpc>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В </a:t>
            </a:r>
            <a:r>
              <a:rPr kumimoji="0" lang="ru-RU" sz="1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этом городе </a:t>
            </a: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находится Малахов курган.</a:t>
            </a:r>
            <a:r>
              <a:rPr lang="ru-RU" sz="1600" dirty="0">
                <a:solidFill>
                  <a:srgbClr val="000000"/>
                </a:solidFill>
                <a:latin typeface="Arial" panose="020B0604020202020204" pitchFamily="34" charset="0"/>
              </a:rPr>
              <a:t> </a:t>
            </a:r>
          </a:p>
          <a:p>
            <a:pPr lvl="0" defTabSz="685766">
              <a:lnSpc>
                <a:spcPct val="114000"/>
              </a:lnSpc>
            </a:pPr>
            <a:r>
              <a:rPr lang="ru-RU" sz="1600" dirty="0">
                <a:solidFill>
                  <a:srgbClr val="000000"/>
                </a:solidFill>
                <a:latin typeface="Arial" panose="020B0604020202020204" pitchFamily="34" charset="0"/>
              </a:rPr>
              <a:t>Самый первый вечный огонь в СССР павшим </a:t>
            </a:r>
          </a:p>
          <a:p>
            <a:pPr lvl="0" defTabSz="685766">
              <a:lnSpc>
                <a:spcPct val="114000"/>
              </a:lnSpc>
            </a:pPr>
            <a:r>
              <a:rPr lang="ru-RU" sz="1600" dirty="0">
                <a:solidFill>
                  <a:srgbClr val="000000"/>
                </a:solidFill>
                <a:latin typeface="Arial" panose="020B0604020202020204" pitchFamily="34" charset="0"/>
              </a:rPr>
              <a:t>в Великой Отечественной войне был зажжён </a:t>
            </a:r>
          </a:p>
          <a:p>
            <a:pPr lvl="0" defTabSz="685766">
              <a:lnSpc>
                <a:spcPct val="114000"/>
              </a:lnSpc>
            </a:pPr>
            <a:r>
              <a:rPr lang="ru-RU" sz="1600" dirty="0">
                <a:solidFill>
                  <a:srgbClr val="000000"/>
                </a:solidFill>
                <a:latin typeface="Arial" panose="020B0604020202020204" pitchFamily="34" charset="0"/>
              </a:rPr>
              <a:t>на </a:t>
            </a:r>
            <a:r>
              <a:rPr lang="ru-RU" sz="1600" dirty="0" err="1">
                <a:solidFill>
                  <a:srgbClr val="000000"/>
                </a:solidFill>
                <a:latin typeface="Arial" panose="020B0604020202020204" pitchFamily="34" charset="0"/>
              </a:rPr>
              <a:t>Малаховом</a:t>
            </a:r>
            <a:r>
              <a:rPr lang="ru-RU" sz="1600" dirty="0">
                <a:solidFill>
                  <a:srgbClr val="000000"/>
                </a:solidFill>
                <a:latin typeface="Arial" panose="020B0604020202020204" pitchFamily="34" charset="0"/>
              </a:rPr>
              <a:t> кургане.</a:t>
            </a: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353572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2" grpId="0" animBg="1"/>
      <p:bldP spid="14"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14" name="Picture 2" descr="Картинки по запросу &quot;оборона севастополя лето 1942&quot;">
            <a:extLst>
              <a:ext uri="{FF2B5EF4-FFF2-40B4-BE49-F238E27FC236}">
                <a16:creationId xmlns:a16="http://schemas.microsoft.com/office/drawing/2014/main" id="{DD8122B3-031E-4D61-8920-25851DDC7DB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42" t="4876"/>
          <a:stretch/>
        </p:blipFill>
        <p:spPr bwMode="auto">
          <a:xfrm>
            <a:off x="6227763" y="1329751"/>
            <a:ext cx="2437712" cy="2483994"/>
          </a:xfrm>
          <a:prstGeom prst="ellipse">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extLst>
              <a:ext uri="{FF2B5EF4-FFF2-40B4-BE49-F238E27FC236}">
                <a16:creationId xmlns:a16="http://schemas.microsoft.com/office/drawing/2014/main" id="{B3C0127D-5AA0-4457-B289-7D6FCBC44E9D}"/>
              </a:ext>
            </a:extLst>
          </p:cNvPr>
          <p:cNvSpPr/>
          <p:nvPr/>
        </p:nvSpPr>
        <p:spPr>
          <a:xfrm>
            <a:off x="395289" y="1640259"/>
            <a:ext cx="4923331" cy="1704056"/>
          </a:xfrm>
          <a:prstGeom prst="rect">
            <a:avLst/>
          </a:prstGeom>
        </p:spPr>
        <p:txBody>
          <a:bodyPr wrap="square" lIns="0" tIns="0" rIns="0" bIns="0">
            <a:spAutoFit/>
          </a:bodyPr>
          <a:lstStyle/>
          <a:p>
            <a:pPr lvl="0" defTabSz="685783">
              <a:lnSpc>
                <a:spcPct val="114000"/>
              </a:lnSpc>
              <a:defRPr/>
            </a:pPr>
            <a:r>
              <a:rPr kumimoji="0" lang="ru-RU" sz="1400" b="0" i="0" u="none" strike="noStrike" kern="1200" cap="none" spc="0" normalizeH="0" baseline="0" noProof="0" dirty="0">
                <a:ln>
                  <a:noFill/>
                </a:ln>
                <a:solidFill>
                  <a:prstClr val="black"/>
                </a:solidFill>
                <a:effectLst/>
                <a:uLnTx/>
                <a:uFillTx/>
                <a:latin typeface="Open Sans"/>
                <a:ea typeface="+mn-ea"/>
                <a:cs typeface="+mn-cs"/>
              </a:rPr>
              <a:t>Упоминание Малахова кургана часто встречается в художественных произведениях. </a:t>
            </a:r>
            <a:r>
              <a:rPr lang="ru-RU" sz="1400" dirty="0">
                <a:solidFill>
                  <a:prstClr val="black"/>
                </a:solidFill>
                <a:latin typeface="Open Sans"/>
              </a:rPr>
              <a:t>Например, </a:t>
            </a:r>
          </a:p>
          <a:p>
            <a:pPr lvl="0" defTabSz="685783">
              <a:lnSpc>
                <a:spcPct val="114000"/>
              </a:lnSpc>
              <a:defRPr/>
            </a:pPr>
            <a:r>
              <a:rPr lang="ru-RU" sz="1400" dirty="0">
                <a:solidFill>
                  <a:prstClr val="black"/>
                </a:solidFill>
                <a:latin typeface="Open Sans"/>
              </a:rPr>
              <a:t>в стихотворении Валентина Гафта «Хулиган»: </a:t>
            </a:r>
          </a:p>
          <a:p>
            <a:pPr lvl="0" defTabSz="685783">
              <a:lnSpc>
                <a:spcPct val="114000"/>
              </a:lnSpc>
              <a:defRPr/>
            </a:pPr>
            <a:r>
              <a:rPr lang="ru-RU" sz="1400" dirty="0">
                <a:solidFill>
                  <a:prstClr val="black"/>
                </a:solidFill>
                <a:latin typeface="Open Sans"/>
              </a:rPr>
              <a:t>Мамаша, успокойтесь, он не хулиган. </a:t>
            </a:r>
          </a:p>
          <a:p>
            <a:pPr lvl="0" defTabSz="685783">
              <a:lnSpc>
                <a:spcPct val="114000"/>
              </a:lnSpc>
              <a:defRPr/>
            </a:pPr>
            <a:r>
              <a:rPr lang="ru-RU" sz="1400" dirty="0">
                <a:solidFill>
                  <a:prstClr val="black"/>
                </a:solidFill>
                <a:latin typeface="Open Sans"/>
              </a:rPr>
              <a:t>Он не пристанет к вам на полустанке. </a:t>
            </a:r>
          </a:p>
          <a:p>
            <a:pPr lvl="0" defTabSz="685783">
              <a:lnSpc>
                <a:spcPct val="114000"/>
              </a:lnSpc>
              <a:defRPr/>
            </a:pPr>
            <a:r>
              <a:rPr lang="ru-RU" sz="1400" dirty="0">
                <a:solidFill>
                  <a:prstClr val="black"/>
                </a:solidFill>
                <a:latin typeface="Open Sans"/>
              </a:rPr>
              <a:t>В войну (Малахов помните курган?) </a:t>
            </a:r>
          </a:p>
          <a:p>
            <a:pPr lvl="0" defTabSz="685783">
              <a:lnSpc>
                <a:spcPct val="114000"/>
              </a:lnSpc>
              <a:defRPr/>
            </a:pPr>
            <a:r>
              <a:rPr lang="ru-RU" sz="1400" dirty="0">
                <a:solidFill>
                  <a:prstClr val="black"/>
                </a:solidFill>
                <a:latin typeface="Open Sans"/>
              </a:rPr>
              <a:t>С гранатами такие шли под танки.</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6" name="Прямоугольник 15">
            <a:extLst>
              <a:ext uri="{FF2B5EF4-FFF2-40B4-BE49-F238E27FC236}">
                <a16:creationId xmlns:a16="http://schemas.microsoft.com/office/drawing/2014/main" id="{87E3A1D7-503D-4B3D-B964-8DD174B0B0CF}"/>
              </a:ext>
            </a:extLst>
          </p:cNvPr>
          <p:cNvSpPr/>
          <p:nvPr/>
        </p:nvSpPr>
        <p:spPr>
          <a:xfrm>
            <a:off x="395289" y="948693"/>
            <a:ext cx="2338782"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Севастополь</a:t>
            </a:r>
          </a:p>
        </p:txBody>
      </p:sp>
    </p:spTree>
    <p:extLst>
      <p:ext uri="{BB962C8B-B14F-4D97-AF65-F5344CB8AC3E}">
        <p14:creationId xmlns:p14="http://schemas.microsoft.com/office/powerpoint/2010/main" val="64704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2" descr="Картинки по запросу &quot;оборона севастополя лето 1942&quot;">
            <a:extLst>
              <a:ext uri="{FF2B5EF4-FFF2-40B4-BE49-F238E27FC236}">
                <a16:creationId xmlns:a16="http://schemas.microsoft.com/office/drawing/2014/main" id="{7D539DA0-176F-4145-91FF-4C800969D63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42" t="4876"/>
          <a:stretch/>
        </p:blipFill>
        <p:spPr bwMode="auto">
          <a:xfrm>
            <a:off x="6227763" y="1329751"/>
            <a:ext cx="2437712" cy="248399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70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2" descr="Картинки по запросу &quot;оборона новороссийска&quot;">
            <a:extLst>
              <a:ext uri="{FF2B5EF4-FFF2-40B4-BE49-F238E27FC236}">
                <a16:creationId xmlns:a16="http://schemas.microsoft.com/office/drawing/2014/main" id="{9072E6E0-9CFA-43E6-ADE8-73388FF32B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987" t="11446" r="7084" b="427"/>
          <a:stretch/>
        </p:blipFill>
        <p:spPr bwMode="auto">
          <a:xfrm>
            <a:off x="6227763" y="1329751"/>
            <a:ext cx="2437712" cy="2483994"/>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993140BE-53C4-4523-BBB0-8660E288E11D}"/>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Ленинград</a:t>
            </a:r>
          </a:p>
        </p:txBody>
      </p:sp>
      <p:sp>
        <p:nvSpPr>
          <p:cNvPr id="20" name="Скругленный прямоугольник 7">
            <a:hlinkClick r:id="rId4" action="ppaction://hlinksldjump"/>
            <a:extLst>
              <a:ext uri="{FF2B5EF4-FFF2-40B4-BE49-F238E27FC236}">
                <a16:creationId xmlns:a16="http://schemas.microsoft.com/office/drawing/2014/main" id="{9E360E74-85FE-41F3-A080-9826BA168A5F}"/>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Минск</a:t>
            </a:r>
          </a:p>
        </p:txBody>
      </p:sp>
      <p:sp>
        <p:nvSpPr>
          <p:cNvPr id="21" name="Скругленный прямоугольник 8">
            <a:hlinkClick r:id="rId5" action="ppaction://hlinksldjump"/>
            <a:extLst>
              <a:ext uri="{FF2B5EF4-FFF2-40B4-BE49-F238E27FC236}">
                <a16:creationId xmlns:a16="http://schemas.microsoft.com/office/drawing/2014/main" id="{B2A89061-E3B6-4FA1-8072-79DC0C042037}"/>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Новороссийск</a:t>
            </a:r>
          </a:p>
        </p:txBody>
      </p:sp>
      <p:sp>
        <p:nvSpPr>
          <p:cNvPr id="22" name="Скругленный прямоугольник 10">
            <a:hlinkClick r:id="rId4" action="ppaction://hlinksldjump"/>
            <a:extLst>
              <a:ext uri="{FF2B5EF4-FFF2-40B4-BE49-F238E27FC236}">
                <a16:creationId xmlns:a16="http://schemas.microsoft.com/office/drawing/2014/main" id="{37D886AF-346E-41B2-B5B4-7FBD296598CB}"/>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Севастополь</a:t>
            </a:r>
          </a:p>
        </p:txBody>
      </p:sp>
      <p:sp>
        <p:nvSpPr>
          <p:cNvPr id="23" name="Прямоугольник 22">
            <a:extLst>
              <a:ext uri="{FF2B5EF4-FFF2-40B4-BE49-F238E27FC236}">
                <a16:creationId xmlns:a16="http://schemas.microsoft.com/office/drawing/2014/main" id="{965C7513-ED1D-4D55-B2EB-B18E0BB692C6}"/>
              </a:ext>
            </a:extLst>
          </p:cNvPr>
          <p:cNvSpPr/>
          <p:nvPr/>
        </p:nvSpPr>
        <p:spPr>
          <a:xfrm>
            <a:off x="395288" y="850180"/>
            <a:ext cx="5544117" cy="1946559"/>
          </a:xfrm>
          <a:prstGeom prst="rect">
            <a:avLst/>
          </a:prstGeom>
        </p:spPr>
        <p:txBody>
          <a:bodyPr wrap="square" lIns="0" tIns="0" rIns="0" bIns="0">
            <a:spAutoFit/>
          </a:bodyPr>
          <a:lstStyle/>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Осенью 1942 года большая часть </a:t>
            </a:r>
            <a:r>
              <a:rPr lang="ru-RU" sz="1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этого города </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была захвачена немецкими войсками. В юго-восточной части, в районе завода «Октябрь», небольшому отряду советских моряков удалось создать оборонительный рубеж. Штурм этой цитадели длился 225 дней, вплоть </a:t>
            </a:r>
          </a:p>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до освобождения города (16 сентября 1943 года). Немецким войскам так и не удалось пройти дальше.</a:t>
            </a: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11183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9" grpId="0" animBg="1"/>
      <p:bldP spid="20" grpId="0" animBg="1"/>
      <p:bldP spid="2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2" descr="Картинки по запросу &quot;оборона новороссийска&quot;">
            <a:extLst>
              <a:ext uri="{FF2B5EF4-FFF2-40B4-BE49-F238E27FC236}">
                <a16:creationId xmlns:a16="http://schemas.microsoft.com/office/drawing/2014/main" id="{044E1EB9-7562-439F-A79B-99F2CEA6F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987" t="11446" r="7084" b="427"/>
          <a:stretch/>
        </p:blipFill>
        <p:spPr bwMode="auto">
          <a:xfrm>
            <a:off x="6227763" y="1329751"/>
            <a:ext cx="2437712" cy="2483994"/>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0639E62A-5465-48B1-8F62-492F3A7CA9CD}"/>
              </a:ext>
            </a:extLst>
          </p:cNvPr>
          <p:cNvSpPr/>
          <p:nvPr/>
        </p:nvSpPr>
        <p:spPr>
          <a:xfrm>
            <a:off x="395289" y="1640259"/>
            <a:ext cx="5091111" cy="219521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Героическая оборона Новороссийска стала ключевым событием в битве за Кавказ. Когда немцы ворвались в город, дрогнули нервы у тех, кто обязан был докладывать в Ставку о ходе боёв. В итоге 11 сентября 1942 года Совинформбюро </a:t>
            </a:r>
            <a:r>
              <a:rPr lang="ru-RU" sz="1400" u="sng" dirty="0">
                <a:solidFill>
                  <a:prstClr val="black"/>
                </a:solidFill>
                <a:latin typeface="Open Sans"/>
              </a:rPr>
              <a:t>ошибочно</a:t>
            </a:r>
            <a:r>
              <a:rPr lang="ru-RU" sz="1400" dirty="0">
                <a:solidFill>
                  <a:prstClr val="black"/>
                </a:solidFill>
                <a:latin typeface="Open Sans"/>
              </a:rPr>
              <a:t> сообщило о сдаче города: «После многодневных ожесточённых боёв наши войска оставили город Новороссийск». На самом деле советские войска 11 сентября остановили немцев в юго-восточной части Новороссийска.</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8" name="Прямоугольник 17">
            <a:extLst>
              <a:ext uri="{FF2B5EF4-FFF2-40B4-BE49-F238E27FC236}">
                <a16:creationId xmlns:a16="http://schemas.microsoft.com/office/drawing/2014/main" id="{33C74397-9343-4066-A34B-3A4CFC913C59}"/>
              </a:ext>
            </a:extLst>
          </p:cNvPr>
          <p:cNvSpPr/>
          <p:nvPr/>
        </p:nvSpPr>
        <p:spPr>
          <a:xfrm>
            <a:off x="395289" y="948693"/>
            <a:ext cx="2616101"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Новороссийск</a:t>
            </a:r>
          </a:p>
        </p:txBody>
      </p:sp>
    </p:spTree>
    <p:extLst>
      <p:ext uri="{BB962C8B-B14F-4D97-AF65-F5344CB8AC3E}">
        <p14:creationId xmlns:p14="http://schemas.microsoft.com/office/powerpoint/2010/main" val="47009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Изображение выглядит как мебель, коврик, красный, трава&#10;&#10;Автоматически созданное описание">
            <a:extLst>
              <a:ext uri="{FF2B5EF4-FFF2-40B4-BE49-F238E27FC236}">
                <a16:creationId xmlns:a16="http://schemas.microsoft.com/office/drawing/2014/main" id="{9A85BD76-4A69-4E92-AF68-0C5AE6E7F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D575AFE5-C3D1-416F-9930-F2FD71DEDC74}"/>
              </a:ext>
            </a:extLst>
          </p:cNvPr>
          <p:cNvSpPr txBox="1"/>
          <p:nvPr/>
        </p:nvSpPr>
        <p:spPr>
          <a:xfrm>
            <a:off x="357688" y="4090155"/>
            <a:ext cx="4033837" cy="677108"/>
          </a:xfrm>
          <a:prstGeom prst="rect">
            <a:avLst/>
          </a:prstGeom>
          <a:noFill/>
        </p:spPr>
        <p:txBody>
          <a:bodyPr wrap="square" lIns="0" tIns="0" rIns="0" bIns="0" rtlCol="0">
            <a:spAutoFit/>
          </a:bodyPr>
          <a:lstStyle/>
          <a:p>
            <a:pPr defTabSz="685766"/>
            <a:r>
              <a:rPr lang="ru-RU" sz="4400">
                <a:solidFill>
                  <a:schemeClr val="bg1"/>
                </a:solidFill>
                <a:latin typeface="Merriweather"/>
                <a:ea typeface="Theano Didot" panose="02060603060706020203" pitchFamily="18" charset="0"/>
              </a:rPr>
              <a:t>Даты</a:t>
            </a:r>
          </a:p>
        </p:txBody>
      </p:sp>
      <p:sp>
        <p:nvSpPr>
          <p:cNvPr id="7" name="Овал 6">
            <a:hlinkClick r:id="rId4" action="ppaction://hlinksldjump"/>
            <a:extLst>
              <a:ext uri="{FF2B5EF4-FFF2-40B4-BE49-F238E27FC236}">
                <a16:creationId xmlns:a16="http://schemas.microsoft.com/office/drawing/2014/main" id="{F6280E79-41D5-419D-A9CA-1E5B09C970CB}"/>
              </a:ext>
            </a:extLst>
          </p:cNvPr>
          <p:cNvSpPr/>
          <p:nvPr/>
        </p:nvSpPr>
        <p:spPr>
          <a:xfrm>
            <a:off x="3311525" y="575512"/>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1</a:t>
            </a:r>
          </a:p>
        </p:txBody>
      </p:sp>
      <p:sp>
        <p:nvSpPr>
          <p:cNvPr id="8" name="Овал 7">
            <a:hlinkClick r:id="rId5" action="ppaction://hlinksldjump"/>
            <a:extLst>
              <a:ext uri="{FF2B5EF4-FFF2-40B4-BE49-F238E27FC236}">
                <a16:creationId xmlns:a16="http://schemas.microsoft.com/office/drawing/2014/main" id="{1B598F08-467D-4E63-BCEC-BD7CA28C5B79}"/>
              </a:ext>
            </a:extLst>
          </p:cNvPr>
          <p:cNvSpPr/>
          <p:nvPr/>
        </p:nvSpPr>
        <p:spPr>
          <a:xfrm>
            <a:off x="4751388" y="575512"/>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2</a:t>
            </a:r>
          </a:p>
        </p:txBody>
      </p:sp>
      <p:sp>
        <p:nvSpPr>
          <p:cNvPr id="9" name="Овал 8">
            <a:hlinkClick r:id="rId6" action="ppaction://hlinksldjump"/>
            <a:extLst>
              <a:ext uri="{FF2B5EF4-FFF2-40B4-BE49-F238E27FC236}">
                <a16:creationId xmlns:a16="http://schemas.microsoft.com/office/drawing/2014/main" id="{190517ED-1660-4695-9706-E9BE5CF7163E}"/>
              </a:ext>
            </a:extLst>
          </p:cNvPr>
          <p:cNvSpPr/>
          <p:nvPr/>
        </p:nvSpPr>
        <p:spPr>
          <a:xfrm>
            <a:off x="6191251" y="575512"/>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3</a:t>
            </a:r>
          </a:p>
        </p:txBody>
      </p:sp>
      <p:sp>
        <p:nvSpPr>
          <p:cNvPr id="10" name="Овал 9">
            <a:hlinkClick r:id="rId7" action="ppaction://hlinksldjump"/>
            <a:extLst>
              <a:ext uri="{FF2B5EF4-FFF2-40B4-BE49-F238E27FC236}">
                <a16:creationId xmlns:a16="http://schemas.microsoft.com/office/drawing/2014/main" id="{8F7FD50D-F69E-48FE-B6E7-2C3C1B2882DA}"/>
              </a:ext>
            </a:extLst>
          </p:cNvPr>
          <p:cNvSpPr/>
          <p:nvPr/>
        </p:nvSpPr>
        <p:spPr>
          <a:xfrm>
            <a:off x="7631114" y="575512"/>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4</a:t>
            </a:r>
          </a:p>
        </p:txBody>
      </p:sp>
      <p:sp>
        <p:nvSpPr>
          <p:cNvPr id="11" name="Овал 10">
            <a:hlinkClick r:id="rId8" action="ppaction://hlinksldjump"/>
            <a:extLst>
              <a:ext uri="{FF2B5EF4-FFF2-40B4-BE49-F238E27FC236}">
                <a16:creationId xmlns:a16="http://schemas.microsoft.com/office/drawing/2014/main" id="{D74C49E3-E860-4EF3-BEE0-23F16DB06D1B}"/>
              </a:ext>
            </a:extLst>
          </p:cNvPr>
          <p:cNvSpPr/>
          <p:nvPr/>
        </p:nvSpPr>
        <p:spPr>
          <a:xfrm>
            <a:off x="3311525" y="2031750"/>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5</a:t>
            </a:r>
          </a:p>
        </p:txBody>
      </p:sp>
      <p:sp>
        <p:nvSpPr>
          <p:cNvPr id="13" name="Овал 12">
            <a:hlinkClick r:id="rId9" action="ppaction://hlinksldjump"/>
            <a:extLst>
              <a:ext uri="{FF2B5EF4-FFF2-40B4-BE49-F238E27FC236}">
                <a16:creationId xmlns:a16="http://schemas.microsoft.com/office/drawing/2014/main" id="{5828EE2D-53F3-4410-8968-ED58A3957669}"/>
              </a:ext>
            </a:extLst>
          </p:cNvPr>
          <p:cNvSpPr/>
          <p:nvPr/>
        </p:nvSpPr>
        <p:spPr>
          <a:xfrm>
            <a:off x="4751388" y="2031750"/>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6</a:t>
            </a:r>
          </a:p>
        </p:txBody>
      </p:sp>
      <p:sp>
        <p:nvSpPr>
          <p:cNvPr id="14" name="Овал 13">
            <a:hlinkClick r:id="rId10" action="ppaction://hlinksldjump"/>
            <a:extLst>
              <a:ext uri="{FF2B5EF4-FFF2-40B4-BE49-F238E27FC236}">
                <a16:creationId xmlns:a16="http://schemas.microsoft.com/office/drawing/2014/main" id="{6C380851-12F2-487A-9656-605342A927F1}"/>
              </a:ext>
            </a:extLst>
          </p:cNvPr>
          <p:cNvSpPr/>
          <p:nvPr/>
        </p:nvSpPr>
        <p:spPr>
          <a:xfrm>
            <a:off x="6191251" y="2031750"/>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7</a:t>
            </a:r>
          </a:p>
        </p:txBody>
      </p:sp>
      <p:sp>
        <p:nvSpPr>
          <p:cNvPr id="15" name="Овал 14">
            <a:hlinkClick r:id="rId11" action="ppaction://hlinksldjump"/>
            <a:extLst>
              <a:ext uri="{FF2B5EF4-FFF2-40B4-BE49-F238E27FC236}">
                <a16:creationId xmlns:a16="http://schemas.microsoft.com/office/drawing/2014/main" id="{8032F1C6-0790-4722-B425-341369BAEBCE}"/>
              </a:ext>
            </a:extLst>
          </p:cNvPr>
          <p:cNvSpPr/>
          <p:nvPr/>
        </p:nvSpPr>
        <p:spPr>
          <a:xfrm>
            <a:off x="7631114" y="2031750"/>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8</a:t>
            </a:r>
          </a:p>
        </p:txBody>
      </p:sp>
      <p:sp>
        <p:nvSpPr>
          <p:cNvPr id="17" name="Овал 16">
            <a:hlinkClick r:id="rId12" action="ppaction://hlinksldjump"/>
            <a:extLst>
              <a:ext uri="{FF2B5EF4-FFF2-40B4-BE49-F238E27FC236}">
                <a16:creationId xmlns:a16="http://schemas.microsoft.com/office/drawing/2014/main" id="{3EFE0D4B-8DD6-466D-B6F1-D2E1B5694A76}"/>
              </a:ext>
            </a:extLst>
          </p:cNvPr>
          <p:cNvSpPr/>
          <p:nvPr/>
        </p:nvSpPr>
        <p:spPr>
          <a:xfrm>
            <a:off x="3311525" y="3487988"/>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9</a:t>
            </a:r>
          </a:p>
        </p:txBody>
      </p:sp>
      <p:sp>
        <p:nvSpPr>
          <p:cNvPr id="18" name="Овал 17">
            <a:hlinkClick r:id="rId13" action="ppaction://hlinksldjump"/>
            <a:extLst>
              <a:ext uri="{FF2B5EF4-FFF2-40B4-BE49-F238E27FC236}">
                <a16:creationId xmlns:a16="http://schemas.microsoft.com/office/drawing/2014/main" id="{CE3FF7FD-378D-410A-B185-E27DA90ECC7A}"/>
              </a:ext>
            </a:extLst>
          </p:cNvPr>
          <p:cNvSpPr/>
          <p:nvPr/>
        </p:nvSpPr>
        <p:spPr>
          <a:xfrm>
            <a:off x="4751388" y="3487988"/>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10</a:t>
            </a:r>
          </a:p>
        </p:txBody>
      </p:sp>
      <p:sp>
        <p:nvSpPr>
          <p:cNvPr id="19" name="Овал 18">
            <a:hlinkClick r:id="rId14" action="ppaction://hlinksldjump"/>
            <a:extLst>
              <a:ext uri="{FF2B5EF4-FFF2-40B4-BE49-F238E27FC236}">
                <a16:creationId xmlns:a16="http://schemas.microsoft.com/office/drawing/2014/main" id="{7AFA92EA-4257-4FF3-8152-E7D2811EC537}"/>
              </a:ext>
            </a:extLst>
          </p:cNvPr>
          <p:cNvSpPr/>
          <p:nvPr/>
        </p:nvSpPr>
        <p:spPr>
          <a:xfrm>
            <a:off x="6191251" y="3487988"/>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11</a:t>
            </a:r>
          </a:p>
        </p:txBody>
      </p:sp>
      <p:sp>
        <p:nvSpPr>
          <p:cNvPr id="20" name="Овал 19">
            <a:hlinkClick r:id="rId15" action="ppaction://hlinksldjump"/>
            <a:extLst>
              <a:ext uri="{FF2B5EF4-FFF2-40B4-BE49-F238E27FC236}">
                <a16:creationId xmlns:a16="http://schemas.microsoft.com/office/drawing/2014/main" id="{8EC6A16D-0601-4659-A3FB-191C53F63C59}"/>
              </a:ext>
            </a:extLst>
          </p:cNvPr>
          <p:cNvSpPr/>
          <p:nvPr/>
        </p:nvSpPr>
        <p:spPr>
          <a:xfrm>
            <a:off x="7631114" y="3487988"/>
            <a:ext cx="1080000" cy="108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4800" b="1">
                <a:solidFill>
                  <a:schemeClr val="bg1"/>
                </a:solidFill>
                <a:latin typeface="+mj-lt"/>
              </a:rPr>
              <a:t>12</a:t>
            </a:r>
          </a:p>
        </p:txBody>
      </p:sp>
      <p:pic>
        <p:nvPicPr>
          <p:cNvPr id="21" name="Рисунок 20">
            <a:extLst>
              <a:ext uri="{FF2B5EF4-FFF2-40B4-BE49-F238E27FC236}">
                <a16:creationId xmlns:a16="http://schemas.microsoft.com/office/drawing/2014/main" id="{17212C93-2081-4492-9F11-7DC3CB1C732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2" name="Скругленный прямоугольник 10">
            <a:hlinkClick r:id="" action="ppaction://hlinkshowjump?jump=endshow"/>
            <a:extLst>
              <a:ext uri="{FF2B5EF4-FFF2-40B4-BE49-F238E27FC236}">
                <a16:creationId xmlns:a16="http://schemas.microsoft.com/office/drawing/2014/main" id="{AA9A004D-7188-496C-9D94-B80386C30F64}"/>
              </a:ext>
            </a:extLst>
          </p:cNvPr>
          <p:cNvSpPr/>
          <p:nvPr/>
        </p:nvSpPr>
        <p:spPr>
          <a:xfrm>
            <a:off x="7827429" y="4758612"/>
            <a:ext cx="1316571" cy="405405"/>
          </a:xfrm>
          <a:prstGeom prst="roundRect">
            <a:avLst/>
          </a:prstGeom>
          <a:solidFill>
            <a:srgbClr val="FFC000"/>
          </a:solidFill>
          <a:ln w="12700" cap="flat" cmpd="sng" algn="ctr">
            <a:noFill/>
            <a:prstDash val="solid"/>
            <a:miter lim="800000"/>
          </a:ln>
          <a:effectLst>
            <a:outerShdw blurRad="127000" dist="63500" dir="5400000" sx="90000" sy="90000" algn="t" rotWithShape="0">
              <a:srgbClr val="ED7D31">
                <a:lumMod val="50000"/>
                <a:alpha val="50000"/>
              </a:srgbClr>
            </a:outerShdw>
          </a:effectLst>
        </p:spPr>
        <p:txBody>
          <a:bodyPr wrap="square" lIns="180000" tIns="90000" rIns="180000" bIns="90000" rtlCol="0" anchor="ctr">
            <a:spAutoFit/>
          </a:bodyPr>
          <a:lstStyle/>
          <a:p>
            <a:pPr marL="0" marR="0" lvl="0" indent="0" algn="ctr" defTabSz="685766" eaLnBrk="1" fontAlgn="auto" latinLnBrk="0" hangingPunct="1">
              <a:lnSpc>
                <a:spcPct val="100000"/>
              </a:lnSpc>
              <a:spcBef>
                <a:spcPts val="0"/>
              </a:spcBef>
              <a:spcAft>
                <a:spcPts val="0"/>
              </a:spcAft>
              <a:buClrTx/>
              <a:buSzTx/>
              <a:buFontTx/>
              <a:buNone/>
              <a:tabLst/>
              <a:defRPr/>
            </a:pPr>
            <a:r>
              <a:rPr lang="ru-RU" sz="1200" kern="0" dirty="0">
                <a:solidFill>
                  <a:prstClr val="black">
                    <a:lumMod val="75000"/>
                    <a:lumOff val="25000"/>
                  </a:prstClr>
                </a:solidFill>
                <a:latin typeface="Open Sans"/>
              </a:rPr>
              <a:t>Конец игры</a:t>
            </a:r>
            <a:endParaRPr kumimoji="0" lang="ru-RU" sz="1200" b="0" i="0" u="none" strike="noStrike" kern="0" cap="none" spc="0" normalizeH="0" baseline="0" noProof="0" dirty="0">
              <a:ln>
                <a:noFill/>
              </a:ln>
              <a:solidFill>
                <a:prstClr val="black">
                  <a:lumMod val="75000"/>
                  <a:lumOff val="25000"/>
                </a:prstClr>
              </a:solidFill>
              <a:effectLst/>
              <a:uLnTx/>
              <a:uFillTx/>
              <a:latin typeface="Open Sans"/>
              <a:ea typeface="+mn-ea"/>
              <a:cs typeface="+mn-cs"/>
            </a:endParaRPr>
          </a:p>
        </p:txBody>
      </p:sp>
    </p:spTree>
    <p:extLst>
      <p:ext uri="{BB962C8B-B14F-4D97-AF65-F5344CB8AC3E}">
        <p14:creationId xmlns:p14="http://schemas.microsoft.com/office/powerpoint/2010/main" val="267714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1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17" grpId="0" animBg="1"/>
      <p:bldP spid="18" grpId="0" animBg="1"/>
      <p:bldP spid="19" grpId="0" animBg="1"/>
      <p:bldP spid="2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8" name="Picture 2" descr="Картинки по запросу &quot;оборона новороссийска&quot;">
            <a:extLst>
              <a:ext uri="{FF2B5EF4-FFF2-40B4-BE49-F238E27FC236}">
                <a16:creationId xmlns:a16="http://schemas.microsoft.com/office/drawing/2014/main" id="{0ABE6B39-0937-4476-BB69-F77CAE7D41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987" t="11446" r="7084" b="427"/>
          <a:stretch/>
        </p:blipFill>
        <p:spPr bwMode="auto">
          <a:xfrm>
            <a:off x="6227763" y="1329751"/>
            <a:ext cx="2437712" cy="248399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42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descr="Картинки по запросу &quot;мурманск в годы вов&quot;">
            <a:extLst>
              <a:ext uri="{FF2B5EF4-FFF2-40B4-BE49-F238E27FC236}">
                <a16:creationId xmlns:a16="http://schemas.microsoft.com/office/drawing/2014/main" id="{BB2E6E50-C8C2-499E-8D72-A89F1A33EB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23" t="1932" r="31652" b="8181"/>
          <a:stretch/>
        </p:blipFill>
        <p:spPr bwMode="auto">
          <a:xfrm>
            <a:off x="6227762" y="1329751"/>
            <a:ext cx="2437711" cy="2483994"/>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00DDCB38-2460-436F-8A3D-245CDE2B5CA5}"/>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Петрозаводск</a:t>
            </a:r>
          </a:p>
        </p:txBody>
      </p:sp>
      <p:sp>
        <p:nvSpPr>
          <p:cNvPr id="14" name="Скругленный прямоугольник 7">
            <a:hlinkClick r:id="rId4" action="ppaction://hlinksldjump"/>
            <a:extLst>
              <a:ext uri="{FF2B5EF4-FFF2-40B4-BE49-F238E27FC236}">
                <a16:creationId xmlns:a16="http://schemas.microsoft.com/office/drawing/2014/main" id="{8456AA64-7FAB-4C4E-B351-7A20D7879F62}"/>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Североморск</a:t>
            </a:r>
          </a:p>
        </p:txBody>
      </p:sp>
      <p:sp>
        <p:nvSpPr>
          <p:cNvPr id="15" name="Скругленный прямоугольник 8">
            <a:hlinkClick r:id="rId5" action="ppaction://hlinksldjump"/>
            <a:extLst>
              <a:ext uri="{FF2B5EF4-FFF2-40B4-BE49-F238E27FC236}">
                <a16:creationId xmlns:a16="http://schemas.microsoft.com/office/drawing/2014/main" id="{F34FD847-EA9A-4A34-923F-95CCFF6E2D4B}"/>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Мурманск</a:t>
            </a:r>
          </a:p>
        </p:txBody>
      </p:sp>
      <p:sp>
        <p:nvSpPr>
          <p:cNvPr id="16" name="Скругленный прямоугольник 10">
            <a:hlinkClick r:id="rId4" action="ppaction://hlinksldjump"/>
            <a:extLst>
              <a:ext uri="{FF2B5EF4-FFF2-40B4-BE49-F238E27FC236}">
                <a16:creationId xmlns:a16="http://schemas.microsoft.com/office/drawing/2014/main" id="{5C41E67E-8EC2-4765-8D93-BEF7E568E2C7}"/>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Архангельск</a:t>
            </a:r>
          </a:p>
        </p:txBody>
      </p:sp>
      <p:sp>
        <p:nvSpPr>
          <p:cNvPr id="17" name="Прямоугольник 16">
            <a:extLst>
              <a:ext uri="{FF2B5EF4-FFF2-40B4-BE49-F238E27FC236}">
                <a16:creationId xmlns:a16="http://schemas.microsoft.com/office/drawing/2014/main" id="{9B945EB1-0781-4D4D-8641-778D9ABF5EAE}"/>
              </a:ext>
            </a:extLst>
          </p:cNvPr>
          <p:cNvSpPr/>
          <p:nvPr/>
        </p:nvSpPr>
        <p:spPr>
          <a:xfrm>
            <a:off x="395288" y="850180"/>
            <a:ext cx="5544117" cy="1386470"/>
          </a:xfrm>
          <a:prstGeom prst="rect">
            <a:avLst/>
          </a:prstGeom>
        </p:spPr>
        <p:txBody>
          <a:bodyPr wrap="square" lIns="0" tIns="0" rIns="0" bIns="0">
            <a:spAutoFit/>
          </a:bodyPr>
          <a:lstStyle/>
          <a:p>
            <a:pPr lvl="0" defTabSz="685766">
              <a:lnSpc>
                <a:spcPct val="114000"/>
              </a:lnSpc>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План немецкого наступления на </a:t>
            </a:r>
            <a:r>
              <a:rPr kumimoji="0" lang="ru-RU" sz="1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этот город </a:t>
            </a: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назывался «Серебряная лиса</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 Советские бойцы и морские пехотинцы ответили захватчикам яростным сопротивлением и железной стойкостью. Захватить этот северный город немцам так и не удалось.</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8913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2" grpId="0" animBg="1"/>
      <p:bldP spid="14" grpId="0" animBg="1"/>
      <p:bldP spid="1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14" name="Picture 2" descr="Картинки по запросу &quot;мурманск в годы вов&quot;">
            <a:extLst>
              <a:ext uri="{FF2B5EF4-FFF2-40B4-BE49-F238E27FC236}">
                <a16:creationId xmlns:a16="http://schemas.microsoft.com/office/drawing/2014/main" id="{0671871C-4CE5-46BE-AF9B-29652BC13E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23" t="1932" r="31652" b="8181"/>
          <a:stretch/>
        </p:blipFill>
        <p:spPr bwMode="auto">
          <a:xfrm>
            <a:off x="6227762" y="1329751"/>
            <a:ext cx="2437711" cy="2483994"/>
          </a:xfrm>
          <a:prstGeom prst="ellipse">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extLst>
              <a:ext uri="{FF2B5EF4-FFF2-40B4-BE49-F238E27FC236}">
                <a16:creationId xmlns:a16="http://schemas.microsoft.com/office/drawing/2014/main" id="{229F56CA-4EFA-4598-BC74-0C27B62B120C}"/>
              </a:ext>
            </a:extLst>
          </p:cNvPr>
          <p:cNvSpPr/>
          <p:nvPr/>
        </p:nvSpPr>
        <p:spPr>
          <a:xfrm>
            <a:off x="395289" y="1640259"/>
            <a:ext cx="5091111" cy="1458476"/>
          </a:xfrm>
          <a:prstGeom prst="rect">
            <a:avLst/>
          </a:prstGeom>
        </p:spPr>
        <p:txBody>
          <a:bodyPr wrap="square" lIns="0" tIns="0" rIns="0" bIns="0">
            <a:spAutoFit/>
          </a:bodyPr>
          <a:lstStyle/>
          <a:p>
            <a:pPr marL="0" marR="0" lvl="0" indent="0" algn="l" defTabSz="685783" rtl="0" eaLnBrk="1" fontAlgn="auto" latinLnBrk="0" hangingPunct="1">
              <a:lnSpc>
                <a:spcPct val="114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Open Sans"/>
                <a:ea typeface="+mn-ea"/>
                <a:cs typeface="+mn-cs"/>
              </a:rPr>
              <a:t>В ходе Великой Отечественной войны Мурманск не раз подвергался атакам с суши и с воздуха. Немецкие войска пытались захватить город, имевший стратегическое значение. Однако Мурманск на протяжении более чем сорока месяцев </a:t>
            </a:r>
            <a:r>
              <a:rPr lang="ru-RU" sz="1400" dirty="0">
                <a:solidFill>
                  <a:prstClr val="black"/>
                </a:solidFill>
                <a:latin typeface="Open Sans"/>
              </a:rPr>
              <a:t>держал</a:t>
            </a:r>
            <a:r>
              <a:rPr kumimoji="0" lang="ru-RU" sz="1400" b="0" i="0" u="none" strike="noStrike" kern="1200" cap="none" spc="0" normalizeH="0" baseline="0" noProof="0" dirty="0">
                <a:ln>
                  <a:noFill/>
                </a:ln>
                <a:solidFill>
                  <a:prstClr val="black"/>
                </a:solidFill>
                <a:effectLst/>
                <a:uLnTx/>
                <a:uFillTx/>
                <a:latin typeface="Open Sans"/>
                <a:ea typeface="+mn-ea"/>
                <a:cs typeface="+mn-cs"/>
              </a:rPr>
              <a:t> оборону. 6 мая 1985 года Мурманску было присвоено звание «Город-Герой». </a:t>
            </a:r>
          </a:p>
        </p:txBody>
      </p:sp>
      <p:sp>
        <p:nvSpPr>
          <p:cNvPr id="16" name="Прямоугольник 15">
            <a:extLst>
              <a:ext uri="{FF2B5EF4-FFF2-40B4-BE49-F238E27FC236}">
                <a16:creationId xmlns:a16="http://schemas.microsoft.com/office/drawing/2014/main" id="{82BF31F4-EC8D-4A11-AC4F-77D7DAAE2ACF}"/>
              </a:ext>
            </a:extLst>
          </p:cNvPr>
          <p:cNvSpPr/>
          <p:nvPr/>
        </p:nvSpPr>
        <p:spPr>
          <a:xfrm>
            <a:off x="395289" y="948693"/>
            <a:ext cx="1915589"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Мурманск</a:t>
            </a:r>
          </a:p>
        </p:txBody>
      </p:sp>
    </p:spTree>
    <p:extLst>
      <p:ext uri="{BB962C8B-B14F-4D97-AF65-F5344CB8AC3E}">
        <p14:creationId xmlns:p14="http://schemas.microsoft.com/office/powerpoint/2010/main" val="272387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2" descr="Картинки по запросу &quot;мурманск в годы вов&quot;">
            <a:extLst>
              <a:ext uri="{FF2B5EF4-FFF2-40B4-BE49-F238E27FC236}">
                <a16:creationId xmlns:a16="http://schemas.microsoft.com/office/drawing/2014/main" id="{7DE5BA36-5426-4E32-A702-EA15088DB3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23" t="1932" r="31652" b="8181"/>
          <a:stretch/>
        </p:blipFill>
        <p:spPr bwMode="auto">
          <a:xfrm>
            <a:off x="6227762" y="1329751"/>
            <a:ext cx="2437711" cy="248399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41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2" descr="Картинки по запросу &quot;освобождение орла и белгорода&quot;">
            <a:extLst>
              <a:ext uri="{FF2B5EF4-FFF2-40B4-BE49-F238E27FC236}">
                <a16:creationId xmlns:a16="http://schemas.microsoft.com/office/drawing/2014/main" id="{70BB282B-C8D6-415E-BCBB-CEF794FE49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643" t="5503"/>
          <a:stretch/>
        </p:blipFill>
        <p:spPr bwMode="auto">
          <a:xfrm>
            <a:off x="6227763" y="1329751"/>
            <a:ext cx="2437710" cy="2483994"/>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C4A124FB-9CCD-4AF8-BC91-E0C45F809FCF}"/>
              </a:ext>
            </a:extLst>
          </p:cNvPr>
          <p:cNvSpPr/>
          <p:nvPr/>
        </p:nvSpPr>
        <p:spPr>
          <a:xfrm>
            <a:off x="395289" y="2884767"/>
            <a:ext cx="2520000" cy="745924"/>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Белгород </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и Орёл</a:t>
            </a:r>
          </a:p>
        </p:txBody>
      </p:sp>
      <p:sp>
        <p:nvSpPr>
          <p:cNvPr id="20" name="Скругленный прямоугольник 7">
            <a:hlinkClick r:id="rId5" action="ppaction://hlinksldjump"/>
            <a:extLst>
              <a:ext uri="{FF2B5EF4-FFF2-40B4-BE49-F238E27FC236}">
                <a16:creationId xmlns:a16="http://schemas.microsoft.com/office/drawing/2014/main" id="{2D91E1B7-B88A-44F8-95FA-08B8E50D83EC}"/>
              </a:ext>
            </a:extLst>
          </p:cNvPr>
          <p:cNvSpPr/>
          <p:nvPr/>
        </p:nvSpPr>
        <p:spPr>
          <a:xfrm>
            <a:off x="3240089" y="3913389"/>
            <a:ext cx="2592387" cy="745924"/>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Сталинград </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и Курск</a:t>
            </a:r>
          </a:p>
        </p:txBody>
      </p:sp>
      <p:sp>
        <p:nvSpPr>
          <p:cNvPr id="21" name="Скругленный прямоугольник 8">
            <a:hlinkClick r:id="rId5" action="ppaction://hlinksldjump"/>
            <a:extLst>
              <a:ext uri="{FF2B5EF4-FFF2-40B4-BE49-F238E27FC236}">
                <a16:creationId xmlns:a16="http://schemas.microsoft.com/office/drawing/2014/main" id="{B003E9C6-2A68-4D2C-895A-87A34B84A2B8}"/>
              </a:ext>
            </a:extLst>
          </p:cNvPr>
          <p:cNvSpPr/>
          <p:nvPr/>
        </p:nvSpPr>
        <p:spPr>
          <a:xfrm>
            <a:off x="3240089" y="2884766"/>
            <a:ext cx="2592387" cy="745924"/>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Керчь </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и Севастополь</a:t>
            </a:r>
          </a:p>
        </p:txBody>
      </p:sp>
      <p:sp>
        <p:nvSpPr>
          <p:cNvPr id="22" name="Скругленный прямоугольник 10">
            <a:hlinkClick r:id="rId5" action="ppaction://hlinksldjump"/>
            <a:extLst>
              <a:ext uri="{FF2B5EF4-FFF2-40B4-BE49-F238E27FC236}">
                <a16:creationId xmlns:a16="http://schemas.microsoft.com/office/drawing/2014/main" id="{121A5BE1-53A4-4469-B8FE-194EB4741DA4}"/>
              </a:ext>
            </a:extLst>
          </p:cNvPr>
          <p:cNvSpPr/>
          <p:nvPr/>
        </p:nvSpPr>
        <p:spPr>
          <a:xfrm>
            <a:off x="395289" y="3913389"/>
            <a:ext cx="2520001" cy="745924"/>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Петрозаводск </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и Мурманск</a:t>
            </a:r>
          </a:p>
        </p:txBody>
      </p:sp>
      <p:sp>
        <p:nvSpPr>
          <p:cNvPr id="23" name="Прямоугольник 22">
            <a:extLst>
              <a:ext uri="{FF2B5EF4-FFF2-40B4-BE49-F238E27FC236}">
                <a16:creationId xmlns:a16="http://schemas.microsoft.com/office/drawing/2014/main" id="{6478C5D6-77F9-45FE-88AE-FB5B869B358F}"/>
              </a:ext>
            </a:extLst>
          </p:cNvPr>
          <p:cNvSpPr/>
          <p:nvPr/>
        </p:nvSpPr>
        <p:spPr>
          <a:xfrm>
            <a:off x="395288" y="850180"/>
            <a:ext cx="5544117" cy="1386470"/>
          </a:xfrm>
          <a:prstGeom prst="rect">
            <a:avLst/>
          </a:prstGeom>
        </p:spPr>
        <p:txBody>
          <a:bodyPr wrap="square" lIns="0" tIns="0" rIns="0" bIns="0">
            <a:spAutoFit/>
          </a:bodyPr>
          <a:lstStyle/>
          <a:p>
            <a:pPr marL="0" marR="0" lvl="0" indent="0" algn="l" defTabSz="685766" rtl="0" eaLnBrk="1" fontAlgn="auto" latinLnBrk="0" hangingPunct="1">
              <a:lnSpc>
                <a:spcPct val="114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Эти города </a:t>
            </a: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были освобождены 5 августа 1943 года. </a:t>
            </a:r>
          </a:p>
          <a:p>
            <a:pPr lvl="0" defTabSz="685766">
              <a:lnSpc>
                <a:spcPct val="114000"/>
              </a:lnSpc>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В честь освободивших их войск впервые за годы войны в </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Москве прогремели салюты. Поэтому за этими городами закрепилось название «город первого салюта». </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3163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P spid="21" grpId="0" animBg="1"/>
      <p:bldP spid="2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2" descr="Картинки по запросу &quot;освобождение орла и белгорода&quot;">
            <a:extLst>
              <a:ext uri="{FF2B5EF4-FFF2-40B4-BE49-F238E27FC236}">
                <a16:creationId xmlns:a16="http://schemas.microsoft.com/office/drawing/2014/main" id="{10EB44FD-1C82-4E85-A8B4-F0A1A19412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643" t="5503"/>
          <a:stretch/>
        </p:blipFill>
        <p:spPr bwMode="auto">
          <a:xfrm>
            <a:off x="6227763" y="1329751"/>
            <a:ext cx="2437710" cy="2483994"/>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B9BF7828-5AC5-42B6-B485-D4AD47971847}"/>
              </a:ext>
            </a:extLst>
          </p:cNvPr>
          <p:cNvSpPr/>
          <p:nvPr/>
        </p:nvSpPr>
        <p:spPr>
          <a:xfrm>
            <a:off x="395289" y="1640259"/>
            <a:ext cx="5091111" cy="170405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По приказу И. В. Сталина № 2 от 5 августа 1943 года в этот день в Москве был дан артиллерийский салют войскам, освободившим Орёл и Белгород. В полночь 5 августа были даны 12 залпов из 124 орудий с интервалом </a:t>
            </a:r>
          </a:p>
          <a:p>
            <a:pPr lvl="0" defTabSz="685783">
              <a:lnSpc>
                <a:spcPct val="114000"/>
              </a:lnSpc>
              <a:defRPr/>
            </a:pPr>
            <a:r>
              <a:rPr lang="ru-RU" sz="1400" dirty="0">
                <a:solidFill>
                  <a:prstClr val="black"/>
                </a:solidFill>
                <a:latin typeface="Open Sans"/>
              </a:rPr>
              <a:t>30 секунд. Чтобы залпы были слышны повсеместно, группы орудий были расставлены на стадионах </a:t>
            </a:r>
          </a:p>
          <a:p>
            <a:pPr lvl="0" defTabSz="685783">
              <a:lnSpc>
                <a:spcPct val="114000"/>
              </a:lnSpc>
              <a:defRPr/>
            </a:pPr>
            <a:r>
              <a:rPr lang="ru-RU" sz="1400" dirty="0">
                <a:solidFill>
                  <a:prstClr val="black"/>
                </a:solidFill>
                <a:latin typeface="Open Sans"/>
              </a:rPr>
              <a:t>и пустырях в разных районах Москвы.</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8" name="Прямоугольник 17">
            <a:extLst>
              <a:ext uri="{FF2B5EF4-FFF2-40B4-BE49-F238E27FC236}">
                <a16:creationId xmlns:a16="http://schemas.microsoft.com/office/drawing/2014/main" id="{3706E396-67A0-4E85-824F-3D3009577C83}"/>
              </a:ext>
            </a:extLst>
          </p:cNvPr>
          <p:cNvSpPr/>
          <p:nvPr/>
        </p:nvSpPr>
        <p:spPr>
          <a:xfrm>
            <a:off x="395289" y="948693"/>
            <a:ext cx="3021661"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Белгород и Орёл</a:t>
            </a:r>
          </a:p>
        </p:txBody>
      </p:sp>
    </p:spTree>
    <p:extLst>
      <p:ext uri="{BB962C8B-B14F-4D97-AF65-F5344CB8AC3E}">
        <p14:creationId xmlns:p14="http://schemas.microsoft.com/office/powerpoint/2010/main" val="130853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Roboto Slab"/>
                <a:ea typeface="+mn-ea"/>
                <a:cs typeface="+mn-cs"/>
              </a:rPr>
              <a:t>Попробуйте ещё раз</a:t>
            </a:r>
          </a:p>
        </p:txBody>
      </p:sp>
      <p:pic>
        <p:nvPicPr>
          <p:cNvPr id="8" name="Picture 2" descr="Картинки по запросу &quot;освобождение орла и белгорода&quot;">
            <a:extLst>
              <a:ext uri="{FF2B5EF4-FFF2-40B4-BE49-F238E27FC236}">
                <a16:creationId xmlns:a16="http://schemas.microsoft.com/office/drawing/2014/main" id="{F87329BC-0EE7-4204-BF4F-4F63671AE2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643" t="5503"/>
          <a:stretch/>
        </p:blipFill>
        <p:spPr bwMode="auto">
          <a:xfrm>
            <a:off x="6227763" y="1329751"/>
            <a:ext cx="2437710" cy="248399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61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descr="Картинки по запросу &quot;освобождение петрозаводска&quot;">
            <a:extLst>
              <a:ext uri="{FF2B5EF4-FFF2-40B4-BE49-F238E27FC236}">
                <a16:creationId xmlns:a16="http://schemas.microsoft.com/office/drawing/2014/main" id="{C94874FC-A699-4B16-8B26-7E2C9237EF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166" t="17819"/>
          <a:stretch/>
        </p:blipFill>
        <p:spPr bwMode="auto">
          <a:xfrm>
            <a:off x="6227763" y="1329750"/>
            <a:ext cx="2437710" cy="2483993"/>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CF23A0EE-91B9-4322-8631-12AC27684B15}"/>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Выборг</a:t>
            </a:r>
          </a:p>
        </p:txBody>
      </p:sp>
      <p:sp>
        <p:nvSpPr>
          <p:cNvPr id="14" name="Скругленный прямоугольник 7">
            <a:hlinkClick r:id="rId4" action="ppaction://hlinksldjump"/>
            <a:extLst>
              <a:ext uri="{FF2B5EF4-FFF2-40B4-BE49-F238E27FC236}">
                <a16:creationId xmlns:a16="http://schemas.microsoft.com/office/drawing/2014/main" id="{A4F2F1BB-F9B3-4A43-BB58-EA98E716C2DC}"/>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Мурманск</a:t>
            </a:r>
          </a:p>
        </p:txBody>
      </p:sp>
      <p:sp>
        <p:nvSpPr>
          <p:cNvPr id="15" name="Скругленный прямоугольник 8">
            <a:hlinkClick r:id="rId4" action="ppaction://hlinksldjump"/>
            <a:extLst>
              <a:ext uri="{FF2B5EF4-FFF2-40B4-BE49-F238E27FC236}">
                <a16:creationId xmlns:a16="http://schemas.microsoft.com/office/drawing/2014/main" id="{3C72E340-E618-4D49-B4F9-485DBCBB9FF9}"/>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Ленинград</a:t>
            </a:r>
          </a:p>
        </p:txBody>
      </p:sp>
      <p:sp>
        <p:nvSpPr>
          <p:cNvPr id="16" name="Скругленный прямоугольник 10">
            <a:hlinkClick r:id="rId5" action="ppaction://hlinksldjump"/>
            <a:extLst>
              <a:ext uri="{FF2B5EF4-FFF2-40B4-BE49-F238E27FC236}">
                <a16:creationId xmlns:a16="http://schemas.microsoft.com/office/drawing/2014/main" id="{CFE98933-7E20-4808-A496-7D6881535BE9}"/>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Петрозаводск </a:t>
            </a:r>
          </a:p>
        </p:txBody>
      </p:sp>
      <p:sp>
        <p:nvSpPr>
          <p:cNvPr id="17" name="Прямоугольник 16">
            <a:extLst>
              <a:ext uri="{FF2B5EF4-FFF2-40B4-BE49-F238E27FC236}">
                <a16:creationId xmlns:a16="http://schemas.microsoft.com/office/drawing/2014/main" id="{E8C66985-003C-480A-8EAC-CDBB75CD4445}"/>
              </a:ext>
            </a:extLst>
          </p:cNvPr>
          <p:cNvSpPr/>
          <p:nvPr/>
        </p:nvSpPr>
        <p:spPr>
          <a:xfrm>
            <a:off x="395288" y="850180"/>
            <a:ext cx="5544117" cy="1386470"/>
          </a:xfrm>
          <a:prstGeom prst="rect">
            <a:avLst/>
          </a:prstGeom>
        </p:spPr>
        <p:txBody>
          <a:bodyPr wrap="square" lIns="0" tIns="0" rIns="0" bIns="0">
            <a:spAutoFit/>
          </a:bodyPr>
          <a:lstStyle/>
          <a:p>
            <a:pPr lvl="0" defTabSz="685766">
              <a:lnSpc>
                <a:spcPct val="114000"/>
              </a:lnSpc>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Этот город был освобождён 28 июня 1944 года в ходе «</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Четвёртого сталинского удара». Вместе с городом, окрестности которого финны превратили практически в сплошной концентрационный лагерь, были освобождены десятки тысяч советских граждан.</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7985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2" grpId="0" animBg="1"/>
      <p:bldP spid="14" grpId="0" animBg="1"/>
      <p:bldP spid="1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14" name="Picture 2" descr="Картинки по запросу &quot;освобождение петрозаводска&quot;">
            <a:extLst>
              <a:ext uri="{FF2B5EF4-FFF2-40B4-BE49-F238E27FC236}">
                <a16:creationId xmlns:a16="http://schemas.microsoft.com/office/drawing/2014/main" id="{51DD525C-1E93-4B19-BF4B-285A95F9AC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166" t="17819"/>
          <a:stretch/>
        </p:blipFill>
        <p:spPr bwMode="auto">
          <a:xfrm>
            <a:off x="6227763" y="1329750"/>
            <a:ext cx="2437710" cy="2483993"/>
          </a:xfrm>
          <a:prstGeom prst="ellipse">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extLst>
              <a:ext uri="{FF2B5EF4-FFF2-40B4-BE49-F238E27FC236}">
                <a16:creationId xmlns:a16="http://schemas.microsoft.com/office/drawing/2014/main" id="{59B4B0BD-1FE3-4737-9DB9-9716EC9325C9}"/>
              </a:ext>
            </a:extLst>
          </p:cNvPr>
          <p:cNvSpPr/>
          <p:nvPr/>
        </p:nvSpPr>
        <p:spPr>
          <a:xfrm>
            <a:off x="395289" y="1640259"/>
            <a:ext cx="5091111" cy="219521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2 октября 1941 года город был оккупирован финляндской Карельской армией и переименован в </a:t>
            </a:r>
            <a:r>
              <a:rPr lang="ru-RU" sz="1400" dirty="0" err="1">
                <a:solidFill>
                  <a:prstClr val="black"/>
                </a:solidFill>
                <a:latin typeface="Open Sans"/>
              </a:rPr>
              <a:t>Яанислинна</a:t>
            </a:r>
            <a:r>
              <a:rPr lang="ru-RU" sz="1400" dirty="0">
                <a:solidFill>
                  <a:prstClr val="black"/>
                </a:solidFill>
                <a:latin typeface="Open Sans"/>
              </a:rPr>
              <a:t> или </a:t>
            </a:r>
            <a:r>
              <a:rPr lang="ru-RU" sz="1400" dirty="0" err="1">
                <a:solidFill>
                  <a:prstClr val="black"/>
                </a:solidFill>
                <a:latin typeface="Open Sans"/>
              </a:rPr>
              <a:t>Онегаборг</a:t>
            </a:r>
            <a:r>
              <a:rPr lang="ru-RU" sz="1400" dirty="0">
                <a:solidFill>
                  <a:prstClr val="black"/>
                </a:solidFill>
                <a:latin typeface="Open Sans"/>
              </a:rPr>
              <a:t>. 14 октября 1941 года в Петрозаводске был образован первый финский концентрационный лагерь времён Второй мировой войны, заключению в который подлежали русские мужчины 1891—1924 годов рождения. </a:t>
            </a:r>
          </a:p>
          <a:p>
            <a:pPr lvl="0" defTabSz="685783">
              <a:lnSpc>
                <a:spcPct val="114000"/>
              </a:lnSpc>
              <a:defRPr/>
            </a:pPr>
            <a:r>
              <a:rPr lang="ru-RU" sz="1400" dirty="0">
                <a:solidFill>
                  <a:prstClr val="black"/>
                </a:solidFill>
                <a:latin typeface="Open Sans"/>
              </a:rPr>
              <a:t>В день освобождения Петрозаводска в Москве состоялся праздничный салют — 24 артиллерийских залпа </a:t>
            </a:r>
          </a:p>
          <a:p>
            <a:pPr lvl="0" defTabSz="685783">
              <a:lnSpc>
                <a:spcPct val="114000"/>
              </a:lnSpc>
              <a:defRPr/>
            </a:pPr>
            <a:r>
              <a:rPr lang="ru-RU" sz="1400" dirty="0">
                <a:solidFill>
                  <a:prstClr val="black"/>
                </a:solidFill>
                <a:latin typeface="Open Sans"/>
              </a:rPr>
              <a:t>из 324 орудий. </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6" name="Прямоугольник 15">
            <a:extLst>
              <a:ext uri="{FF2B5EF4-FFF2-40B4-BE49-F238E27FC236}">
                <a16:creationId xmlns:a16="http://schemas.microsoft.com/office/drawing/2014/main" id="{0DDDC68D-F073-4C67-A60D-C0407C23A817}"/>
              </a:ext>
            </a:extLst>
          </p:cNvPr>
          <p:cNvSpPr/>
          <p:nvPr/>
        </p:nvSpPr>
        <p:spPr>
          <a:xfrm>
            <a:off x="395289" y="948693"/>
            <a:ext cx="2547172"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Петрозаводск</a:t>
            </a:r>
          </a:p>
        </p:txBody>
      </p:sp>
    </p:spTree>
    <p:extLst>
      <p:ext uri="{BB962C8B-B14F-4D97-AF65-F5344CB8AC3E}">
        <p14:creationId xmlns:p14="http://schemas.microsoft.com/office/powerpoint/2010/main" val="20464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2" descr="Картинки по запросу &quot;освобождение петрозаводска&quot;">
            <a:extLst>
              <a:ext uri="{FF2B5EF4-FFF2-40B4-BE49-F238E27FC236}">
                <a16:creationId xmlns:a16="http://schemas.microsoft.com/office/drawing/2014/main" id="{318E94DF-C88A-4908-9CBE-98CD734423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166" t="17819"/>
          <a:stretch/>
        </p:blipFill>
        <p:spPr bwMode="auto">
          <a:xfrm>
            <a:off x="6227763" y="1329750"/>
            <a:ext cx="2437710" cy="248399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86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descr="Картинки по запросу &quot;георгий жуков интересные факты&quot;">
            <a:extLst>
              <a:ext uri="{FF2B5EF4-FFF2-40B4-BE49-F238E27FC236}">
                <a16:creationId xmlns:a16="http://schemas.microsoft.com/office/drawing/2014/main" id="{CE85BAF6-9DA8-4097-AAEC-20D7198783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322" t="2298" r="28153" b="33952"/>
          <a:stretch/>
        </p:blipFill>
        <p:spPr bwMode="auto">
          <a:xfrm>
            <a:off x="6191687" y="1329750"/>
            <a:ext cx="2483999" cy="2483999"/>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EC7D6348-4154-4D42-B23B-44EF85CD14FC}"/>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Георгий Жуков</a:t>
            </a:r>
          </a:p>
        </p:txBody>
      </p:sp>
      <p:sp>
        <p:nvSpPr>
          <p:cNvPr id="14" name="Скругленный прямоугольник 7">
            <a:hlinkClick r:id="rId5" action="ppaction://hlinksldjump"/>
            <a:extLst>
              <a:ext uri="{FF2B5EF4-FFF2-40B4-BE49-F238E27FC236}">
                <a16:creationId xmlns:a16="http://schemas.microsoft.com/office/drawing/2014/main" id="{0715A27D-2AFB-4134-8FEE-0BF86F05F31F}"/>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Вячеслав Молотов</a:t>
            </a:r>
          </a:p>
        </p:txBody>
      </p:sp>
      <p:sp>
        <p:nvSpPr>
          <p:cNvPr id="15" name="Скругленный прямоугольник 8">
            <a:hlinkClick r:id="rId5" action="ppaction://hlinksldjump"/>
            <a:extLst>
              <a:ext uri="{FF2B5EF4-FFF2-40B4-BE49-F238E27FC236}">
                <a16:creationId xmlns:a16="http://schemas.microsoft.com/office/drawing/2014/main" id="{9F972868-6334-4269-AEDA-DEFE5270318D}"/>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Иосиф Сталин</a:t>
            </a:r>
          </a:p>
        </p:txBody>
      </p:sp>
      <p:sp>
        <p:nvSpPr>
          <p:cNvPr id="16" name="Скругленный прямоугольник 10">
            <a:hlinkClick r:id="rId5" action="ppaction://hlinksldjump"/>
            <a:extLst>
              <a:ext uri="{FF2B5EF4-FFF2-40B4-BE49-F238E27FC236}">
                <a16:creationId xmlns:a16="http://schemas.microsoft.com/office/drawing/2014/main" id="{53C66FFB-A62C-48A6-A58A-55A155FDE4F9}"/>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Никита Хрущёв</a:t>
            </a:r>
          </a:p>
        </p:txBody>
      </p:sp>
      <p:sp>
        <p:nvSpPr>
          <p:cNvPr id="17" name="Прямоугольник 16">
            <a:extLst>
              <a:ext uri="{FF2B5EF4-FFF2-40B4-BE49-F238E27FC236}">
                <a16:creationId xmlns:a16="http://schemas.microsoft.com/office/drawing/2014/main" id="{FB44C106-D168-47D3-8978-5054A2B10BA8}"/>
              </a:ext>
            </a:extLst>
          </p:cNvPr>
          <p:cNvSpPr/>
          <p:nvPr/>
        </p:nvSpPr>
        <p:spPr>
          <a:xfrm>
            <a:off x="395289" y="850180"/>
            <a:ext cx="5267281" cy="1386470"/>
          </a:xfrm>
          <a:prstGeom prst="rect">
            <a:avLst/>
          </a:prstGeom>
        </p:spPr>
        <p:txBody>
          <a:bodyPr wrap="square" lIns="0" tIns="0" rIns="0" bIns="0">
            <a:spAutoFit/>
          </a:bodyPr>
          <a:lstStyle/>
          <a:p>
            <a:pPr lvl="0" defTabSz="685766">
              <a:lnSpc>
                <a:spcPct val="114000"/>
              </a:lnSpc>
            </a:pPr>
            <a:r>
              <a:rPr lang="ru-RU" sz="1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Этот человек </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во время войны занимал должность начальника Генштаба, был членом ставки Верховного Главнокомандования. Именно </a:t>
            </a:r>
            <a:r>
              <a:rPr lang="ru-RU" sz="1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он</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 принял Акт о безоговорочной капитуляции Германии от генерал-фельдмаршала Кейтеля. </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005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5" grpId="0" animBg="1"/>
      <p:bldP spid="1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2" descr="Картинки по запросу &quot;освобождение минска картина&quot;">
            <a:extLst>
              <a:ext uri="{FF2B5EF4-FFF2-40B4-BE49-F238E27FC236}">
                <a16:creationId xmlns:a16="http://schemas.microsoft.com/office/drawing/2014/main" id="{EA57CF5F-0F4E-4415-B081-7B81830AC6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51" t="8134" r="35046" b="13064"/>
          <a:stretch/>
        </p:blipFill>
        <p:spPr bwMode="auto">
          <a:xfrm>
            <a:off x="6227762" y="1329750"/>
            <a:ext cx="2437709" cy="2483993"/>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606FBE0B-1BCC-4822-A1FA-1CEB4D7922F2}"/>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err="1">
                <a:ln>
                  <a:noFill/>
                </a:ln>
                <a:solidFill>
                  <a:prstClr val="black"/>
                </a:solidFill>
                <a:effectLst/>
                <a:uLnTx/>
                <a:uFillTx/>
                <a:latin typeface="Roboto Slab"/>
                <a:ea typeface="+mn-ea"/>
                <a:cs typeface="+mn-cs"/>
              </a:rPr>
              <a:t>Могилёв</a:t>
            </a:r>
            <a:endParaRPr kumimoji="0" lang="ru-RU" sz="1600" b="0" i="0" u="none" strike="noStrike" kern="1200" cap="none" spc="0" normalizeH="0" baseline="0" noProof="0">
              <a:ln>
                <a:noFill/>
              </a:ln>
              <a:solidFill>
                <a:prstClr val="black"/>
              </a:solidFill>
              <a:effectLst/>
              <a:uLnTx/>
              <a:uFillTx/>
              <a:latin typeface="Roboto Slab"/>
              <a:ea typeface="+mn-ea"/>
              <a:cs typeface="+mn-cs"/>
            </a:endParaRPr>
          </a:p>
        </p:txBody>
      </p:sp>
      <p:sp>
        <p:nvSpPr>
          <p:cNvPr id="20" name="Скругленный прямоугольник 7">
            <a:hlinkClick r:id="rId5" action="ppaction://hlinksldjump"/>
            <a:extLst>
              <a:ext uri="{FF2B5EF4-FFF2-40B4-BE49-F238E27FC236}">
                <a16:creationId xmlns:a16="http://schemas.microsoft.com/office/drawing/2014/main" id="{CFE23BE4-C3F1-4077-8F41-BAD7D0AB3EA3}"/>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Минск</a:t>
            </a:r>
          </a:p>
        </p:txBody>
      </p:sp>
      <p:sp>
        <p:nvSpPr>
          <p:cNvPr id="21" name="Скругленный прямоугольник 8">
            <a:hlinkClick r:id="rId4" action="ppaction://hlinksldjump"/>
            <a:extLst>
              <a:ext uri="{FF2B5EF4-FFF2-40B4-BE49-F238E27FC236}">
                <a16:creationId xmlns:a16="http://schemas.microsoft.com/office/drawing/2014/main" id="{BD7C340F-4825-41AE-A5A6-E286AACBF04E}"/>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Витебск</a:t>
            </a:r>
          </a:p>
        </p:txBody>
      </p:sp>
      <p:sp>
        <p:nvSpPr>
          <p:cNvPr id="22" name="Скругленный прямоугольник 10">
            <a:hlinkClick r:id="rId4" action="ppaction://hlinksldjump"/>
            <a:extLst>
              <a:ext uri="{FF2B5EF4-FFF2-40B4-BE49-F238E27FC236}">
                <a16:creationId xmlns:a16="http://schemas.microsoft.com/office/drawing/2014/main" id="{4B66EE04-0033-4D48-AC16-5183957BE496}"/>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Брест</a:t>
            </a:r>
          </a:p>
        </p:txBody>
      </p:sp>
      <p:sp>
        <p:nvSpPr>
          <p:cNvPr id="23" name="Прямоугольник 22">
            <a:extLst>
              <a:ext uri="{FF2B5EF4-FFF2-40B4-BE49-F238E27FC236}">
                <a16:creationId xmlns:a16="http://schemas.microsoft.com/office/drawing/2014/main" id="{0C062733-A5AD-428B-BEBD-D45FE223D395}"/>
              </a:ext>
            </a:extLst>
          </p:cNvPr>
          <p:cNvSpPr/>
          <p:nvPr/>
        </p:nvSpPr>
        <p:spPr>
          <a:xfrm>
            <a:off x="395288" y="850180"/>
            <a:ext cx="5544117" cy="825034"/>
          </a:xfrm>
          <a:prstGeom prst="rect">
            <a:avLst/>
          </a:prstGeom>
        </p:spPr>
        <p:txBody>
          <a:bodyPr wrap="square" lIns="0" tIns="0" rIns="0" bIns="0">
            <a:spAutoFit/>
          </a:bodyPr>
          <a:lstStyle/>
          <a:p>
            <a:pPr marL="0" marR="0" lvl="0" indent="0" algn="l" defTabSz="685766" rtl="0" eaLnBrk="1" fontAlgn="auto" latinLnBrk="0" hangingPunct="1">
              <a:lnSpc>
                <a:spcPct val="114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 июля 1944 года был освобождён </a:t>
            </a:r>
            <a:r>
              <a:rPr kumimoji="0" lang="ru-RU" sz="1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этот белорусский город</a:t>
            </a: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В память об этом событии 3 июля в Республике Беларусь празднуется День Независимости.</a:t>
            </a:r>
          </a:p>
        </p:txBody>
      </p:sp>
    </p:spTree>
    <p:extLst>
      <p:ext uri="{BB962C8B-B14F-4D97-AF65-F5344CB8AC3E}">
        <p14:creationId xmlns:p14="http://schemas.microsoft.com/office/powerpoint/2010/main" val="425732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9" grpId="0" animBg="1"/>
      <p:bldP spid="21" grpId="0" animBg="1"/>
      <p:bldP spid="2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2" descr="Картинки по запросу &quot;освобождение минска картина&quot;">
            <a:extLst>
              <a:ext uri="{FF2B5EF4-FFF2-40B4-BE49-F238E27FC236}">
                <a16:creationId xmlns:a16="http://schemas.microsoft.com/office/drawing/2014/main" id="{7EB88867-7DF5-406F-A7D4-86B37E7EEE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51" t="8134" r="35046" b="13064"/>
          <a:stretch/>
        </p:blipFill>
        <p:spPr bwMode="auto">
          <a:xfrm>
            <a:off x="6227762" y="1329750"/>
            <a:ext cx="2437709" cy="2483993"/>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3CF10264-5F01-4CCB-9625-F73DE52E65C2}"/>
              </a:ext>
            </a:extLst>
          </p:cNvPr>
          <p:cNvSpPr/>
          <p:nvPr/>
        </p:nvSpPr>
        <p:spPr>
          <a:xfrm>
            <a:off x="395289" y="1640259"/>
            <a:ext cx="5091111" cy="170405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За умелые и героические действия в ходе Минской операции 1944 года 52 соединения и части были удостоены почётного наименования «Минские». В память о героических событиях того времени была написана картина «Минск. 3 июля 44 года», больше известная как «Освобождение Минска». Её автор — Валентин Волков — трудился над ней 9 лет. </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8" name="Прямоугольник 17">
            <a:extLst>
              <a:ext uri="{FF2B5EF4-FFF2-40B4-BE49-F238E27FC236}">
                <a16:creationId xmlns:a16="http://schemas.microsoft.com/office/drawing/2014/main" id="{6B62A764-B9D2-41DC-8B06-1CBE4E8FB773}"/>
              </a:ext>
            </a:extLst>
          </p:cNvPr>
          <p:cNvSpPr/>
          <p:nvPr/>
        </p:nvSpPr>
        <p:spPr>
          <a:xfrm>
            <a:off x="395289" y="948693"/>
            <a:ext cx="1239122"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Минск</a:t>
            </a:r>
          </a:p>
        </p:txBody>
      </p:sp>
    </p:spTree>
    <p:extLst>
      <p:ext uri="{BB962C8B-B14F-4D97-AF65-F5344CB8AC3E}">
        <p14:creationId xmlns:p14="http://schemas.microsoft.com/office/powerpoint/2010/main" val="78607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8" name="Picture 2" descr="Картинки по запросу &quot;освобождение минска картина&quot;">
            <a:extLst>
              <a:ext uri="{FF2B5EF4-FFF2-40B4-BE49-F238E27FC236}">
                <a16:creationId xmlns:a16="http://schemas.microsoft.com/office/drawing/2014/main" id="{65B14FFF-32A2-44B3-9F15-E010ED31E4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51" t="8134" r="35046" b="13064"/>
          <a:stretch/>
        </p:blipFill>
        <p:spPr bwMode="auto">
          <a:xfrm>
            <a:off x="6227762" y="1329750"/>
            <a:ext cx="2437709" cy="248399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9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descr="Картинки по запросу &quot;встреча на эльбе&quot;">
            <a:extLst>
              <a:ext uri="{FF2B5EF4-FFF2-40B4-BE49-F238E27FC236}">
                <a16:creationId xmlns:a16="http://schemas.microsoft.com/office/drawing/2014/main" id="{A0FD9CE7-C6C2-457C-9326-31CBD5D7FB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048" t="23975" r="1437"/>
          <a:stretch/>
        </p:blipFill>
        <p:spPr bwMode="auto">
          <a:xfrm>
            <a:off x="6227762" y="1329751"/>
            <a:ext cx="2437708" cy="2483992"/>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B0BD6581-5B84-4005-B192-C7D1B89E5DF7}"/>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Висла</a:t>
            </a:r>
          </a:p>
        </p:txBody>
      </p:sp>
      <p:sp>
        <p:nvSpPr>
          <p:cNvPr id="14" name="Скругленный прямоугольник 7">
            <a:hlinkClick r:id="rId4" action="ppaction://hlinksldjump"/>
            <a:extLst>
              <a:ext uri="{FF2B5EF4-FFF2-40B4-BE49-F238E27FC236}">
                <a16:creationId xmlns:a16="http://schemas.microsoft.com/office/drawing/2014/main" id="{538C38E3-64A8-4304-A346-F32039534CCF}"/>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Рейн</a:t>
            </a:r>
          </a:p>
        </p:txBody>
      </p:sp>
      <p:sp>
        <p:nvSpPr>
          <p:cNvPr id="15" name="Скругленный прямоугольник 8">
            <a:hlinkClick r:id="rId4" action="ppaction://hlinksldjump"/>
            <a:extLst>
              <a:ext uri="{FF2B5EF4-FFF2-40B4-BE49-F238E27FC236}">
                <a16:creationId xmlns:a16="http://schemas.microsoft.com/office/drawing/2014/main" id="{682C6D87-104C-49DE-86DF-FF210D02854B}"/>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Одер</a:t>
            </a:r>
          </a:p>
        </p:txBody>
      </p:sp>
      <p:sp>
        <p:nvSpPr>
          <p:cNvPr id="16" name="Скругленный прямоугольник 10">
            <a:hlinkClick r:id="rId5" action="ppaction://hlinksldjump"/>
            <a:extLst>
              <a:ext uri="{FF2B5EF4-FFF2-40B4-BE49-F238E27FC236}">
                <a16:creationId xmlns:a16="http://schemas.microsoft.com/office/drawing/2014/main" id="{E9C66C34-D385-4943-89AA-8C1C5C08747A}"/>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Эльба</a:t>
            </a:r>
          </a:p>
        </p:txBody>
      </p:sp>
      <p:sp>
        <p:nvSpPr>
          <p:cNvPr id="17" name="Прямоугольник 16">
            <a:extLst>
              <a:ext uri="{FF2B5EF4-FFF2-40B4-BE49-F238E27FC236}">
                <a16:creationId xmlns:a16="http://schemas.microsoft.com/office/drawing/2014/main" id="{776F334D-D785-4BCA-A459-E3CCEED65B21}"/>
              </a:ext>
            </a:extLst>
          </p:cNvPr>
          <p:cNvSpPr/>
          <p:nvPr/>
        </p:nvSpPr>
        <p:spPr>
          <a:xfrm>
            <a:off x="395288" y="850180"/>
            <a:ext cx="5544117" cy="825034"/>
          </a:xfrm>
          <a:prstGeom prst="rect">
            <a:avLst/>
          </a:prstGeom>
        </p:spPr>
        <p:txBody>
          <a:bodyPr wrap="square" lIns="0" tIns="0" rIns="0" bIns="0">
            <a:spAutoFit/>
          </a:bodyPr>
          <a:lstStyle/>
          <a:p>
            <a:pPr lvl="0" defTabSz="685766">
              <a:lnSpc>
                <a:spcPct val="114000"/>
              </a:lnSpc>
            </a:pPr>
            <a:r>
              <a:rPr lang="ru-RU" sz="1600" b="1">
                <a:solidFill>
                  <a:prstClr val="black"/>
                </a:solidFill>
                <a:latin typeface="Open Sans" panose="020B0606030504020204" pitchFamily="34" charset="0"/>
                <a:ea typeface="Open Sans" panose="020B0606030504020204" pitchFamily="34" charset="0"/>
                <a:cs typeface="Open Sans" panose="020B0606030504020204" pitchFamily="34" charset="0"/>
              </a:rPr>
              <a:t>На этой реке </a:t>
            </a:r>
            <a:r>
              <a:rPr lang="ru-RU" sz="1600">
                <a:solidFill>
                  <a:prstClr val="black"/>
                </a:solidFill>
                <a:latin typeface="Open Sans" panose="020B0606030504020204" pitchFamily="34" charset="0"/>
                <a:ea typeface="Open Sans" panose="020B0606030504020204" pitchFamily="34" charset="0"/>
                <a:cs typeface="Open Sans" panose="020B0606030504020204" pitchFamily="34" charset="0"/>
              </a:rPr>
              <a:t>25 апреля 1945 года в районе города Торгау войска 1-го Украинского фронта армии СССР встретились с войсками 1-й армии США.</a:t>
            </a:r>
            <a:endParaRPr kumimoji="0" lang="ru-RU"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3778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2" grpId="0" animBg="1"/>
      <p:bldP spid="14" grpId="0" animBg="1"/>
      <p:bldP spid="1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14" name="Picture 2" descr="Картинки по запросу &quot;встреча на эльбе&quot;">
            <a:extLst>
              <a:ext uri="{FF2B5EF4-FFF2-40B4-BE49-F238E27FC236}">
                <a16:creationId xmlns:a16="http://schemas.microsoft.com/office/drawing/2014/main" id="{6AC652AC-4602-4618-B084-0F31849B17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048" t="23975" r="1437"/>
          <a:stretch/>
        </p:blipFill>
        <p:spPr bwMode="auto">
          <a:xfrm>
            <a:off x="6227762" y="1329751"/>
            <a:ext cx="2437708" cy="2483992"/>
          </a:xfrm>
          <a:prstGeom prst="ellipse">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extLst>
              <a:ext uri="{FF2B5EF4-FFF2-40B4-BE49-F238E27FC236}">
                <a16:creationId xmlns:a16="http://schemas.microsoft.com/office/drawing/2014/main" id="{0DEB77DE-349E-40E8-931B-F98C15C7A048}"/>
              </a:ext>
            </a:extLst>
          </p:cNvPr>
          <p:cNvSpPr/>
          <p:nvPr/>
        </p:nvSpPr>
        <p:spPr>
          <a:xfrm>
            <a:off x="395289" y="1640259"/>
            <a:ext cx="5091111" cy="170405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Сталин и Черчилль заранее договорились о границе, </a:t>
            </a:r>
          </a:p>
          <a:p>
            <a:pPr lvl="0" defTabSz="685783">
              <a:lnSpc>
                <a:spcPct val="114000"/>
              </a:lnSpc>
              <a:defRPr/>
            </a:pPr>
            <a:r>
              <a:rPr lang="ru-RU" sz="1400" dirty="0">
                <a:solidFill>
                  <a:prstClr val="black"/>
                </a:solidFill>
                <a:latin typeface="Open Sans"/>
              </a:rPr>
              <a:t>на которой должны встретиться советские и англо-американские войска. Поэтому когда армия США подошла к Эльбе чуть раньше войск СССР, то не стала переходить эту водную преграду и терпеливо дожидалась, когда с другой стороны к ней прибудут советские войска, занятые окружением Берлина. </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6" name="Прямоугольник 15">
            <a:extLst>
              <a:ext uri="{FF2B5EF4-FFF2-40B4-BE49-F238E27FC236}">
                <a16:creationId xmlns:a16="http://schemas.microsoft.com/office/drawing/2014/main" id="{59E6F570-BA1C-45FA-A6CC-C3BBB8AC2238}"/>
              </a:ext>
            </a:extLst>
          </p:cNvPr>
          <p:cNvSpPr/>
          <p:nvPr/>
        </p:nvSpPr>
        <p:spPr>
          <a:xfrm>
            <a:off x="395289" y="948693"/>
            <a:ext cx="1065997"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Эльба</a:t>
            </a:r>
          </a:p>
        </p:txBody>
      </p:sp>
    </p:spTree>
    <p:extLst>
      <p:ext uri="{BB962C8B-B14F-4D97-AF65-F5344CB8AC3E}">
        <p14:creationId xmlns:p14="http://schemas.microsoft.com/office/powerpoint/2010/main" val="336004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2" descr="Картинки по запросу &quot;встреча на эльбе&quot;">
            <a:extLst>
              <a:ext uri="{FF2B5EF4-FFF2-40B4-BE49-F238E27FC236}">
                <a16:creationId xmlns:a16="http://schemas.microsoft.com/office/drawing/2014/main" id="{2F59124F-75B4-40AF-9488-0C5C976DA8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048" t="23975" r="1437"/>
          <a:stretch/>
        </p:blipFill>
        <p:spPr bwMode="auto">
          <a:xfrm>
            <a:off x="6227762" y="1329751"/>
            <a:ext cx="2437708" cy="248399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99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2" descr="Картинки по запросу &quot;форсирование днепра&quot;">
            <a:extLst>
              <a:ext uri="{FF2B5EF4-FFF2-40B4-BE49-F238E27FC236}">
                <a16:creationId xmlns:a16="http://schemas.microsoft.com/office/drawing/2014/main" id="{F1A2F838-29C5-4B80-9A4F-69FB609316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301" t="22670" r="2513"/>
          <a:stretch/>
        </p:blipFill>
        <p:spPr bwMode="auto">
          <a:xfrm>
            <a:off x="6222762" y="1329751"/>
            <a:ext cx="2437708" cy="2483992"/>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5BEDB195-8FC2-42B5-A8E7-12EC4CD133DC}"/>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Днепр</a:t>
            </a:r>
          </a:p>
        </p:txBody>
      </p:sp>
      <p:sp>
        <p:nvSpPr>
          <p:cNvPr id="20" name="Скругленный прямоугольник 7">
            <a:hlinkClick r:id="rId5" action="ppaction://hlinksldjump"/>
            <a:extLst>
              <a:ext uri="{FF2B5EF4-FFF2-40B4-BE49-F238E27FC236}">
                <a16:creationId xmlns:a16="http://schemas.microsoft.com/office/drawing/2014/main" id="{D782231D-3A25-4DA5-8BF0-A4F0425B64B8}"/>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Дон</a:t>
            </a:r>
          </a:p>
        </p:txBody>
      </p:sp>
      <p:sp>
        <p:nvSpPr>
          <p:cNvPr id="21" name="Скругленный прямоугольник 8">
            <a:hlinkClick r:id="rId5" action="ppaction://hlinksldjump"/>
            <a:extLst>
              <a:ext uri="{FF2B5EF4-FFF2-40B4-BE49-F238E27FC236}">
                <a16:creationId xmlns:a16="http://schemas.microsoft.com/office/drawing/2014/main" id="{21940A6C-380F-4EC2-AF4A-518D1BA1C3CF}"/>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Волга</a:t>
            </a:r>
          </a:p>
        </p:txBody>
      </p:sp>
      <p:sp>
        <p:nvSpPr>
          <p:cNvPr id="22" name="Скругленный прямоугольник 10">
            <a:hlinkClick r:id="rId5" action="ppaction://hlinksldjump"/>
            <a:extLst>
              <a:ext uri="{FF2B5EF4-FFF2-40B4-BE49-F238E27FC236}">
                <a16:creationId xmlns:a16="http://schemas.microsoft.com/office/drawing/2014/main" id="{A80DD02F-64C7-4056-B1F0-0CD6DFC32624}"/>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ru-RU" sz="1600">
                <a:solidFill>
                  <a:prstClr val="black"/>
                </a:solidFill>
                <a:latin typeface="Roboto Slab"/>
              </a:rPr>
              <a:t>Амур</a:t>
            </a:r>
            <a:endParaRPr kumimoji="0" lang="ru-RU" sz="1600" b="0" i="0" u="none" strike="noStrike" kern="1200" cap="none" spc="0" normalizeH="0" baseline="0" noProof="0">
              <a:ln>
                <a:noFill/>
              </a:ln>
              <a:solidFill>
                <a:prstClr val="black"/>
              </a:solidFill>
              <a:effectLst/>
              <a:uLnTx/>
              <a:uFillTx/>
              <a:latin typeface="Roboto Slab"/>
              <a:ea typeface="+mn-ea"/>
              <a:cs typeface="+mn-cs"/>
            </a:endParaRPr>
          </a:p>
        </p:txBody>
      </p:sp>
      <p:sp>
        <p:nvSpPr>
          <p:cNvPr id="23" name="Прямоугольник 22">
            <a:extLst>
              <a:ext uri="{FF2B5EF4-FFF2-40B4-BE49-F238E27FC236}">
                <a16:creationId xmlns:a16="http://schemas.microsoft.com/office/drawing/2014/main" id="{A8991A73-ACCB-4B22-A95A-C686F8E14B5D}"/>
              </a:ext>
            </a:extLst>
          </p:cNvPr>
          <p:cNvSpPr/>
          <p:nvPr/>
        </p:nvSpPr>
        <p:spPr>
          <a:xfrm>
            <a:off x="395288" y="850180"/>
            <a:ext cx="5544117" cy="1105752"/>
          </a:xfrm>
          <a:prstGeom prst="rect">
            <a:avLst/>
          </a:prstGeom>
        </p:spPr>
        <p:txBody>
          <a:bodyPr wrap="square" lIns="0" tIns="0" rIns="0" bIns="0">
            <a:spAutoFit/>
          </a:bodyPr>
          <a:lstStyle/>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Из </a:t>
            </a:r>
            <a:r>
              <a:rPr lang="ru-RU" sz="1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этой реки </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немцы хотели сделать часть оборонительной линии «Восточный вал». По их расчётам, это позволило бы надолго остановить наступление Красной Армии. </a:t>
            </a:r>
            <a:endParaRPr kumimoji="0" lang="ru-RU" sz="16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739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P spid="21" grpId="0" animBg="1"/>
      <p:bldP spid="2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2" descr="Картинки по запросу &quot;форсирование днепра&quot;">
            <a:extLst>
              <a:ext uri="{FF2B5EF4-FFF2-40B4-BE49-F238E27FC236}">
                <a16:creationId xmlns:a16="http://schemas.microsoft.com/office/drawing/2014/main" id="{04F0A297-508B-40E0-90E8-842A759EB0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301" t="22670" r="2513"/>
          <a:stretch/>
        </p:blipFill>
        <p:spPr bwMode="auto">
          <a:xfrm>
            <a:off x="6222762" y="1329751"/>
            <a:ext cx="2437708" cy="2483992"/>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3554997C-E180-4647-AD5A-C3B13436B147}"/>
              </a:ext>
            </a:extLst>
          </p:cNvPr>
          <p:cNvSpPr/>
          <p:nvPr/>
        </p:nvSpPr>
        <p:spPr>
          <a:xfrm>
            <a:off x="395289" y="1640259"/>
            <a:ext cx="5091111" cy="219521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Днепр в 1943 году стал символом рубежа, на котором встретились немецкие и советские войска — причём, что интересно, символом для обеих сторон. Именно эта река дала название всей операции. И это несмотря на то, что собственно операция по форсированию Днепра началась месяц спустя после начала всей битвы. Всё дело в том, что в мировой военной истории нет другой подобной по масштабу и напряжённости стратегической операции по форсированию рек.  </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8" name="Прямоугольник 17">
            <a:extLst>
              <a:ext uri="{FF2B5EF4-FFF2-40B4-BE49-F238E27FC236}">
                <a16:creationId xmlns:a16="http://schemas.microsoft.com/office/drawing/2014/main" id="{A6456BC7-400C-4EBD-BA35-2D9D26D783A2}"/>
              </a:ext>
            </a:extLst>
          </p:cNvPr>
          <p:cNvSpPr/>
          <p:nvPr/>
        </p:nvSpPr>
        <p:spPr>
          <a:xfrm>
            <a:off x="395289" y="948693"/>
            <a:ext cx="1176604"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Днепр</a:t>
            </a:r>
          </a:p>
        </p:txBody>
      </p:sp>
    </p:spTree>
    <p:extLst>
      <p:ext uri="{BB962C8B-B14F-4D97-AF65-F5344CB8AC3E}">
        <p14:creationId xmlns:p14="http://schemas.microsoft.com/office/powerpoint/2010/main" val="274418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8" name="Picture 2" descr="Картинки по запросу &quot;форсирование днепра&quot;">
            <a:extLst>
              <a:ext uri="{FF2B5EF4-FFF2-40B4-BE49-F238E27FC236}">
                <a16:creationId xmlns:a16="http://schemas.microsoft.com/office/drawing/2014/main" id="{EF56E9D7-5020-480C-98F5-F244C0C09E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301" t="22670" r="2513"/>
          <a:stretch/>
        </p:blipFill>
        <p:spPr bwMode="auto">
          <a:xfrm>
            <a:off x="6222762" y="1329751"/>
            <a:ext cx="2437708" cy="248399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1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a:extLst>
              <a:ext uri="{FF2B5EF4-FFF2-40B4-BE49-F238E27FC236}">
                <a16:creationId xmlns:a16="http://schemas.microsoft.com/office/drawing/2014/main" id="{55DF7787-CFA5-4014-99B8-FE7972E714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216" r="3711" b="9414"/>
          <a:stretch/>
        </p:blipFill>
        <p:spPr bwMode="auto">
          <a:xfrm>
            <a:off x="6227763" y="1329751"/>
            <a:ext cx="2432707" cy="2483991"/>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02C741CC-E3F5-4320-8880-76BD419D25AB}"/>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План «Барбаросса»</a:t>
            </a:r>
          </a:p>
        </p:txBody>
      </p:sp>
      <p:sp>
        <p:nvSpPr>
          <p:cNvPr id="14" name="Скругленный прямоугольник 7">
            <a:hlinkClick r:id="rId5" action="ppaction://hlinksldjump"/>
            <a:extLst>
              <a:ext uri="{FF2B5EF4-FFF2-40B4-BE49-F238E27FC236}">
                <a16:creationId xmlns:a16="http://schemas.microsoft.com/office/drawing/2014/main" id="{B23D9A63-F939-4DA0-A20C-3F0A0FDD53C6}"/>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План «</a:t>
            </a:r>
            <a:r>
              <a:rPr kumimoji="0" lang="ru-RU" sz="1600" b="0" i="0" u="none" strike="noStrike" kern="1200" cap="none" spc="0" normalizeH="0" baseline="0" noProof="0" err="1">
                <a:ln>
                  <a:noFill/>
                </a:ln>
                <a:solidFill>
                  <a:prstClr val="black"/>
                </a:solidFill>
                <a:effectLst/>
                <a:uLnTx/>
                <a:uFillTx/>
                <a:latin typeface="Roboto Slab"/>
                <a:ea typeface="+mn-ea"/>
                <a:cs typeface="+mn-cs"/>
              </a:rPr>
              <a:t>Блау</a:t>
            </a:r>
            <a:r>
              <a:rPr kumimoji="0" lang="ru-RU" sz="1600" b="0" i="0" u="none" strike="noStrike" kern="1200" cap="none" spc="0" normalizeH="0" baseline="0" noProof="0">
                <a:ln>
                  <a:noFill/>
                </a:ln>
                <a:solidFill>
                  <a:prstClr val="black"/>
                </a:solidFill>
                <a:effectLst/>
                <a:uLnTx/>
                <a:uFillTx/>
                <a:latin typeface="Roboto Slab"/>
                <a:ea typeface="+mn-ea"/>
                <a:cs typeface="+mn-cs"/>
              </a:rPr>
              <a:t>»</a:t>
            </a:r>
          </a:p>
        </p:txBody>
      </p:sp>
      <p:sp>
        <p:nvSpPr>
          <p:cNvPr id="15" name="Скругленный прямоугольник 8">
            <a:hlinkClick r:id="rId5" action="ppaction://hlinksldjump"/>
            <a:extLst>
              <a:ext uri="{FF2B5EF4-FFF2-40B4-BE49-F238E27FC236}">
                <a16:creationId xmlns:a16="http://schemas.microsoft.com/office/drawing/2014/main" id="{0AF3A8C5-FB69-4748-87C6-9AC5FDF82C97}"/>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План «Вайс»</a:t>
            </a:r>
          </a:p>
        </p:txBody>
      </p:sp>
      <p:sp>
        <p:nvSpPr>
          <p:cNvPr id="16" name="Скругленный прямоугольник 10">
            <a:hlinkClick r:id="rId5" action="ppaction://hlinksldjump"/>
            <a:extLst>
              <a:ext uri="{FF2B5EF4-FFF2-40B4-BE49-F238E27FC236}">
                <a16:creationId xmlns:a16="http://schemas.microsoft.com/office/drawing/2014/main" id="{B15127A4-2FC2-47F7-AA74-08330AA63282}"/>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План «</a:t>
            </a:r>
            <a:r>
              <a:rPr kumimoji="0" lang="ru-RU" sz="1600" b="0" i="0" u="none" strike="noStrike" kern="1200" cap="none" spc="0" normalizeH="0" baseline="0" noProof="0" err="1">
                <a:ln>
                  <a:noFill/>
                </a:ln>
                <a:solidFill>
                  <a:prstClr val="black"/>
                </a:solidFill>
                <a:effectLst/>
                <a:uLnTx/>
                <a:uFillTx/>
                <a:latin typeface="Roboto Slab"/>
                <a:ea typeface="+mn-ea"/>
                <a:cs typeface="+mn-cs"/>
              </a:rPr>
              <a:t>Гельб</a:t>
            </a:r>
            <a:r>
              <a:rPr kumimoji="0" lang="ru-RU" sz="1600" b="0" i="0" u="none" strike="noStrike" kern="1200" cap="none" spc="0" normalizeH="0" baseline="0" noProof="0">
                <a:ln>
                  <a:noFill/>
                </a:ln>
                <a:solidFill>
                  <a:prstClr val="black"/>
                </a:solidFill>
                <a:effectLst/>
                <a:uLnTx/>
                <a:uFillTx/>
                <a:latin typeface="Roboto Slab"/>
                <a:ea typeface="+mn-ea"/>
                <a:cs typeface="+mn-cs"/>
              </a:rPr>
              <a:t>»</a:t>
            </a:r>
          </a:p>
        </p:txBody>
      </p:sp>
      <p:sp>
        <p:nvSpPr>
          <p:cNvPr id="17" name="Прямоугольник 16">
            <a:extLst>
              <a:ext uri="{FF2B5EF4-FFF2-40B4-BE49-F238E27FC236}">
                <a16:creationId xmlns:a16="http://schemas.microsoft.com/office/drawing/2014/main" id="{C1A6874F-F479-49B7-B4BB-3E2F7E270121}"/>
              </a:ext>
            </a:extLst>
          </p:cNvPr>
          <p:cNvSpPr/>
          <p:nvPr/>
        </p:nvSpPr>
        <p:spPr>
          <a:xfrm>
            <a:off x="395288" y="850180"/>
            <a:ext cx="5544117" cy="825034"/>
          </a:xfrm>
          <a:prstGeom prst="rect">
            <a:avLst/>
          </a:prstGeom>
        </p:spPr>
        <p:txBody>
          <a:bodyPr wrap="square" lIns="0" tIns="0" rIns="0" bIns="0">
            <a:spAutoFit/>
          </a:bodyPr>
          <a:lstStyle/>
          <a:p>
            <a:pPr marL="0" marR="0" lvl="0" indent="0" algn="l" defTabSz="685766" rtl="0" eaLnBrk="1" fontAlgn="auto" latinLnBrk="0" hangingPunct="1">
              <a:lnSpc>
                <a:spcPct val="114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Такое название получил план Германии по нападению на Советский Союз. Назван он был в честь императора Священной Римской империи.</a:t>
            </a:r>
          </a:p>
        </p:txBody>
      </p:sp>
    </p:spTree>
    <p:extLst>
      <p:ext uri="{BB962C8B-B14F-4D97-AF65-F5344CB8AC3E}">
        <p14:creationId xmlns:p14="http://schemas.microsoft.com/office/powerpoint/2010/main" val="345690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sp>
        <p:nvSpPr>
          <p:cNvPr id="14" name="Прямоугольник 13">
            <a:extLst>
              <a:ext uri="{FF2B5EF4-FFF2-40B4-BE49-F238E27FC236}">
                <a16:creationId xmlns:a16="http://schemas.microsoft.com/office/drawing/2014/main" id="{A661931B-6E7E-4668-9885-D95964EB6DD8}"/>
              </a:ext>
            </a:extLst>
          </p:cNvPr>
          <p:cNvSpPr/>
          <p:nvPr/>
        </p:nvSpPr>
        <p:spPr>
          <a:xfrm>
            <a:off x="395289" y="2328157"/>
            <a:ext cx="5358322" cy="1704056"/>
          </a:xfrm>
          <a:prstGeom prst="rect">
            <a:avLst/>
          </a:prstGeom>
        </p:spPr>
        <p:txBody>
          <a:bodyPr wrap="square" lIns="0" tIns="0" rIns="0" bIns="0">
            <a:spAutoFit/>
          </a:bodyPr>
          <a:lstStyle/>
          <a:p>
            <a:pPr lvl="0" defTabSz="685783">
              <a:lnSpc>
                <a:spcPct val="114000"/>
              </a:lnSpc>
            </a:pPr>
            <a:r>
              <a:rPr lang="ru-RU" sz="1400" dirty="0">
                <a:solidFill>
                  <a:prstClr val="black"/>
                </a:solidFill>
                <a:latin typeface="Open Sans"/>
              </a:rPr>
              <a:t>В пригороде Берлина, Карлсхорсте, Георгий Константинович Жуков принял вместе с представителями американского, английского и французского командования безоговорочную капитуляцию Германии. Произошло это 8 мая 1945 года </a:t>
            </a:r>
          </a:p>
          <a:p>
            <a:pPr lvl="0" defTabSz="685783">
              <a:lnSpc>
                <a:spcPct val="114000"/>
              </a:lnSpc>
            </a:pPr>
            <a:r>
              <a:rPr lang="ru-RU" sz="1400" dirty="0">
                <a:solidFill>
                  <a:prstClr val="black"/>
                </a:solidFill>
                <a:latin typeface="Open Sans"/>
              </a:rPr>
              <a:t>в 22 часа 43 минуты по среднеевропейскому времени </a:t>
            </a:r>
          </a:p>
          <a:p>
            <a:pPr lvl="0" defTabSz="685783">
              <a:lnSpc>
                <a:spcPct val="114000"/>
              </a:lnSpc>
            </a:pPr>
            <a:r>
              <a:rPr lang="ru-RU" sz="1400" dirty="0">
                <a:solidFill>
                  <a:prstClr val="black"/>
                </a:solidFill>
                <a:latin typeface="Open Sans"/>
              </a:rPr>
              <a:t>(и 9 мая 1945 года в 0 часов 43 минуты по московскому времени). </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5" name="Прямоугольник 14">
            <a:extLst>
              <a:ext uri="{FF2B5EF4-FFF2-40B4-BE49-F238E27FC236}">
                <a16:creationId xmlns:a16="http://schemas.microsoft.com/office/drawing/2014/main" id="{C55F3B31-75A9-4EDD-9147-9E2462EC259B}"/>
              </a:ext>
            </a:extLst>
          </p:cNvPr>
          <p:cNvSpPr/>
          <p:nvPr/>
        </p:nvSpPr>
        <p:spPr>
          <a:xfrm>
            <a:off x="395289" y="1233919"/>
            <a:ext cx="4837863" cy="1031116"/>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Георгий Константинович </a:t>
            </a:r>
          </a:p>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Жуков</a:t>
            </a:r>
          </a:p>
        </p:txBody>
      </p:sp>
      <p:pic>
        <p:nvPicPr>
          <p:cNvPr id="16" name="Picture 2" descr="Картинки по запросу &quot;георгий жуков интересные факты&quot;">
            <a:extLst>
              <a:ext uri="{FF2B5EF4-FFF2-40B4-BE49-F238E27FC236}">
                <a16:creationId xmlns:a16="http://schemas.microsoft.com/office/drawing/2014/main" id="{30520B8C-3107-4F5F-9030-B6A38E19A2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322" t="2298" r="28153" b="33952"/>
          <a:stretch/>
        </p:blipFill>
        <p:spPr bwMode="auto">
          <a:xfrm>
            <a:off x="6191687" y="1329750"/>
            <a:ext cx="2483999" cy="248399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63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14" name="Picture 2">
            <a:extLst>
              <a:ext uri="{FF2B5EF4-FFF2-40B4-BE49-F238E27FC236}">
                <a16:creationId xmlns:a16="http://schemas.microsoft.com/office/drawing/2014/main" id="{CD963B61-CD6E-4B0A-9A81-50D0F240B7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216" r="3711" b="9414"/>
          <a:stretch/>
        </p:blipFill>
        <p:spPr bwMode="auto">
          <a:xfrm>
            <a:off x="6227763" y="1329751"/>
            <a:ext cx="2432707" cy="2483991"/>
          </a:xfrm>
          <a:prstGeom prst="ellipse">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extLst>
              <a:ext uri="{FF2B5EF4-FFF2-40B4-BE49-F238E27FC236}">
                <a16:creationId xmlns:a16="http://schemas.microsoft.com/office/drawing/2014/main" id="{A511BF68-A8EE-4FAF-AEF5-60D0477F263B}"/>
              </a:ext>
            </a:extLst>
          </p:cNvPr>
          <p:cNvSpPr/>
          <p:nvPr/>
        </p:nvSpPr>
        <p:spPr>
          <a:xfrm>
            <a:off x="395289" y="1640259"/>
            <a:ext cx="5091111" cy="121289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Согласно планам Гитлера, операция должна была обеспечить быструю и безоговорочную победу фашистской Германии над СССР благодаря фактору внезапности. Однако, несмотря на подготовку в режиме секретности, план «Барбаросса» провалился.  </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6" name="Прямоугольник 15">
            <a:extLst>
              <a:ext uri="{FF2B5EF4-FFF2-40B4-BE49-F238E27FC236}">
                <a16:creationId xmlns:a16="http://schemas.microsoft.com/office/drawing/2014/main" id="{07C7C3A9-A0F2-421C-88AE-1A61670E70B5}"/>
              </a:ext>
            </a:extLst>
          </p:cNvPr>
          <p:cNvSpPr/>
          <p:nvPr/>
        </p:nvSpPr>
        <p:spPr>
          <a:xfrm>
            <a:off x="395289" y="948693"/>
            <a:ext cx="3428824"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План «Барбаросса»</a:t>
            </a:r>
          </a:p>
        </p:txBody>
      </p:sp>
    </p:spTree>
    <p:extLst>
      <p:ext uri="{BB962C8B-B14F-4D97-AF65-F5344CB8AC3E}">
        <p14:creationId xmlns:p14="http://schemas.microsoft.com/office/powerpoint/2010/main" val="336978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2">
            <a:extLst>
              <a:ext uri="{FF2B5EF4-FFF2-40B4-BE49-F238E27FC236}">
                <a16:creationId xmlns:a16="http://schemas.microsoft.com/office/drawing/2014/main" id="{EBD57129-0734-4AFE-9CF9-3D94132D2C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216" r="3711" b="9414"/>
          <a:stretch/>
        </p:blipFill>
        <p:spPr bwMode="auto">
          <a:xfrm>
            <a:off x="6227763" y="1329751"/>
            <a:ext cx="2432707" cy="248399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23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2" descr="Картинки по запросу &quot;операция багратион&quot;">
            <a:extLst>
              <a:ext uri="{FF2B5EF4-FFF2-40B4-BE49-F238E27FC236}">
                <a16:creationId xmlns:a16="http://schemas.microsoft.com/office/drawing/2014/main" id="{6D269549-887A-45DB-AE90-385762E2E5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480" b="3118"/>
          <a:stretch/>
        </p:blipFill>
        <p:spPr bwMode="auto">
          <a:xfrm>
            <a:off x="6227762" y="1329752"/>
            <a:ext cx="2432707" cy="2483990"/>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8CF38423-F57D-4724-B5CA-C3E331ECC7B8}"/>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«Кутузов»</a:t>
            </a:r>
          </a:p>
        </p:txBody>
      </p:sp>
      <p:sp>
        <p:nvSpPr>
          <p:cNvPr id="20" name="Скругленный прямоугольник 7">
            <a:hlinkClick r:id="rId4" action="ppaction://hlinksldjump"/>
            <a:extLst>
              <a:ext uri="{FF2B5EF4-FFF2-40B4-BE49-F238E27FC236}">
                <a16:creationId xmlns:a16="http://schemas.microsoft.com/office/drawing/2014/main" id="{BA884744-1461-4B5A-A96A-56F4DEBD5543}"/>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«Барклай-де-Толли»</a:t>
            </a:r>
          </a:p>
        </p:txBody>
      </p:sp>
      <p:sp>
        <p:nvSpPr>
          <p:cNvPr id="21" name="Скругленный прямоугольник 8">
            <a:hlinkClick r:id="rId5" action="ppaction://hlinksldjump"/>
            <a:extLst>
              <a:ext uri="{FF2B5EF4-FFF2-40B4-BE49-F238E27FC236}">
                <a16:creationId xmlns:a16="http://schemas.microsoft.com/office/drawing/2014/main" id="{4C72274D-A9E4-4D94-8EC0-599BFA686433}"/>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ru-RU" sz="1600">
                <a:solidFill>
                  <a:prstClr val="black"/>
                </a:solidFill>
                <a:latin typeface="Roboto Slab"/>
              </a:rPr>
              <a:t>«Багратион»</a:t>
            </a:r>
            <a:endParaRPr kumimoji="0" lang="ru-RU" sz="1600" b="0" i="0" u="none" strike="noStrike" kern="1200" cap="none" spc="0" normalizeH="0" baseline="0" noProof="0">
              <a:ln>
                <a:noFill/>
              </a:ln>
              <a:solidFill>
                <a:prstClr val="black"/>
              </a:solidFill>
              <a:effectLst/>
              <a:uLnTx/>
              <a:uFillTx/>
              <a:latin typeface="Roboto Slab"/>
              <a:ea typeface="+mn-ea"/>
              <a:cs typeface="+mn-cs"/>
            </a:endParaRPr>
          </a:p>
        </p:txBody>
      </p:sp>
      <p:sp>
        <p:nvSpPr>
          <p:cNvPr id="22" name="Скругленный прямоугольник 10">
            <a:hlinkClick r:id="rId4" action="ppaction://hlinksldjump"/>
            <a:extLst>
              <a:ext uri="{FF2B5EF4-FFF2-40B4-BE49-F238E27FC236}">
                <a16:creationId xmlns:a16="http://schemas.microsoft.com/office/drawing/2014/main" id="{385E3E85-1F49-4011-90BF-DE5ABEF4F5D3}"/>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«Раевский»</a:t>
            </a:r>
          </a:p>
        </p:txBody>
      </p:sp>
      <p:sp>
        <p:nvSpPr>
          <p:cNvPr id="23" name="Прямоугольник 22">
            <a:extLst>
              <a:ext uri="{FF2B5EF4-FFF2-40B4-BE49-F238E27FC236}">
                <a16:creationId xmlns:a16="http://schemas.microsoft.com/office/drawing/2014/main" id="{D4362AF8-0B5D-4FBE-93F4-61B0809DB6BF}"/>
              </a:ext>
            </a:extLst>
          </p:cNvPr>
          <p:cNvSpPr/>
          <p:nvPr/>
        </p:nvSpPr>
        <p:spPr>
          <a:xfrm>
            <a:off x="395288" y="850180"/>
            <a:ext cx="5544117" cy="1386470"/>
          </a:xfrm>
          <a:prstGeom prst="rect">
            <a:avLst/>
          </a:prstGeom>
        </p:spPr>
        <p:txBody>
          <a:bodyPr wrap="square" lIns="0" tIns="0" rIns="0" bIns="0">
            <a:spAutoFit/>
          </a:bodyPr>
          <a:lstStyle/>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23 июня 1944 года СССР в ходе Великой Отечественной войны начал крупномасштабную Белорусскую наступательную операцию под этим кодовым названием, получившую его в честь полководца </a:t>
            </a:r>
          </a:p>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и героя Отечественной войны 1812 года.</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452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9" grpId="0" animBg="1"/>
      <p:bldP spid="20" grpId="0" animBg="1"/>
      <p:bldP spid="2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2" descr="Картинки по запросу &quot;операция багратион&quot;">
            <a:extLst>
              <a:ext uri="{FF2B5EF4-FFF2-40B4-BE49-F238E27FC236}">
                <a16:creationId xmlns:a16="http://schemas.microsoft.com/office/drawing/2014/main" id="{08DEB917-2886-4CA7-B727-884468C210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3480" b="3118"/>
          <a:stretch/>
        </p:blipFill>
        <p:spPr bwMode="auto">
          <a:xfrm>
            <a:off x="6227762" y="1329752"/>
            <a:ext cx="2432707" cy="2483990"/>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41CFC719-D52C-4286-A4B4-1B6325F7F240}"/>
              </a:ext>
            </a:extLst>
          </p:cNvPr>
          <p:cNvSpPr/>
          <p:nvPr/>
        </p:nvSpPr>
        <p:spPr>
          <a:xfrm>
            <a:off x="395289" y="1640259"/>
            <a:ext cx="5091111" cy="194963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Летом 1944 года советские войска осуществили целый каскад мощнейших наступательных операций на всём протяжении от Белого до Чёрного морей. Однако первое место среди них по праву занимает Белорусская стратегическая наступательная операция, получившая кодовое название в честь легендарного русского полководца, героя Отечественной войны 1812 года, </a:t>
            </a:r>
          </a:p>
          <a:p>
            <a:pPr lvl="0" defTabSz="685783">
              <a:lnSpc>
                <a:spcPct val="114000"/>
              </a:lnSpc>
              <a:defRPr/>
            </a:pPr>
            <a:r>
              <a:rPr lang="ru-RU" sz="1400" dirty="0">
                <a:solidFill>
                  <a:prstClr val="black"/>
                </a:solidFill>
                <a:latin typeface="Open Sans"/>
              </a:rPr>
              <a:t>генерала П. Багратиона. </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8" name="Прямоугольник 17">
            <a:extLst>
              <a:ext uri="{FF2B5EF4-FFF2-40B4-BE49-F238E27FC236}">
                <a16:creationId xmlns:a16="http://schemas.microsoft.com/office/drawing/2014/main" id="{85D61711-886C-48F7-8E32-9E27E557B5FD}"/>
              </a:ext>
            </a:extLst>
          </p:cNvPr>
          <p:cNvSpPr/>
          <p:nvPr/>
        </p:nvSpPr>
        <p:spPr>
          <a:xfrm>
            <a:off x="395289" y="948693"/>
            <a:ext cx="4177426"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Операция «Багратион»</a:t>
            </a:r>
          </a:p>
        </p:txBody>
      </p:sp>
    </p:spTree>
    <p:extLst>
      <p:ext uri="{BB962C8B-B14F-4D97-AF65-F5344CB8AC3E}">
        <p14:creationId xmlns:p14="http://schemas.microsoft.com/office/powerpoint/2010/main" val="332637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8" name="Picture 2" descr="Картинки по запросу &quot;операция багратион&quot;">
            <a:extLst>
              <a:ext uri="{FF2B5EF4-FFF2-40B4-BE49-F238E27FC236}">
                <a16:creationId xmlns:a16="http://schemas.microsoft.com/office/drawing/2014/main" id="{4BF64B42-2B62-4CDC-8E39-E7993CEC05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3480" b="3118"/>
          <a:stretch/>
        </p:blipFill>
        <p:spPr bwMode="auto">
          <a:xfrm>
            <a:off x="6227762" y="1329752"/>
            <a:ext cx="2432707" cy="248399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18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a:extLst>
              <a:ext uri="{FF2B5EF4-FFF2-40B4-BE49-F238E27FC236}">
                <a16:creationId xmlns:a16="http://schemas.microsoft.com/office/drawing/2014/main" id="{E3B5E833-138B-42D8-B75A-6F982004BB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439" t="19338" r="7280" b="9608"/>
          <a:stretch/>
        </p:blipFill>
        <p:spPr bwMode="auto">
          <a:xfrm>
            <a:off x="6227761" y="1329752"/>
            <a:ext cx="2432707" cy="2483990"/>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9D13B92C-A0A4-4ED5-89BD-9E7F09989E8F}"/>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«Тайфун»</a:t>
            </a:r>
          </a:p>
        </p:txBody>
      </p:sp>
      <p:sp>
        <p:nvSpPr>
          <p:cNvPr id="14" name="Скругленный прямоугольник 7">
            <a:hlinkClick r:id="rId4" action="ppaction://hlinksldjump"/>
            <a:extLst>
              <a:ext uri="{FF2B5EF4-FFF2-40B4-BE49-F238E27FC236}">
                <a16:creationId xmlns:a16="http://schemas.microsoft.com/office/drawing/2014/main" id="{61CD21B6-A153-4B0F-A57C-D41DE811F5B0}"/>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«Цунами»</a:t>
            </a:r>
          </a:p>
        </p:txBody>
      </p:sp>
      <p:sp>
        <p:nvSpPr>
          <p:cNvPr id="15" name="Скругленный прямоугольник 8">
            <a:hlinkClick r:id="rId4" action="ppaction://hlinksldjump"/>
            <a:extLst>
              <a:ext uri="{FF2B5EF4-FFF2-40B4-BE49-F238E27FC236}">
                <a16:creationId xmlns:a16="http://schemas.microsoft.com/office/drawing/2014/main" id="{28A26D33-9AAD-4698-BA46-BAB2D0C769CD}"/>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«Кольцо»</a:t>
            </a:r>
          </a:p>
        </p:txBody>
      </p:sp>
      <p:sp>
        <p:nvSpPr>
          <p:cNvPr id="16" name="Скругленный прямоугольник 10">
            <a:hlinkClick r:id="rId5" action="ppaction://hlinksldjump"/>
            <a:extLst>
              <a:ext uri="{FF2B5EF4-FFF2-40B4-BE49-F238E27FC236}">
                <a16:creationId xmlns:a16="http://schemas.microsoft.com/office/drawing/2014/main" id="{F3CDF934-1CCD-4ACC-A146-CC70DC43AC9D}"/>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«Цитадель»</a:t>
            </a:r>
          </a:p>
        </p:txBody>
      </p:sp>
      <p:sp>
        <p:nvSpPr>
          <p:cNvPr id="17" name="Прямоугольник 16">
            <a:extLst>
              <a:ext uri="{FF2B5EF4-FFF2-40B4-BE49-F238E27FC236}">
                <a16:creationId xmlns:a16="http://schemas.microsoft.com/office/drawing/2014/main" id="{6F255ECC-92FC-45F9-9641-E25B4A17A2FC}"/>
              </a:ext>
            </a:extLst>
          </p:cNvPr>
          <p:cNvSpPr/>
          <p:nvPr/>
        </p:nvSpPr>
        <p:spPr>
          <a:xfrm>
            <a:off x="395288" y="850180"/>
            <a:ext cx="5544117" cy="1386470"/>
          </a:xfrm>
          <a:prstGeom prst="rect">
            <a:avLst/>
          </a:prstGeom>
        </p:spPr>
        <p:txBody>
          <a:bodyPr wrap="square" lIns="0" tIns="0" rIns="0" bIns="0">
            <a:spAutoFit/>
          </a:bodyPr>
          <a:lstStyle/>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Немецкое командование планировало провести летом 1943 года под Курском эту стратегическую наступательную операцию. Суть её заключалась в том, чтобы двумя одновременными мощными ударами с севера и юга зажать советскую группировку в клещи. </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3891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2" grpId="0" animBg="1"/>
      <p:bldP spid="14" grpId="0" animBg="1"/>
      <p:bldP spid="1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14" name="Picture 2">
            <a:extLst>
              <a:ext uri="{FF2B5EF4-FFF2-40B4-BE49-F238E27FC236}">
                <a16:creationId xmlns:a16="http://schemas.microsoft.com/office/drawing/2014/main" id="{96D18496-92FD-477A-B0EA-1592002F30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439" t="19338" r="7280" b="9608"/>
          <a:stretch/>
        </p:blipFill>
        <p:spPr bwMode="auto">
          <a:xfrm>
            <a:off x="6227761" y="1329752"/>
            <a:ext cx="2432707" cy="2483990"/>
          </a:xfrm>
          <a:prstGeom prst="ellipse">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extLst>
              <a:ext uri="{FF2B5EF4-FFF2-40B4-BE49-F238E27FC236}">
                <a16:creationId xmlns:a16="http://schemas.microsoft.com/office/drawing/2014/main" id="{BA1F90CE-1728-4F3D-9377-828F40465F23}"/>
              </a:ext>
            </a:extLst>
          </p:cNvPr>
          <p:cNvSpPr/>
          <p:nvPr/>
        </p:nvSpPr>
        <p:spPr>
          <a:xfrm>
            <a:off x="395289" y="1640259"/>
            <a:ext cx="5091111" cy="145847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Советское командование было в курсе предстоящей операции. Немцы предоставили Красной Армии достаточно времени для того, чтобы подготовиться. </a:t>
            </a:r>
          </a:p>
          <a:p>
            <a:pPr lvl="0" defTabSz="685783">
              <a:lnSpc>
                <a:spcPct val="114000"/>
              </a:lnSpc>
              <a:defRPr/>
            </a:pPr>
            <a:r>
              <a:rPr lang="ru-RU" sz="1400" dirty="0">
                <a:solidFill>
                  <a:prstClr val="black"/>
                </a:solidFill>
                <a:latin typeface="Open Sans"/>
              </a:rPr>
              <a:t>Ещё в марте 1943 года началось обсуждение операции «Цитадель». Однако Гитлер постоянно переносил дату наступления. </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6" name="Прямоугольник 15">
            <a:extLst>
              <a:ext uri="{FF2B5EF4-FFF2-40B4-BE49-F238E27FC236}">
                <a16:creationId xmlns:a16="http://schemas.microsoft.com/office/drawing/2014/main" id="{3F6BC15B-FB70-41B9-887B-8966CD1BDE12}"/>
              </a:ext>
            </a:extLst>
          </p:cNvPr>
          <p:cNvSpPr/>
          <p:nvPr/>
        </p:nvSpPr>
        <p:spPr>
          <a:xfrm>
            <a:off x="395289" y="948693"/>
            <a:ext cx="403155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Операция «Цитадель»</a:t>
            </a:r>
          </a:p>
        </p:txBody>
      </p:sp>
    </p:spTree>
    <p:extLst>
      <p:ext uri="{BB962C8B-B14F-4D97-AF65-F5344CB8AC3E}">
        <p14:creationId xmlns:p14="http://schemas.microsoft.com/office/powerpoint/2010/main" val="23265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2">
            <a:extLst>
              <a:ext uri="{FF2B5EF4-FFF2-40B4-BE49-F238E27FC236}">
                <a16:creationId xmlns:a16="http://schemas.microsoft.com/office/drawing/2014/main" id="{0FA50B01-3DAD-4992-8A4F-745EF4FCC9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439" t="19338" r="7280" b="9608"/>
          <a:stretch/>
        </p:blipFill>
        <p:spPr bwMode="auto">
          <a:xfrm>
            <a:off x="6227761" y="1329752"/>
            <a:ext cx="2432707" cy="248399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16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2" descr="Картинки по запросу &quot;операция тайфун германия&quot;">
            <a:extLst>
              <a:ext uri="{FF2B5EF4-FFF2-40B4-BE49-F238E27FC236}">
                <a16:creationId xmlns:a16="http://schemas.microsoft.com/office/drawing/2014/main" id="{CDBA5BE9-BE65-4A8C-B89F-9F54965970A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99" t="14290" r="33548" b="12062"/>
          <a:stretch/>
        </p:blipFill>
        <p:spPr bwMode="auto">
          <a:xfrm>
            <a:off x="6227762" y="1329752"/>
            <a:ext cx="2432705" cy="2483990"/>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DFB828BE-825A-4123-9E04-81C4EE2142A4}"/>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«Тайфун»</a:t>
            </a:r>
          </a:p>
        </p:txBody>
      </p:sp>
      <p:sp>
        <p:nvSpPr>
          <p:cNvPr id="20" name="Скругленный прямоугольник 7">
            <a:hlinkClick r:id="rId5" action="ppaction://hlinksldjump"/>
            <a:extLst>
              <a:ext uri="{FF2B5EF4-FFF2-40B4-BE49-F238E27FC236}">
                <a16:creationId xmlns:a16="http://schemas.microsoft.com/office/drawing/2014/main" id="{81537606-7B86-46C9-9AC6-EC122843BDCB}"/>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«Вайс»</a:t>
            </a:r>
          </a:p>
        </p:txBody>
      </p:sp>
      <p:sp>
        <p:nvSpPr>
          <p:cNvPr id="21" name="Скругленный прямоугольник 8">
            <a:hlinkClick r:id="rId5" action="ppaction://hlinksldjump"/>
            <a:extLst>
              <a:ext uri="{FF2B5EF4-FFF2-40B4-BE49-F238E27FC236}">
                <a16:creationId xmlns:a16="http://schemas.microsoft.com/office/drawing/2014/main" id="{13122F63-9ABE-4E2F-AD25-CE6364C4E779}"/>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a:t>
            </a:r>
            <a:r>
              <a:rPr kumimoji="0" lang="ru-RU" sz="1600" b="0" i="0" u="none" strike="noStrike" kern="1200" cap="none" spc="0" normalizeH="0" baseline="0" noProof="0" err="1">
                <a:ln>
                  <a:noFill/>
                </a:ln>
                <a:solidFill>
                  <a:prstClr val="black"/>
                </a:solidFill>
                <a:effectLst/>
                <a:uLnTx/>
                <a:uFillTx/>
                <a:latin typeface="Roboto Slab"/>
                <a:ea typeface="+mn-ea"/>
                <a:cs typeface="+mn-cs"/>
              </a:rPr>
              <a:t>Блау</a:t>
            </a:r>
            <a:r>
              <a:rPr kumimoji="0" lang="ru-RU" sz="1600" b="0" i="0" u="none" strike="noStrike" kern="1200" cap="none" spc="0" normalizeH="0" baseline="0" noProof="0">
                <a:ln>
                  <a:noFill/>
                </a:ln>
                <a:solidFill>
                  <a:prstClr val="black"/>
                </a:solidFill>
                <a:effectLst/>
                <a:uLnTx/>
                <a:uFillTx/>
                <a:latin typeface="Roboto Slab"/>
                <a:ea typeface="+mn-ea"/>
                <a:cs typeface="+mn-cs"/>
              </a:rPr>
              <a:t>»</a:t>
            </a:r>
          </a:p>
        </p:txBody>
      </p:sp>
      <p:sp>
        <p:nvSpPr>
          <p:cNvPr id="22" name="Скругленный прямоугольник 10">
            <a:hlinkClick r:id="rId5" action="ppaction://hlinksldjump"/>
            <a:extLst>
              <a:ext uri="{FF2B5EF4-FFF2-40B4-BE49-F238E27FC236}">
                <a16:creationId xmlns:a16="http://schemas.microsoft.com/office/drawing/2014/main" id="{E850202E-2A94-4DB9-9B71-D66D8FEE24B9}"/>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«Цитадель»</a:t>
            </a:r>
          </a:p>
        </p:txBody>
      </p:sp>
      <p:sp>
        <p:nvSpPr>
          <p:cNvPr id="23" name="Прямоугольник 22">
            <a:extLst>
              <a:ext uri="{FF2B5EF4-FFF2-40B4-BE49-F238E27FC236}">
                <a16:creationId xmlns:a16="http://schemas.microsoft.com/office/drawing/2014/main" id="{F405F6B6-1AE6-49CF-889A-D0C7177C53C1}"/>
              </a:ext>
            </a:extLst>
          </p:cNvPr>
          <p:cNvSpPr/>
          <p:nvPr/>
        </p:nvSpPr>
        <p:spPr>
          <a:xfrm>
            <a:off x="395288" y="850180"/>
            <a:ext cx="5544117" cy="825034"/>
          </a:xfrm>
          <a:prstGeom prst="rect">
            <a:avLst/>
          </a:prstGeom>
        </p:spPr>
        <p:txBody>
          <a:bodyPr wrap="square" lIns="0" tIns="0" rIns="0" bIns="0">
            <a:spAutoFit/>
          </a:bodyPr>
          <a:lstStyle/>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В начале октября 1941 года немцы приступили </a:t>
            </a:r>
          </a:p>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к реализации операции под этим кодовым названием и двинули свои войска на Москву. </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8148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P spid="21" grpId="0" animBg="1"/>
      <p:bldP spid="2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2" descr="Картинки по запросу &quot;операция тайфун германия&quot;">
            <a:extLst>
              <a:ext uri="{FF2B5EF4-FFF2-40B4-BE49-F238E27FC236}">
                <a16:creationId xmlns:a16="http://schemas.microsoft.com/office/drawing/2014/main" id="{FC0D4186-8FB2-460F-93B5-81498843CB9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99" t="14290" r="33548" b="12062"/>
          <a:stretch/>
        </p:blipFill>
        <p:spPr bwMode="auto">
          <a:xfrm>
            <a:off x="6227762" y="1329752"/>
            <a:ext cx="2432705" cy="2483990"/>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A376B472-D409-4BE0-B233-B63577F12475}"/>
              </a:ext>
            </a:extLst>
          </p:cNvPr>
          <p:cNvSpPr/>
          <p:nvPr/>
        </p:nvSpPr>
        <p:spPr>
          <a:xfrm>
            <a:off x="395289" y="1640259"/>
            <a:ext cx="5091111" cy="121289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30 сентября 1941 года Гитлер начал операцию «Тайфун». </a:t>
            </a:r>
          </a:p>
          <a:p>
            <a:pPr lvl="0" defTabSz="685783">
              <a:lnSpc>
                <a:spcPct val="114000"/>
              </a:lnSpc>
              <a:defRPr/>
            </a:pPr>
            <a:r>
              <a:rPr lang="ru-RU" sz="1400" dirty="0">
                <a:solidFill>
                  <a:prstClr val="black"/>
                </a:solidFill>
                <a:latin typeface="Open Sans"/>
              </a:rPr>
              <a:t>До наступления русской зимы предполагалось нанести советским вооружённым силам «сокрушительное поражение», а столицу СССР превратить в безжизненную груду развалин. Как известно, эти планы провалились.</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8" name="Прямоугольник 17">
            <a:extLst>
              <a:ext uri="{FF2B5EF4-FFF2-40B4-BE49-F238E27FC236}">
                <a16:creationId xmlns:a16="http://schemas.microsoft.com/office/drawing/2014/main" id="{89A5C35F-5054-4B9C-A87A-BBEDEA7B3683}"/>
              </a:ext>
            </a:extLst>
          </p:cNvPr>
          <p:cNvSpPr/>
          <p:nvPr/>
        </p:nvSpPr>
        <p:spPr>
          <a:xfrm>
            <a:off x="395289" y="948693"/>
            <a:ext cx="360996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Операция «Тайфун»</a:t>
            </a:r>
          </a:p>
        </p:txBody>
      </p:sp>
    </p:spTree>
    <p:extLst>
      <p:ext uri="{BB962C8B-B14F-4D97-AF65-F5344CB8AC3E}">
        <p14:creationId xmlns:p14="http://schemas.microsoft.com/office/powerpoint/2010/main" val="73781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Roboto Slab"/>
                <a:ea typeface="+mn-ea"/>
                <a:cs typeface="+mn-cs"/>
              </a:rPr>
              <a:t>Попробуйте ещё раз</a:t>
            </a:r>
          </a:p>
        </p:txBody>
      </p:sp>
      <p:pic>
        <p:nvPicPr>
          <p:cNvPr id="13" name="Picture 2" descr="Картинки по запросу &quot;георгий жуков интересные факты&quot;">
            <a:extLst>
              <a:ext uri="{FF2B5EF4-FFF2-40B4-BE49-F238E27FC236}">
                <a16:creationId xmlns:a16="http://schemas.microsoft.com/office/drawing/2014/main" id="{ABAD54D6-123F-4421-AAEA-9DA8ED237E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322" t="2298" r="28153" b="33952"/>
          <a:stretch/>
        </p:blipFill>
        <p:spPr bwMode="auto">
          <a:xfrm>
            <a:off x="6191687" y="1329750"/>
            <a:ext cx="2483999" cy="248399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30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8" name="Picture 2" descr="Картинки по запросу &quot;операция тайфун германия&quot;">
            <a:extLst>
              <a:ext uri="{FF2B5EF4-FFF2-40B4-BE49-F238E27FC236}">
                <a16:creationId xmlns:a16="http://schemas.microsoft.com/office/drawing/2014/main" id="{7C60A7E3-ACD5-4BB6-8EF9-637B193BCF2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99" t="14290" r="33548" b="12062"/>
          <a:stretch/>
        </p:blipFill>
        <p:spPr bwMode="auto">
          <a:xfrm>
            <a:off x="6227762" y="1329752"/>
            <a:ext cx="2432705" cy="248399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17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2" descr="Картинки по запросу &quot;операция уран&quot;">
            <a:extLst>
              <a:ext uri="{FF2B5EF4-FFF2-40B4-BE49-F238E27FC236}">
                <a16:creationId xmlns:a16="http://schemas.microsoft.com/office/drawing/2014/main" id="{0C2F7320-0DD0-476D-AA3D-3EB4DEC8CF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88" t="10336" r="22495" b="8470"/>
          <a:stretch/>
        </p:blipFill>
        <p:spPr bwMode="auto">
          <a:xfrm>
            <a:off x="6227762" y="1329752"/>
            <a:ext cx="2432705" cy="2483990"/>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E05A59E0-5F4E-4AF9-AECA-E99E238EA3D0}"/>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«Юпитер»</a:t>
            </a:r>
          </a:p>
        </p:txBody>
      </p:sp>
      <p:sp>
        <p:nvSpPr>
          <p:cNvPr id="14" name="Скругленный прямоугольник 7">
            <a:hlinkClick r:id="rId4" action="ppaction://hlinksldjump"/>
            <a:extLst>
              <a:ext uri="{FF2B5EF4-FFF2-40B4-BE49-F238E27FC236}">
                <a16:creationId xmlns:a16="http://schemas.microsoft.com/office/drawing/2014/main" id="{C2A5CE36-8C96-48B9-8DF9-87B9DDB14F64}"/>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«Сатурн»</a:t>
            </a:r>
          </a:p>
        </p:txBody>
      </p:sp>
      <p:sp>
        <p:nvSpPr>
          <p:cNvPr id="15" name="Скругленный прямоугольник 8">
            <a:hlinkClick r:id="rId4" action="ppaction://hlinksldjump"/>
            <a:extLst>
              <a:ext uri="{FF2B5EF4-FFF2-40B4-BE49-F238E27FC236}">
                <a16:creationId xmlns:a16="http://schemas.microsoft.com/office/drawing/2014/main" id="{34BC37C2-DA0C-49D0-9F89-DCF48F71D1B5}"/>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«Марс»</a:t>
            </a:r>
          </a:p>
        </p:txBody>
      </p:sp>
      <p:sp>
        <p:nvSpPr>
          <p:cNvPr id="16" name="Скругленный прямоугольник 10">
            <a:hlinkClick r:id="rId5" action="ppaction://hlinksldjump"/>
            <a:extLst>
              <a:ext uri="{FF2B5EF4-FFF2-40B4-BE49-F238E27FC236}">
                <a16:creationId xmlns:a16="http://schemas.microsoft.com/office/drawing/2014/main" id="{B81F8551-6FA1-4CE8-9D36-6A2E787C02EF}"/>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«Уран»</a:t>
            </a:r>
          </a:p>
        </p:txBody>
      </p:sp>
      <p:sp>
        <p:nvSpPr>
          <p:cNvPr id="17" name="Прямоугольник 16">
            <a:extLst>
              <a:ext uri="{FF2B5EF4-FFF2-40B4-BE49-F238E27FC236}">
                <a16:creationId xmlns:a16="http://schemas.microsoft.com/office/drawing/2014/main" id="{1E0C5C84-D869-44C7-921F-6829A53CFF24}"/>
              </a:ext>
            </a:extLst>
          </p:cNvPr>
          <p:cNvSpPr/>
          <p:nvPr/>
        </p:nvSpPr>
        <p:spPr>
          <a:xfrm>
            <a:off x="395288" y="850180"/>
            <a:ext cx="5544117" cy="1105752"/>
          </a:xfrm>
          <a:prstGeom prst="rect">
            <a:avLst/>
          </a:prstGeom>
        </p:spPr>
        <p:txBody>
          <a:bodyPr wrap="square" lIns="0" tIns="0" rIns="0" bIns="0">
            <a:spAutoFit/>
          </a:bodyPr>
          <a:lstStyle/>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19 ноября 1942 года Красная Армия силами трёх фронтов начала крупномасштабную наступательную операцию в районе Сталинграда, получившую это кодовое название. </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1321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2" grpId="0" animBg="1"/>
      <p:bldP spid="14" grpId="0" animBg="1"/>
      <p:bldP spid="1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14" name="Picture 2" descr="Картинки по запросу &quot;операция уран&quot;">
            <a:extLst>
              <a:ext uri="{FF2B5EF4-FFF2-40B4-BE49-F238E27FC236}">
                <a16:creationId xmlns:a16="http://schemas.microsoft.com/office/drawing/2014/main" id="{484407BF-0BBB-42A8-9284-4988915341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88" t="10336" r="22495" b="8470"/>
          <a:stretch/>
        </p:blipFill>
        <p:spPr bwMode="auto">
          <a:xfrm>
            <a:off x="6227761" y="1329752"/>
            <a:ext cx="2432705" cy="2483990"/>
          </a:xfrm>
          <a:prstGeom prst="ellipse">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extLst>
              <a:ext uri="{FF2B5EF4-FFF2-40B4-BE49-F238E27FC236}">
                <a16:creationId xmlns:a16="http://schemas.microsoft.com/office/drawing/2014/main" id="{1F07DB62-2BAA-4607-9A7A-18DE0B0F1831}"/>
              </a:ext>
            </a:extLst>
          </p:cNvPr>
          <p:cNvSpPr/>
          <p:nvPr/>
        </p:nvSpPr>
        <p:spPr>
          <a:xfrm>
            <a:off x="395289" y="1640259"/>
            <a:ext cx="5091111" cy="194963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Эта операция была очень важна. Цена поражения могла стать слишком высокой. Советская армия должна была нанести мощный и совершенно неожиданный удар. </a:t>
            </a:r>
          </a:p>
          <a:p>
            <a:pPr lvl="0" defTabSz="685783">
              <a:lnSpc>
                <a:spcPct val="114000"/>
              </a:lnSpc>
              <a:defRPr/>
            </a:pPr>
            <a:r>
              <a:rPr lang="ru-RU" sz="1400" dirty="0">
                <a:solidFill>
                  <a:prstClr val="black"/>
                </a:solidFill>
                <a:latin typeface="Open Sans"/>
              </a:rPr>
              <a:t>Чтобы сохранить режим секретности, ввели режим радиомолчания; войска передвигались только ночью; документы о начале контрнаступления писали только </a:t>
            </a:r>
          </a:p>
          <a:p>
            <a:pPr lvl="0" defTabSz="685783">
              <a:lnSpc>
                <a:spcPct val="114000"/>
              </a:lnSpc>
              <a:defRPr/>
            </a:pPr>
            <a:r>
              <a:rPr lang="ru-RU" sz="1400" dirty="0">
                <a:solidFill>
                  <a:prstClr val="black"/>
                </a:solidFill>
                <a:latin typeface="Open Sans"/>
              </a:rPr>
              <a:t>от руки. Ставка ставила перед бойцами задачу окружить и уничтожить войска противника. </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6" name="Прямоугольник 15">
            <a:extLst>
              <a:ext uri="{FF2B5EF4-FFF2-40B4-BE49-F238E27FC236}">
                <a16:creationId xmlns:a16="http://schemas.microsoft.com/office/drawing/2014/main" id="{EFB85419-2302-4FFE-B104-673C1F74B7F3}"/>
              </a:ext>
            </a:extLst>
          </p:cNvPr>
          <p:cNvSpPr/>
          <p:nvPr/>
        </p:nvSpPr>
        <p:spPr>
          <a:xfrm>
            <a:off x="395289" y="948693"/>
            <a:ext cx="3135474"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Операция «Уран»</a:t>
            </a:r>
          </a:p>
        </p:txBody>
      </p:sp>
    </p:spTree>
    <p:extLst>
      <p:ext uri="{BB962C8B-B14F-4D97-AF65-F5344CB8AC3E}">
        <p14:creationId xmlns:p14="http://schemas.microsoft.com/office/powerpoint/2010/main" val="266433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2" descr="Картинки по запросу &quot;операция уран&quot;">
            <a:extLst>
              <a:ext uri="{FF2B5EF4-FFF2-40B4-BE49-F238E27FC236}">
                <a16:creationId xmlns:a16="http://schemas.microsoft.com/office/drawing/2014/main" id="{3F19388D-B292-49F8-A90E-C4EA3A9D3F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88" t="10336" r="22495" b="8470"/>
          <a:stretch/>
        </p:blipFill>
        <p:spPr bwMode="auto">
          <a:xfrm>
            <a:off x="6227761" y="1329752"/>
            <a:ext cx="2432705" cy="248399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56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8" name="Picture 2" descr="Картинки по запросу &quot;операция кольцо&quot;">
            <a:extLst>
              <a:ext uri="{FF2B5EF4-FFF2-40B4-BE49-F238E27FC236}">
                <a16:creationId xmlns:a16="http://schemas.microsoft.com/office/drawing/2014/main" id="{BF312A1C-71F0-4F27-93CD-F7641222E10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406" t="24628" r="23169" b="4587"/>
          <a:stretch/>
        </p:blipFill>
        <p:spPr bwMode="auto">
          <a:xfrm>
            <a:off x="6227763" y="1329752"/>
            <a:ext cx="2432704" cy="2483989"/>
          </a:xfrm>
          <a:prstGeom prst="ellipse">
            <a:avLst/>
          </a:prstGeom>
          <a:noFill/>
          <a:extLst>
            <a:ext uri="{909E8E84-426E-40DD-AFC4-6F175D3DCCD1}">
              <a14:hiddenFill xmlns:a14="http://schemas.microsoft.com/office/drawing/2010/main">
                <a:solidFill>
                  <a:srgbClr val="FFFFFF"/>
                </a:solidFill>
              </a14:hiddenFill>
            </a:ext>
          </a:extLst>
        </p:spPr>
      </p:pic>
      <p:sp>
        <p:nvSpPr>
          <p:cNvPr id="19" name="Скругленный прямоугольник 12">
            <a:hlinkClick r:id="rId4" action="ppaction://hlinksldjump"/>
            <a:extLst>
              <a:ext uri="{FF2B5EF4-FFF2-40B4-BE49-F238E27FC236}">
                <a16:creationId xmlns:a16="http://schemas.microsoft.com/office/drawing/2014/main" id="{A1850856-BA53-4CDB-B3DC-D7329ACE166B}"/>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«Цепь»</a:t>
            </a:r>
          </a:p>
        </p:txBody>
      </p:sp>
      <p:sp>
        <p:nvSpPr>
          <p:cNvPr id="20" name="Скругленный прямоугольник 7">
            <a:hlinkClick r:id="rId4" action="ppaction://hlinksldjump"/>
            <a:extLst>
              <a:ext uri="{FF2B5EF4-FFF2-40B4-BE49-F238E27FC236}">
                <a16:creationId xmlns:a16="http://schemas.microsoft.com/office/drawing/2014/main" id="{4CF1B9F9-5E72-41A4-8EFB-8F787FB4BB67}"/>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«Колье»</a:t>
            </a:r>
          </a:p>
        </p:txBody>
      </p:sp>
      <p:sp>
        <p:nvSpPr>
          <p:cNvPr id="21" name="Скругленный прямоугольник 8">
            <a:hlinkClick r:id="rId4" action="ppaction://hlinksldjump"/>
            <a:extLst>
              <a:ext uri="{FF2B5EF4-FFF2-40B4-BE49-F238E27FC236}">
                <a16:creationId xmlns:a16="http://schemas.microsoft.com/office/drawing/2014/main" id="{14DAE6DC-EDB1-470F-B2B6-23EB54A5911F}"/>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«Браслет»</a:t>
            </a:r>
          </a:p>
        </p:txBody>
      </p:sp>
      <p:sp>
        <p:nvSpPr>
          <p:cNvPr id="22" name="Скругленный прямоугольник 10">
            <a:hlinkClick r:id="rId5" action="ppaction://hlinksldjump"/>
            <a:extLst>
              <a:ext uri="{FF2B5EF4-FFF2-40B4-BE49-F238E27FC236}">
                <a16:creationId xmlns:a16="http://schemas.microsoft.com/office/drawing/2014/main" id="{22464E86-F17C-430F-94FE-1F8817CDD2EB}"/>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«Кольцо»</a:t>
            </a:r>
          </a:p>
        </p:txBody>
      </p:sp>
      <p:sp>
        <p:nvSpPr>
          <p:cNvPr id="23" name="Прямоугольник 22">
            <a:extLst>
              <a:ext uri="{FF2B5EF4-FFF2-40B4-BE49-F238E27FC236}">
                <a16:creationId xmlns:a16="http://schemas.microsoft.com/office/drawing/2014/main" id="{3C816581-2E62-4686-8A52-337B8379F4E3}"/>
              </a:ext>
            </a:extLst>
          </p:cNvPr>
          <p:cNvSpPr/>
          <p:nvPr/>
        </p:nvSpPr>
        <p:spPr>
          <a:xfrm>
            <a:off x="395288" y="850180"/>
            <a:ext cx="5544117" cy="825034"/>
          </a:xfrm>
          <a:prstGeom prst="rect">
            <a:avLst/>
          </a:prstGeom>
        </p:spPr>
        <p:txBody>
          <a:bodyPr wrap="square" lIns="0" tIns="0" rIns="0" bIns="0">
            <a:spAutoFit/>
          </a:bodyPr>
          <a:lstStyle/>
          <a:p>
            <a:pPr lvl="0" defTabSz="685766">
              <a:lnSpc>
                <a:spcPct val="114000"/>
              </a:lnSpc>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10 января 1943 года началась эта завершающая операция Красной Армии по ликвидации сталинградской группировки гитлеровцев. </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4972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9" grpId="0" animBg="1"/>
      <p:bldP spid="20" grpId="0" animBg="1"/>
      <p:bldP spid="2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9" name="Picture 2" descr="Картинки по запросу &quot;операция кольцо&quot;">
            <a:extLst>
              <a:ext uri="{FF2B5EF4-FFF2-40B4-BE49-F238E27FC236}">
                <a16:creationId xmlns:a16="http://schemas.microsoft.com/office/drawing/2014/main" id="{E29A5886-A72F-4680-9AEA-7077511CBC4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406" t="24628" r="23169" b="4587"/>
          <a:stretch/>
        </p:blipFill>
        <p:spPr bwMode="auto">
          <a:xfrm>
            <a:off x="6227763" y="1329752"/>
            <a:ext cx="2432704" cy="2483989"/>
          </a:xfrm>
          <a:prstGeom prst="ellipse">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01776C7A-9E36-40DE-8198-7A0C64E5255B}"/>
              </a:ext>
            </a:extLst>
          </p:cNvPr>
          <p:cNvSpPr/>
          <p:nvPr/>
        </p:nvSpPr>
        <p:spPr>
          <a:xfrm>
            <a:off x="395289" y="1640259"/>
            <a:ext cx="5091111" cy="145847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После победы в Сталинградской битве в СССР появился карикатурный плакат, изображавший А. Гитлера в виде девицы, потерявшей «колечко», что было прямым намёком на поражение в Сталинградском кольце окружения. Рядом с плакатом были написаны слова </a:t>
            </a:r>
          </a:p>
          <a:p>
            <a:pPr lvl="0" defTabSz="685783">
              <a:lnSpc>
                <a:spcPct val="114000"/>
              </a:lnSpc>
              <a:defRPr/>
            </a:pPr>
            <a:r>
              <a:rPr lang="ru-RU" sz="1400" dirty="0">
                <a:solidFill>
                  <a:prstClr val="black"/>
                </a:solidFill>
                <a:latin typeface="Open Sans"/>
              </a:rPr>
              <a:t>из русской народной песни «Потеряла я колечко».</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8" name="Прямоугольник 17">
            <a:extLst>
              <a:ext uri="{FF2B5EF4-FFF2-40B4-BE49-F238E27FC236}">
                <a16:creationId xmlns:a16="http://schemas.microsoft.com/office/drawing/2014/main" id="{2DA08401-5306-4FBC-9067-AC5B1ABA80AA}"/>
              </a:ext>
            </a:extLst>
          </p:cNvPr>
          <p:cNvSpPr/>
          <p:nvPr/>
        </p:nvSpPr>
        <p:spPr>
          <a:xfrm>
            <a:off x="395289" y="948693"/>
            <a:ext cx="357790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Операция «Кольцо»</a:t>
            </a:r>
          </a:p>
        </p:txBody>
      </p:sp>
    </p:spTree>
    <p:extLst>
      <p:ext uri="{BB962C8B-B14F-4D97-AF65-F5344CB8AC3E}">
        <p14:creationId xmlns:p14="http://schemas.microsoft.com/office/powerpoint/2010/main" val="6371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8" name="Picture 2" descr="Картинки по запросу &quot;операция кольцо&quot;">
            <a:extLst>
              <a:ext uri="{FF2B5EF4-FFF2-40B4-BE49-F238E27FC236}">
                <a16:creationId xmlns:a16="http://schemas.microsoft.com/office/drawing/2014/main" id="{2CF55011-291D-4284-B743-753A943DE98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406" t="24628" r="23169" b="4587"/>
          <a:stretch/>
        </p:blipFill>
        <p:spPr bwMode="auto">
          <a:xfrm>
            <a:off x="6227763" y="1329752"/>
            <a:ext cx="2432704" cy="248398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12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3239B39-6145-4CA1-BB14-6DD9F7D96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0" y="0"/>
            <a:ext cx="1316571" cy="288000"/>
          </a:xfrm>
          <a:prstGeom prst="rect">
            <a:avLst/>
          </a:prstGeom>
        </p:spPr>
      </p:pic>
      <p:sp>
        <p:nvSpPr>
          <p:cNvPr id="28" name="Прямоугольник с двумя скругленными соседними углами 14">
            <a:extLst>
              <a:ext uri="{FF2B5EF4-FFF2-40B4-BE49-F238E27FC236}">
                <a16:creationId xmlns:a16="http://schemas.microsoft.com/office/drawing/2014/main" id="{87206FC0-F060-4A13-8619-A0AFCE5942AF}"/>
              </a:ext>
            </a:extLst>
          </p:cNvPr>
          <p:cNvSpPr/>
          <p:nvPr/>
        </p:nvSpPr>
        <p:spPr>
          <a:xfrm rot="10800000">
            <a:off x="2412000" y="4501"/>
            <a:ext cx="4320000" cy="730513"/>
          </a:xfrm>
          <a:prstGeom prst="round2SameRect">
            <a:avLst>
              <a:gd name="adj1" fmla="val 50000"/>
              <a:gd name="adj2" fmla="val 0"/>
            </a:avLst>
          </a:prstGeom>
          <a:solidFill>
            <a:schemeClr val="bg1">
              <a:lumMod val="85000"/>
            </a:schemeClr>
          </a:solidFill>
          <a:ln>
            <a:noFill/>
          </a:ln>
          <a:effectLst>
            <a:outerShdw blurRad="127000" dist="1270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black"/>
              </a:solidFill>
              <a:effectLst/>
              <a:uLnTx/>
              <a:uFillTx/>
              <a:latin typeface="Open Sans"/>
              <a:ea typeface="+mn-ea"/>
              <a:cs typeface="+mn-cs"/>
            </a:endParaRPr>
          </a:p>
        </p:txBody>
      </p:sp>
      <p:sp>
        <p:nvSpPr>
          <p:cNvPr id="29" name="TextBox 28">
            <a:extLst>
              <a:ext uri="{FF2B5EF4-FFF2-40B4-BE49-F238E27FC236}">
                <a16:creationId xmlns:a16="http://schemas.microsoft.com/office/drawing/2014/main" id="{95E07E6B-3627-4430-9B2E-FD1878C52D27}"/>
              </a:ext>
            </a:extLst>
          </p:cNvPr>
          <p:cNvSpPr txBox="1"/>
          <p:nvPr/>
        </p:nvSpPr>
        <p:spPr>
          <a:xfrm>
            <a:off x="3087461" y="107153"/>
            <a:ext cx="296908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prstClr val="black"/>
                </a:solidFill>
                <a:effectLst/>
                <a:uLnTx/>
                <a:uFillTx/>
                <a:latin typeface="Roboto Slab"/>
                <a:ea typeface="+mn-ea"/>
                <a:cs typeface="+mn-cs"/>
              </a:rPr>
              <a:t>Ответьте на вопрос</a:t>
            </a:r>
          </a:p>
        </p:txBody>
      </p:sp>
      <p:pic>
        <p:nvPicPr>
          <p:cNvPr id="11" name="Picture 4" descr="Картинки по запросу &quot;операция искра&quot;">
            <a:extLst>
              <a:ext uri="{FF2B5EF4-FFF2-40B4-BE49-F238E27FC236}">
                <a16:creationId xmlns:a16="http://schemas.microsoft.com/office/drawing/2014/main" id="{E2F90A94-9FAE-41ED-A4A4-735DA8095B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15" r="45879" b="21267"/>
          <a:stretch/>
        </p:blipFill>
        <p:spPr bwMode="auto">
          <a:xfrm>
            <a:off x="6227762" y="1329752"/>
            <a:ext cx="2432703" cy="2483988"/>
          </a:xfrm>
          <a:prstGeom prst="ellipse">
            <a:avLst/>
          </a:prstGeom>
          <a:noFill/>
          <a:extLst>
            <a:ext uri="{909E8E84-426E-40DD-AFC4-6F175D3DCCD1}">
              <a14:hiddenFill xmlns:a14="http://schemas.microsoft.com/office/drawing/2010/main">
                <a:solidFill>
                  <a:srgbClr val="FFFFFF"/>
                </a:solidFill>
              </a14:hiddenFill>
            </a:ext>
          </a:extLst>
        </p:spPr>
      </p:pic>
      <p:sp>
        <p:nvSpPr>
          <p:cNvPr id="12" name="Скругленный прямоугольник 12">
            <a:hlinkClick r:id="rId4" action="ppaction://hlinksldjump"/>
            <a:extLst>
              <a:ext uri="{FF2B5EF4-FFF2-40B4-BE49-F238E27FC236}">
                <a16:creationId xmlns:a16="http://schemas.microsoft.com/office/drawing/2014/main" id="{EE5972E5-53A7-4B71-A6A4-6B09CB5E177A}"/>
              </a:ext>
            </a:extLst>
          </p:cNvPr>
          <p:cNvSpPr/>
          <p:nvPr/>
        </p:nvSpPr>
        <p:spPr>
          <a:xfrm>
            <a:off x="395289" y="302097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«Искра»</a:t>
            </a:r>
          </a:p>
        </p:txBody>
      </p:sp>
      <p:sp>
        <p:nvSpPr>
          <p:cNvPr id="14" name="Скругленный прямоугольник 7">
            <a:hlinkClick r:id="rId5" action="ppaction://hlinksldjump"/>
            <a:extLst>
              <a:ext uri="{FF2B5EF4-FFF2-40B4-BE49-F238E27FC236}">
                <a16:creationId xmlns:a16="http://schemas.microsoft.com/office/drawing/2014/main" id="{50E741D7-2AA2-4047-8A9F-61DEA7EAB3DC}"/>
              </a:ext>
            </a:extLst>
          </p:cNvPr>
          <p:cNvSpPr/>
          <p:nvPr/>
        </p:nvSpPr>
        <p:spPr>
          <a:xfrm>
            <a:off x="3240089" y="4049596"/>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«Концерт»</a:t>
            </a:r>
          </a:p>
        </p:txBody>
      </p:sp>
      <p:sp>
        <p:nvSpPr>
          <p:cNvPr id="15" name="Скругленный прямоугольник 8">
            <a:hlinkClick r:id="rId5" action="ppaction://hlinksldjump"/>
            <a:extLst>
              <a:ext uri="{FF2B5EF4-FFF2-40B4-BE49-F238E27FC236}">
                <a16:creationId xmlns:a16="http://schemas.microsoft.com/office/drawing/2014/main" id="{68B42C9F-DC9E-4760-939B-36364E77C0B2}"/>
              </a:ext>
            </a:extLst>
          </p:cNvPr>
          <p:cNvSpPr/>
          <p:nvPr/>
        </p:nvSpPr>
        <p:spPr>
          <a:xfrm>
            <a:off x="3240089" y="3020973"/>
            <a:ext cx="2592387"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«Пламя»</a:t>
            </a:r>
          </a:p>
        </p:txBody>
      </p:sp>
      <p:sp>
        <p:nvSpPr>
          <p:cNvPr id="16" name="Скругленный прямоугольник 10">
            <a:hlinkClick r:id="rId5" action="ppaction://hlinksldjump"/>
            <a:extLst>
              <a:ext uri="{FF2B5EF4-FFF2-40B4-BE49-F238E27FC236}">
                <a16:creationId xmlns:a16="http://schemas.microsoft.com/office/drawing/2014/main" id="{C7E8E48A-07E2-4430-9809-4E4A7F76C063}"/>
              </a:ext>
            </a:extLst>
          </p:cNvPr>
          <p:cNvSpPr/>
          <p:nvPr/>
        </p:nvSpPr>
        <p:spPr>
          <a:xfrm>
            <a:off x="395289" y="4049596"/>
            <a:ext cx="2520001"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Roboto Slab"/>
                <a:ea typeface="+mn-ea"/>
                <a:cs typeface="+mn-cs"/>
              </a:rPr>
              <a:t>«Кольцо»</a:t>
            </a:r>
          </a:p>
        </p:txBody>
      </p:sp>
      <p:sp>
        <p:nvSpPr>
          <p:cNvPr id="17" name="Прямоугольник 16">
            <a:extLst>
              <a:ext uri="{FF2B5EF4-FFF2-40B4-BE49-F238E27FC236}">
                <a16:creationId xmlns:a16="http://schemas.microsoft.com/office/drawing/2014/main" id="{DCB29723-B2D5-4F45-A4B9-EE9BEA94A473}"/>
              </a:ext>
            </a:extLst>
          </p:cNvPr>
          <p:cNvSpPr/>
          <p:nvPr/>
        </p:nvSpPr>
        <p:spPr>
          <a:xfrm>
            <a:off x="395288" y="850180"/>
            <a:ext cx="5544117" cy="825034"/>
          </a:xfrm>
          <a:prstGeom prst="rect">
            <a:avLst/>
          </a:prstGeom>
        </p:spPr>
        <p:txBody>
          <a:bodyPr wrap="square" lIns="0" tIns="0" rIns="0" bIns="0">
            <a:spAutoFit/>
          </a:bodyPr>
          <a:lstStyle/>
          <a:p>
            <a:pPr lvl="0" defTabSz="685766">
              <a:lnSpc>
                <a:spcPct val="114000"/>
              </a:lnSpc>
            </a:pPr>
            <a:r>
              <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Так называлась </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советская операция, в результате которой советским войскам удалось прорвать блокаду Ленинграда. </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8688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5" grpId="0" animBg="1"/>
      <p:bldP spid="1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Вернуться назад</a:t>
            </a:r>
          </a:p>
        </p:txBody>
      </p:sp>
      <p:sp>
        <p:nvSpPr>
          <p:cNvPr id="11" name="Прямоугольник с двумя скругленными соседними углами 14">
            <a:extLst>
              <a:ext uri="{FF2B5EF4-FFF2-40B4-BE49-F238E27FC236}">
                <a16:creationId xmlns:a16="http://schemas.microsoft.com/office/drawing/2014/main" id="{D592C381-81C2-46D1-833C-719A540C9084}"/>
              </a:ext>
            </a:extLst>
          </p:cNvPr>
          <p:cNvSpPr/>
          <p:nvPr/>
        </p:nvSpPr>
        <p:spPr>
          <a:xfrm rot="10800000">
            <a:off x="2412000" y="4501"/>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9243CF75-7448-4AAF-B31C-AA0E95DD7C0F}"/>
              </a:ext>
            </a:extLst>
          </p:cNvPr>
          <p:cNvSpPr txBox="1"/>
          <p:nvPr/>
        </p:nvSpPr>
        <p:spPr>
          <a:xfrm>
            <a:off x="3113912" y="107153"/>
            <a:ext cx="2916184"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верно</a:t>
            </a:r>
          </a:p>
        </p:txBody>
      </p:sp>
      <p:pic>
        <p:nvPicPr>
          <p:cNvPr id="22" name="Picture 4" descr="Картинки по запросу &quot;операция искра&quot;">
            <a:extLst>
              <a:ext uri="{FF2B5EF4-FFF2-40B4-BE49-F238E27FC236}">
                <a16:creationId xmlns:a16="http://schemas.microsoft.com/office/drawing/2014/main" id="{260A99D5-416A-40F2-BABE-AEEC1741FF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315" r="45879" b="21267"/>
          <a:stretch/>
        </p:blipFill>
        <p:spPr bwMode="auto">
          <a:xfrm>
            <a:off x="6227762" y="1329752"/>
            <a:ext cx="2432703" cy="2483988"/>
          </a:xfrm>
          <a:prstGeom prst="ellipse">
            <a:avLst/>
          </a:prstGeom>
          <a:noFill/>
          <a:extLst>
            <a:ext uri="{909E8E84-426E-40DD-AFC4-6F175D3DCCD1}">
              <a14:hiddenFill xmlns:a14="http://schemas.microsoft.com/office/drawing/2010/main">
                <a:solidFill>
                  <a:srgbClr val="FFFFFF"/>
                </a:solidFill>
              </a14:hiddenFill>
            </a:ext>
          </a:extLst>
        </p:spPr>
      </p:pic>
      <p:sp>
        <p:nvSpPr>
          <p:cNvPr id="23" name="Прямоугольник 22">
            <a:extLst>
              <a:ext uri="{FF2B5EF4-FFF2-40B4-BE49-F238E27FC236}">
                <a16:creationId xmlns:a16="http://schemas.microsoft.com/office/drawing/2014/main" id="{5EE4F394-4F09-4E4D-A9E6-6CBE879E77CA}"/>
              </a:ext>
            </a:extLst>
          </p:cNvPr>
          <p:cNvSpPr/>
          <p:nvPr/>
        </p:nvSpPr>
        <p:spPr>
          <a:xfrm>
            <a:off x="395289" y="1640259"/>
            <a:ext cx="5091111" cy="1458476"/>
          </a:xfrm>
          <a:prstGeom prst="rect">
            <a:avLst/>
          </a:prstGeom>
        </p:spPr>
        <p:txBody>
          <a:bodyPr wrap="square" lIns="0" tIns="0" rIns="0" bIns="0">
            <a:spAutoFit/>
          </a:bodyPr>
          <a:lstStyle/>
          <a:p>
            <a:pPr lvl="0" defTabSz="685783">
              <a:lnSpc>
                <a:spcPct val="114000"/>
              </a:lnSpc>
              <a:defRPr/>
            </a:pPr>
            <a:r>
              <a:rPr lang="ru-RU" sz="1400" dirty="0">
                <a:solidFill>
                  <a:prstClr val="black"/>
                </a:solidFill>
                <a:latin typeface="Open Sans"/>
              </a:rPr>
              <a:t>Этой операции посвящено стихотворение Самуила Маршака «У кольца нет конца»:</a:t>
            </a:r>
          </a:p>
          <a:p>
            <a:pPr lvl="0" defTabSz="685783">
              <a:lnSpc>
                <a:spcPct val="114000"/>
              </a:lnSpc>
              <a:defRPr/>
            </a:pPr>
            <a:r>
              <a:rPr lang="ru-RU" sz="1400" dirty="0">
                <a:solidFill>
                  <a:prstClr val="black"/>
                </a:solidFill>
                <a:latin typeface="Open Sans"/>
              </a:rPr>
              <a:t>Враги кричали: «Нет конца</a:t>
            </a:r>
          </a:p>
          <a:p>
            <a:pPr lvl="0" defTabSz="685783">
              <a:lnSpc>
                <a:spcPct val="114000"/>
              </a:lnSpc>
              <a:defRPr/>
            </a:pPr>
            <a:r>
              <a:rPr lang="ru-RU" sz="1400" dirty="0">
                <a:solidFill>
                  <a:prstClr val="black"/>
                </a:solidFill>
                <a:latin typeface="Open Sans"/>
              </a:rPr>
              <a:t>У ленинградского кольца!»</a:t>
            </a:r>
          </a:p>
          <a:p>
            <a:pPr lvl="0" defTabSz="685783">
              <a:lnSpc>
                <a:spcPct val="114000"/>
              </a:lnSpc>
              <a:defRPr/>
            </a:pPr>
            <a:r>
              <a:rPr lang="ru-RU" sz="1400" dirty="0">
                <a:solidFill>
                  <a:prstClr val="black"/>
                </a:solidFill>
                <a:latin typeface="Open Sans"/>
              </a:rPr>
              <a:t>Мечом рассёк его боец —</a:t>
            </a:r>
          </a:p>
          <a:p>
            <a:pPr lvl="0" defTabSz="685783">
              <a:lnSpc>
                <a:spcPct val="114000"/>
              </a:lnSpc>
              <a:defRPr/>
            </a:pPr>
            <a:r>
              <a:rPr lang="ru-RU" sz="1400" dirty="0">
                <a:solidFill>
                  <a:prstClr val="black"/>
                </a:solidFill>
                <a:latin typeface="Open Sans"/>
              </a:rPr>
              <a:t>И вот кольцу пришёл конец.</a:t>
            </a:r>
            <a:endParaRPr kumimoji="0" lang="ru-RU" sz="1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24" name="Прямоугольник 23">
            <a:extLst>
              <a:ext uri="{FF2B5EF4-FFF2-40B4-BE49-F238E27FC236}">
                <a16:creationId xmlns:a16="http://schemas.microsoft.com/office/drawing/2014/main" id="{AA96C102-376C-47CB-B9C1-1C20AE2063DB}"/>
              </a:ext>
            </a:extLst>
          </p:cNvPr>
          <p:cNvSpPr/>
          <p:nvPr/>
        </p:nvSpPr>
        <p:spPr>
          <a:xfrm>
            <a:off x="395289" y="948693"/>
            <a:ext cx="3342262"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Операция «Искра»</a:t>
            </a:r>
          </a:p>
        </p:txBody>
      </p:sp>
    </p:spTree>
    <p:extLst>
      <p:ext uri="{BB962C8B-B14F-4D97-AF65-F5344CB8AC3E}">
        <p14:creationId xmlns:p14="http://schemas.microsoft.com/office/powerpoint/2010/main" val="28967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EC7B1AC4-5EF7-4B2E-AF60-A7F1CEE60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31" y="0"/>
            <a:ext cx="1316571" cy="288000"/>
          </a:xfrm>
          <a:prstGeom prst="rect">
            <a:avLst/>
          </a:prstGeom>
        </p:spPr>
      </p:pic>
      <p:sp>
        <p:nvSpPr>
          <p:cNvPr id="14" name="Прямоугольник с двумя скругленными соседними углами 14">
            <a:extLst>
              <a:ext uri="{FF2B5EF4-FFF2-40B4-BE49-F238E27FC236}">
                <a16:creationId xmlns:a16="http://schemas.microsoft.com/office/drawing/2014/main" id="{1A03BE17-0853-4982-9E07-4610425CDC5A}"/>
              </a:ext>
            </a:extLst>
          </p:cNvPr>
          <p:cNvSpPr/>
          <p:nvPr/>
        </p:nvSpPr>
        <p:spPr>
          <a:xfrm rot="10800000">
            <a:off x="2412000" y="4501"/>
            <a:ext cx="432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srgbClr val="FB5664"/>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7FA315B0-9527-4106-86B9-814FA888F3E8}"/>
              </a:ext>
            </a:extLst>
          </p:cNvPr>
          <p:cNvSpPr txBox="1"/>
          <p:nvPr/>
        </p:nvSpPr>
        <p:spPr>
          <a:xfrm>
            <a:off x="2943192" y="107153"/>
            <a:ext cx="3257623" cy="430887"/>
          </a:xfrm>
          <a:prstGeom prst="rect">
            <a:avLst/>
          </a:prstGeom>
          <a:noFill/>
        </p:spPr>
        <p:txBody>
          <a:bodyPr wrap="none" rtlCol="0">
            <a:spAutoFit/>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a:ln>
                  <a:noFill/>
                </a:ln>
                <a:solidFill>
                  <a:srgbClr val="F7F6F4"/>
                </a:solidFill>
                <a:effectLst/>
                <a:uLnTx/>
                <a:uFillTx/>
                <a:latin typeface="Roboto Slab"/>
                <a:ea typeface="+mn-ea"/>
                <a:cs typeface="+mn-cs"/>
              </a:rPr>
              <a:t>Вы ответили неверно</a:t>
            </a:r>
          </a:p>
        </p:txBody>
      </p:sp>
      <p:sp>
        <p:nvSpPr>
          <p:cNvPr id="17" name="Скругленный прямоугольник 10">
            <a:hlinkClick r:id="rId3" action="ppaction://hlinksldjump"/>
            <a:extLst>
              <a:ext uri="{FF2B5EF4-FFF2-40B4-BE49-F238E27FC236}">
                <a16:creationId xmlns:a16="http://schemas.microsoft.com/office/drawing/2014/main" id="{E99B1B8A-CB7E-4FA6-ADDD-858C59C7A914}"/>
              </a:ext>
            </a:extLst>
          </p:cNvPr>
          <p:cNvSpPr/>
          <p:nvPr/>
        </p:nvSpPr>
        <p:spPr>
          <a:xfrm>
            <a:off x="395289" y="4254080"/>
            <a:ext cx="1858169" cy="405405"/>
          </a:xfrm>
          <a:prstGeom prst="roundRect">
            <a:avLst/>
          </a:prstGeom>
          <a:solidFill>
            <a:srgbClr val="FFC000"/>
          </a:solidFill>
          <a:ln>
            <a:noFill/>
          </a:ln>
          <a:effectLst>
            <a:outerShdw blurRad="127000" dist="63500" dir="5400000" sx="90000" sy="90000" algn="t"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lumMod val="75000"/>
                    <a:lumOff val="25000"/>
                  </a:prstClr>
                </a:solidFill>
                <a:effectLst/>
                <a:uLnTx/>
                <a:uFillTx/>
                <a:latin typeface="Open Sans"/>
                <a:ea typeface="+mn-ea"/>
                <a:cs typeface="+mn-cs"/>
              </a:rPr>
              <a:t>К вопросу</a:t>
            </a:r>
          </a:p>
        </p:txBody>
      </p:sp>
      <p:sp>
        <p:nvSpPr>
          <p:cNvPr id="11" name="Прямоугольник 10">
            <a:extLst>
              <a:ext uri="{FF2B5EF4-FFF2-40B4-BE49-F238E27FC236}">
                <a16:creationId xmlns:a16="http://schemas.microsoft.com/office/drawing/2014/main" id="{BFDAFC22-927F-446F-AAC1-B7B29B13AAD3}"/>
              </a:ext>
            </a:extLst>
          </p:cNvPr>
          <p:cNvSpPr/>
          <p:nvPr/>
        </p:nvSpPr>
        <p:spPr>
          <a:xfrm>
            <a:off x="395289" y="1561090"/>
            <a:ext cx="3690113" cy="492507"/>
          </a:xfrm>
          <a:prstGeom prst="rect">
            <a:avLst/>
          </a:prstGeom>
        </p:spPr>
        <p:txBody>
          <a:bodyPr wrap="none" lIns="0" tIns="0" rIns="0" bIns="0">
            <a:spAutoFit/>
          </a:bodyPr>
          <a:lstStyle/>
          <a:p>
            <a:pPr marL="0" marR="0" lvl="0" indent="0" algn="l" defTabSz="914331" rtl="0" eaLnBrk="1" fontAlgn="auto" latinLnBrk="0" hangingPunct="1">
              <a:lnSpc>
                <a:spcPct val="12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Roboto Slab"/>
                <a:ea typeface="+mn-ea"/>
                <a:cs typeface="+mn-cs"/>
              </a:rPr>
              <a:t>Попробуйте ещё раз</a:t>
            </a:r>
          </a:p>
        </p:txBody>
      </p:sp>
      <p:pic>
        <p:nvPicPr>
          <p:cNvPr id="9" name="Picture 4" descr="Картинки по запросу &quot;операция искра&quot;">
            <a:extLst>
              <a:ext uri="{FF2B5EF4-FFF2-40B4-BE49-F238E27FC236}">
                <a16:creationId xmlns:a16="http://schemas.microsoft.com/office/drawing/2014/main" id="{B51A501E-0206-4140-B830-4E9B9A299D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315" r="45879" b="21267"/>
          <a:stretch/>
        </p:blipFill>
        <p:spPr bwMode="auto">
          <a:xfrm>
            <a:off x="6227762" y="1329752"/>
            <a:ext cx="2432703" cy="248398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88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Другая 1">
      <a:majorFont>
        <a:latin typeface="Roboto Slab"/>
        <a:ea typeface=""/>
        <a:cs typeface=""/>
      </a:majorFont>
      <a:minorFont>
        <a:latin typeface="Roboto"/>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5193</Words>
  <Application>Microsoft Office PowerPoint</Application>
  <PresentationFormat>Экран (16:9)</PresentationFormat>
  <Paragraphs>783</Paragraphs>
  <Slides>150</Slides>
  <Notes>4</Notes>
  <HiddenSlides>0</HiddenSlides>
  <MMClips>0</MMClips>
  <ScaleCrop>false</ScaleCrop>
  <HeadingPairs>
    <vt:vector size="6" baseType="variant">
      <vt:variant>
        <vt:lpstr>Использованные шрифты</vt:lpstr>
      </vt:variant>
      <vt:variant>
        <vt:i4>7</vt:i4>
      </vt:variant>
      <vt:variant>
        <vt:lpstr>Тема</vt:lpstr>
      </vt:variant>
      <vt:variant>
        <vt:i4>2</vt:i4>
      </vt:variant>
      <vt:variant>
        <vt:lpstr>Заголовки слайдов</vt:lpstr>
      </vt:variant>
      <vt:variant>
        <vt:i4>150</vt:i4>
      </vt:variant>
    </vt:vector>
  </HeadingPairs>
  <TitlesOfParts>
    <vt:vector size="159" baseType="lpstr">
      <vt:lpstr>Arial</vt:lpstr>
      <vt:lpstr>Open Sans</vt:lpstr>
      <vt:lpstr>Calibri Light</vt:lpstr>
      <vt:lpstr>Calibri</vt:lpstr>
      <vt:lpstr>Roboto Slab</vt:lpstr>
      <vt:lpstr>Merriweather</vt:lpstr>
      <vt:lpstr>Roboto</vt:lpstr>
      <vt:lpstr>1_Тема Office</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2018-11-16T14:25:43Z</dcterms:created>
  <dcterms:modified xsi:type="dcterms:W3CDTF">2020-03-23T08:14:34Z</dcterms:modified>
</cp:coreProperties>
</file>