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7" r:id="rId3"/>
    <p:sldId id="258" r:id="rId4"/>
    <p:sldId id="262"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Lst>
  <p:sldSz cx="9144000" cy="5143500" type="screen16x9"/>
  <p:notesSz cx="6858000" cy="9144000"/>
  <p:defaultText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 userDrawn="1">
          <p15:clr>
            <a:srgbClr val="A4A3A4"/>
          </p15:clr>
        </p15:guide>
        <p15:guide id="2" pos="226" userDrawn="1">
          <p15:clr>
            <a:srgbClr val="A4A3A4"/>
          </p15:clr>
        </p15:guide>
        <p15:guide id="3" pos="5534" userDrawn="1">
          <p15:clr>
            <a:srgbClr val="A4A3A4"/>
          </p15:clr>
        </p15:guide>
        <p15:guide id="4" pos="2993" userDrawn="1">
          <p15:clr>
            <a:srgbClr val="A4A3A4"/>
          </p15:clr>
        </p15:guide>
        <p15:guide id="5" pos="2767" userDrawn="1">
          <p15:clr>
            <a:srgbClr val="A4A3A4"/>
          </p15:clr>
        </p15:guide>
        <p15:guide id="6" orient="horz" pos="30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118" d="100"/>
          <a:sy n="118" d="100"/>
        </p:scale>
        <p:origin x="624" y="108"/>
      </p:cViewPr>
      <p:guideLst>
        <p:guide orient="horz" pos="228"/>
        <p:guide pos="226"/>
        <p:guide pos="5534"/>
        <p:guide pos="2993"/>
        <p:guide pos="2767"/>
        <p:guide orient="horz" pos="30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1B317D5-9F8B-4CE2-A8D2-BA4B821C575C}"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356917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B317D5-9F8B-4CE2-A8D2-BA4B821C575C}"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3218639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B317D5-9F8B-4CE2-A8D2-BA4B821C575C}"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280107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ru-RU"/>
              <a:t>Образец заголовка</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96448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1017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62744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8917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95081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14653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28250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9548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B317D5-9F8B-4CE2-A8D2-BA4B821C575C}"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16302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96345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98880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4108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ru-RU"/>
              <a:t>Образец заголовка</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1B317D5-9F8B-4CE2-A8D2-BA4B821C575C}" type="datetimeFigureOut">
              <a:rPr lang="ru-RU" smtClean="0"/>
              <a:t>15.01.2020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307284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1B317D5-9F8B-4CE2-A8D2-BA4B821C575C}"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227804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629842" y="1878806"/>
            <a:ext cx="3868340"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629150" y="1878806"/>
            <a:ext cx="3887391" cy="276344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1B317D5-9F8B-4CE2-A8D2-BA4B821C575C}" type="datetimeFigureOut">
              <a:rPr lang="ru-RU" smtClean="0"/>
              <a:t>15.01.2020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185823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1B317D5-9F8B-4CE2-A8D2-BA4B821C575C}" type="datetimeFigureOut">
              <a:rPr lang="ru-RU" smtClean="0"/>
              <a:t>15.01.2020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1106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317D5-9F8B-4CE2-A8D2-BA4B821C575C}" type="datetimeFigureOut">
              <a:rPr lang="ru-RU" smtClean="0"/>
              <a:t>15.01.2020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78887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C1B317D5-9F8B-4CE2-A8D2-BA4B821C575C}"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190345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C1B317D5-9F8B-4CE2-A8D2-BA4B821C575C}" type="datetimeFigureOut">
              <a:rPr lang="ru-RU" smtClean="0"/>
              <a:t>15.01.2020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5EFBF47-6035-4F1A-8ADC-D4AE782FFEEF}" type="slidenum">
              <a:rPr lang="ru-RU" smtClean="0"/>
              <a:t>‹#›</a:t>
            </a:fld>
            <a:endParaRPr lang="ru-RU"/>
          </a:p>
        </p:txBody>
      </p:sp>
    </p:spTree>
    <p:extLst>
      <p:ext uri="{BB962C8B-B14F-4D97-AF65-F5344CB8AC3E}">
        <p14:creationId xmlns:p14="http://schemas.microsoft.com/office/powerpoint/2010/main" val="356597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1B317D5-9F8B-4CE2-A8D2-BA4B821C575C}" type="datetimeFigureOut">
              <a:rPr lang="ru-RU" smtClean="0"/>
              <a:t>15.01.2020</a:t>
            </a:fld>
            <a:endParaRPr lang="ru-RU"/>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5EFBF47-6035-4F1A-8ADC-D4AE782FFEEF}" type="slidenum">
              <a:rPr lang="ru-RU" smtClean="0"/>
              <a:t>‹#›</a:t>
            </a:fld>
            <a:endParaRPr lang="ru-RU"/>
          </a:p>
        </p:txBody>
      </p:sp>
    </p:spTree>
    <p:extLst>
      <p:ext uri="{BB962C8B-B14F-4D97-AF65-F5344CB8AC3E}">
        <p14:creationId xmlns:p14="http://schemas.microsoft.com/office/powerpoint/2010/main" val="18836488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E06E679-DC75-4745-852D-F583D5FA2C9D}" type="datetimeFigureOut">
              <a:rPr lang="ru-RU" smtClean="0">
                <a:solidFill>
                  <a:prstClr val="black">
                    <a:tint val="75000"/>
                  </a:prstClr>
                </a:solidFill>
              </a:rPr>
              <a:pPr/>
              <a:t>15.01.2020</a:t>
            </a:fld>
            <a:endParaRPr lang="ru-RU">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721A449-B48E-44C3-9B97-791039936F93}"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257913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4.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 Target="slide1.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28.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8.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Изображение выглядит как монитор, экран, мужчина, мяч&#10;&#10;Автоматически созданное описание">
            <a:extLst>
              <a:ext uri="{FF2B5EF4-FFF2-40B4-BE49-F238E27FC236}">
                <a16:creationId xmlns:a16="http://schemas.microsoft.com/office/drawing/2014/main" id="{2E6E7F17-8425-471B-93DB-9B53512DDA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grpSp>
        <p:nvGrpSpPr>
          <p:cNvPr id="5" name="Группа 4">
            <a:extLst>
              <a:ext uri="{FF2B5EF4-FFF2-40B4-BE49-F238E27FC236}">
                <a16:creationId xmlns:a16="http://schemas.microsoft.com/office/drawing/2014/main" id="{3A96CD2B-F0F7-4B9F-B276-3AD7C39284D3}"/>
              </a:ext>
            </a:extLst>
          </p:cNvPr>
          <p:cNvGrpSpPr/>
          <p:nvPr/>
        </p:nvGrpSpPr>
        <p:grpSpPr>
          <a:xfrm>
            <a:off x="358775" y="1187438"/>
            <a:ext cx="4033838" cy="1438294"/>
            <a:chOff x="358775" y="1293841"/>
            <a:chExt cx="4033838" cy="1438294"/>
          </a:xfrm>
        </p:grpSpPr>
        <p:sp>
          <p:nvSpPr>
            <p:cNvPr id="10" name="TextBox 9"/>
            <p:cNvSpPr txBox="1"/>
            <p:nvPr/>
          </p:nvSpPr>
          <p:spPr>
            <a:xfrm>
              <a:off x="358775" y="1293841"/>
              <a:ext cx="4033838" cy="615553"/>
            </a:xfrm>
            <a:prstGeom prst="rect">
              <a:avLst/>
            </a:prstGeom>
            <a:noFill/>
            <a:effectLst/>
          </p:spPr>
          <p:txBody>
            <a:bodyPr wrap="square" lIns="0" tIns="0" rIns="0" bIns="0" rtlCol="0">
              <a:spAutoFit/>
            </a:bodyPr>
            <a:lstStyle/>
            <a:p>
              <a:pPr algn="ctr" defTabSz="914354"/>
              <a:r>
                <a:rPr lang="ru-RU" sz="4000" b="1" dirty="0">
                  <a:solidFill>
                    <a:schemeClr val="bg1"/>
                  </a:solidFill>
                  <a:latin typeface="Roboto Slab"/>
                </a:rPr>
                <a:t>«Определения»</a:t>
              </a:r>
            </a:p>
          </p:txBody>
        </p:sp>
        <p:sp>
          <p:nvSpPr>
            <p:cNvPr id="11" name="TextBox 10"/>
            <p:cNvSpPr txBox="1"/>
            <p:nvPr/>
          </p:nvSpPr>
          <p:spPr>
            <a:xfrm>
              <a:off x="358775" y="2055027"/>
              <a:ext cx="4033838" cy="677108"/>
            </a:xfrm>
            <a:prstGeom prst="rect">
              <a:avLst/>
            </a:prstGeom>
            <a:noFill/>
          </p:spPr>
          <p:txBody>
            <a:bodyPr wrap="square" lIns="0" tIns="0" rIns="0" bIns="0" rtlCol="0" anchor="ctr">
              <a:spAutoFit/>
            </a:bodyPr>
            <a:lstStyle/>
            <a:p>
              <a:pPr algn="ctr" defTabSz="685783"/>
              <a:r>
                <a:rPr lang="ru-RU" sz="2200" dirty="0">
                  <a:solidFill>
                    <a:schemeClr val="bg1"/>
                  </a:solidFill>
                  <a:latin typeface="Roboto Slab"/>
                  <a:cs typeface="Times New Roman" panose="02020603050405020304" pitchFamily="18" charset="0"/>
                </a:rPr>
                <a:t>Интерактивный</a:t>
              </a:r>
              <a:endParaRPr lang="en-US" sz="2200" dirty="0">
                <a:solidFill>
                  <a:schemeClr val="bg1"/>
                </a:solidFill>
                <a:latin typeface="Roboto Slab"/>
                <a:cs typeface="Times New Roman" panose="02020603050405020304" pitchFamily="18" charset="0"/>
              </a:endParaRPr>
            </a:p>
            <a:p>
              <a:pPr algn="ctr" defTabSz="685783"/>
              <a:r>
                <a:rPr lang="ru-RU" sz="2200" dirty="0">
                  <a:solidFill>
                    <a:schemeClr val="bg1"/>
                  </a:solidFill>
                  <a:latin typeface="Roboto Slab"/>
                  <a:cs typeface="Times New Roman" panose="02020603050405020304" pitchFamily="18" charset="0"/>
                </a:rPr>
                <a:t>тренажёр</a:t>
              </a:r>
            </a:p>
          </p:txBody>
        </p:sp>
      </p:grpSp>
      <p:sp>
        <p:nvSpPr>
          <p:cNvPr id="12" name="TextBox 11"/>
          <p:cNvSpPr txBox="1"/>
          <p:nvPr/>
        </p:nvSpPr>
        <p:spPr>
          <a:xfrm>
            <a:off x="358775" y="369887"/>
            <a:ext cx="4033838" cy="246221"/>
          </a:xfrm>
          <a:prstGeom prst="rect">
            <a:avLst/>
          </a:prstGeom>
          <a:noFill/>
        </p:spPr>
        <p:txBody>
          <a:bodyPr wrap="square" lIns="0" tIns="0" rIns="0" bIns="0" rtlCol="0" anchor="ctr">
            <a:spAutoFit/>
          </a:bodyPr>
          <a:lstStyle/>
          <a:p>
            <a:pPr algn="ctr" defTabSz="685783"/>
            <a:r>
              <a:rPr lang="ru-RU" sz="1600">
                <a:solidFill>
                  <a:schemeClr val="bg1"/>
                </a:solidFill>
                <a:latin typeface="Roboto Slab"/>
                <a:cs typeface="Times New Roman" panose="02020603050405020304" pitchFamily="18" charset="0"/>
              </a:rPr>
              <a:t>ЕГЭ. Обществознание</a:t>
            </a:r>
          </a:p>
        </p:txBody>
      </p:sp>
      <p:sp>
        <p:nvSpPr>
          <p:cNvPr id="13" name="Скругленный прямоугольник 12">
            <a:hlinkClick r:id="rId3" action="ppaction://hlinksldjump"/>
          </p:cNvPr>
          <p:cNvSpPr/>
          <p:nvPr/>
        </p:nvSpPr>
        <p:spPr>
          <a:xfrm>
            <a:off x="1078487" y="3197062"/>
            <a:ext cx="2594414" cy="674603"/>
          </a:xfrm>
          <a:prstGeom prst="roundRect">
            <a:avLst/>
          </a:prstGeom>
          <a:solidFill>
            <a:srgbClr val="FFC000"/>
          </a:solidFill>
          <a:ln>
            <a:noFill/>
          </a:ln>
          <a:effectLst>
            <a:outerShdw blurRad="254000" dist="190500" dir="5400000" sx="90000" sy="90000" algn="t" rotWithShape="0">
              <a:schemeClr val="tx1">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360000" tIns="180000" rIns="360000" bIns="180000" rtlCol="0" anchor="ctr">
            <a:spAutoFit/>
          </a:bodyPr>
          <a:lstStyle/>
          <a:p>
            <a:pPr algn="ctr" defTabSz="685783"/>
            <a:r>
              <a:rPr lang="ru-RU" sz="1600" b="1">
                <a:solidFill>
                  <a:schemeClr val="tx1"/>
                </a:solidFill>
                <a:latin typeface="Roboto Slab"/>
              </a:rPr>
              <a:t>Начать </a:t>
            </a:r>
          </a:p>
        </p:txBody>
      </p:sp>
      <p:sp>
        <p:nvSpPr>
          <p:cNvPr id="14" name="TextBox 13">
            <a:hlinkClick r:id="rId4" action="ppaction://hlinksldjump"/>
          </p:cNvPr>
          <p:cNvSpPr txBox="1"/>
          <p:nvPr/>
        </p:nvSpPr>
        <p:spPr>
          <a:xfrm>
            <a:off x="1642961" y="4442996"/>
            <a:ext cx="1465466" cy="338554"/>
          </a:xfrm>
          <a:prstGeom prst="rect">
            <a:avLst/>
          </a:prstGeom>
          <a:noFill/>
        </p:spPr>
        <p:txBody>
          <a:bodyPr wrap="none" rtlCol="0">
            <a:spAutoFit/>
          </a:bodyPr>
          <a:lstStyle/>
          <a:p>
            <a:pPr algn="ctr" defTabSz="685783"/>
            <a:r>
              <a:rPr lang="ru-RU" sz="1600" u="sng">
                <a:solidFill>
                  <a:schemeClr val="bg1"/>
                </a:solidFill>
                <a:latin typeface="Roboto Slab"/>
              </a:rPr>
              <a:t>Инструкция</a:t>
            </a:r>
          </a:p>
        </p:txBody>
      </p:sp>
      <p:pic>
        <p:nvPicPr>
          <p:cNvPr id="15" name="Рисунок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Tree>
    <p:extLst>
      <p:ext uri="{BB962C8B-B14F-4D97-AF65-F5344CB8AC3E}">
        <p14:creationId xmlns:p14="http://schemas.microsoft.com/office/powerpoint/2010/main" val="139090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461358"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Устойчивая культурно-историческая общность людей, объединённых духовными традициями, сходным образом жизни, географическими и историческими рамками.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Культура</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Интеграция</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Цивилизация</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Общество</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34137735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86525"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Процесс интеграции (сотрудничества, взаимодействия) всех стран и народов в разных областях деятельности; возрастание взаимовлияния </a:t>
            </a:r>
            <a:br>
              <a:rPr lang="ru-RU" sz="1800" dirty="0">
                <a:solidFill>
                  <a:prstClr val="black"/>
                </a:solidFill>
                <a:latin typeface="Roboto Slab"/>
              </a:rPr>
            </a:br>
            <a:r>
              <a:rPr lang="ru-RU" sz="1800" dirty="0">
                <a:solidFill>
                  <a:prstClr val="black"/>
                </a:solidFill>
                <a:latin typeface="Roboto Slab"/>
              </a:rPr>
              <a:t>и взаимозависимости стран и народов.</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Глобализация</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Союз</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Цивилизация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Объединение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16122737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69747"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Живое существо, обладающее даром мышления и речи, способностью создавать орудия и пользоваться ими в процессе общественного труда.</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Тип</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Личность</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Человек</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Создание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99262266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494914"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Процесс формирования человека; часть биологической эволюции, которая привела к появлению человека разумного; теория происхождения человека.</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Генез</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Гуманизм</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Антураж</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err="1">
                <a:solidFill>
                  <a:prstClr val="black"/>
                </a:solidFill>
                <a:latin typeface="Roboto Slab"/>
              </a:rPr>
              <a:t>Антропосоциогенез</a:t>
            </a:r>
            <a:endParaRPr lang="ru-RU" sz="1600" dirty="0">
              <a:solidFill>
                <a:prstClr val="black"/>
              </a:solidFill>
              <a:latin typeface="Roboto Slab"/>
            </a:endParaRP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21747386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520081"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Неповторимое уникальное сочетание психических, физиологических и социальных особенностей, проявляющихся в поведении, деятельности и общении.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Индивид </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Человек</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Индивидуальность</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Личность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0160520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503303"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Совокупность взглядов человека на окружающий мир; целостное представление человека о природе, обществе и самом себе.</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Миросозерцание </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Субъективизм</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err="1">
                <a:solidFill>
                  <a:prstClr val="black"/>
                </a:solidFill>
                <a:latin typeface="Roboto Slab"/>
              </a:rPr>
              <a:t>Мироописание</a:t>
            </a:r>
            <a:endParaRPr lang="ru-RU" sz="1600" dirty="0">
              <a:solidFill>
                <a:prstClr val="black"/>
              </a:solidFill>
              <a:latin typeface="Roboto Slab"/>
            </a:endParaRP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Мировоззрение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0120733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7430014"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Способ отношения человека к окружающему миру, состоящий в преобразовании и подчинении его целям человека.</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Деятельность</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Функция</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Функционирование</a:t>
            </a:r>
          </a:p>
        </p:txBody>
      </p:sp>
      <p:sp>
        <p:nvSpPr>
          <p:cNvPr id="19" name="Скругленный прямоугольник 18">
            <a:hlinkClick r:id="rId4" action="ppaction://hlinksldjump"/>
          </p:cNvPr>
          <p:cNvSpPr/>
          <p:nvPr/>
        </p:nvSpPr>
        <p:spPr>
          <a:xfrm>
            <a:off x="397416" y="4185803"/>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Процесс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9213843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562026"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Система норм и ценностей, отличающих отдельную социальную группу от большей части общества.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Субкультура</a:t>
            </a:r>
            <a:r>
              <a:rPr lang="ru-RU" sz="1600" dirty="0">
                <a:solidFill>
                  <a:prstClr val="black"/>
                </a:solidFill>
                <a:latin typeface="Roboto Slab"/>
              </a:rPr>
              <a:t> </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Культура</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Контркультура </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Антикультура</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5248329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520081"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Способ передачи новым поколениям людей накопленных знаний, опыта, всего того, что составляет духовную культуру общества.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Обучение</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Воспитание</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Образование</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Преподавание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60323988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553637"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Мировоззрение и мироощущение, а также определяемое ими поведение людей, основанные на вере в существование сверхъестественного.</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Искусство </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Традиция</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Наука</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schemeClr val="tx1"/>
                </a:solidFill>
                <a:latin typeface="Roboto Slab"/>
              </a:rPr>
              <a:t>Религия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88685164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Изображение выглядит как стол, сидит, компьютер, зонт&#10;&#10;Автоматически созданное описание">
            <a:extLst>
              <a:ext uri="{FF2B5EF4-FFF2-40B4-BE49-F238E27FC236}">
                <a16:creationId xmlns:a16="http://schemas.microsoft.com/office/drawing/2014/main" id="{EFAAC3F1-B1BC-4B30-9B27-7CB1136D4E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5" name="Прямоугольник с двумя скругленными соседними углами 14"/>
          <p:cNvSpPr/>
          <p:nvPr/>
        </p:nvSpPr>
        <p:spPr>
          <a:xfrm rot="10800000">
            <a:off x="2932114" y="4498"/>
            <a:ext cx="3241675"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50000"/>
                  <a:lumOff val="50000"/>
                </a:prstClr>
              </a:solidFill>
              <a:latin typeface="Open Sans"/>
            </a:endParaRPr>
          </a:p>
        </p:txBody>
      </p:sp>
      <p:sp>
        <p:nvSpPr>
          <p:cNvPr id="10" name="TextBox 9"/>
          <p:cNvSpPr txBox="1"/>
          <p:nvPr/>
        </p:nvSpPr>
        <p:spPr>
          <a:xfrm>
            <a:off x="3581371" y="107152"/>
            <a:ext cx="1943161"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Инструкция</a:t>
            </a:r>
          </a:p>
        </p:txBody>
      </p:sp>
      <p:sp>
        <p:nvSpPr>
          <p:cNvPr id="19" name="Скругленный прямоугольник 18">
            <a:hlinkClick r:id="rId4" action="ppaction://hlinksldjump"/>
          </p:cNvPr>
          <p:cNvSpPr/>
          <p:nvPr/>
        </p:nvSpPr>
        <p:spPr>
          <a:xfrm>
            <a:off x="3660776" y="4253909"/>
            <a:ext cx="1784350" cy="405405"/>
          </a:xfrm>
          <a:prstGeom prst="roundRect">
            <a:avLst/>
          </a:prstGeom>
          <a:solidFill>
            <a:srgbClr val="FFC000"/>
          </a:solidFill>
          <a:ln>
            <a:noFill/>
          </a:ln>
          <a:effectLst>
            <a:outerShdw blurRad="127000" dist="63500" dir="5400000" sx="90000" sy="90000" algn="t" rotWithShape="0">
              <a:schemeClr val="tx1">
                <a:lumMod val="75000"/>
                <a:lumOff val="2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200">
                <a:solidFill>
                  <a:schemeClr val="tx1"/>
                </a:solidFill>
                <a:latin typeface="Open Sans"/>
              </a:rPr>
              <a:t>Вернуться в меню</a:t>
            </a:r>
          </a:p>
        </p:txBody>
      </p:sp>
      <p:sp>
        <p:nvSpPr>
          <p:cNvPr id="9" name="TextBox 8"/>
          <p:cNvSpPr txBox="1"/>
          <p:nvPr/>
        </p:nvSpPr>
        <p:spPr>
          <a:xfrm>
            <a:off x="2931320" y="1279090"/>
            <a:ext cx="3243263" cy="2585323"/>
          </a:xfrm>
          <a:prstGeom prst="rect">
            <a:avLst/>
          </a:prstGeom>
          <a:noFill/>
        </p:spPr>
        <p:txBody>
          <a:bodyPr wrap="square" lIns="0" tIns="0" rIns="0" bIns="0" rtlCol="0">
            <a:spAutoFit/>
          </a:bodyPr>
          <a:lstStyle/>
          <a:p>
            <a:pPr algn="ctr" defTabSz="914354"/>
            <a:r>
              <a:rPr lang="ru-RU" sz="1400" dirty="0">
                <a:solidFill>
                  <a:schemeClr val="bg1"/>
                </a:solidFill>
                <a:latin typeface="Open Sans"/>
              </a:rPr>
              <a:t>Ваша задача – правильно ответить на все вопросы тренажёра и правильно указать все определения.</a:t>
            </a:r>
          </a:p>
          <a:p>
            <a:pPr algn="ctr" defTabSz="914354"/>
            <a:endParaRPr lang="ru-RU" sz="1400" dirty="0">
              <a:solidFill>
                <a:schemeClr val="bg1"/>
              </a:solidFill>
              <a:latin typeface="Open Sans"/>
            </a:endParaRPr>
          </a:p>
          <a:p>
            <a:pPr algn="ctr" defTabSz="914354"/>
            <a:r>
              <a:rPr lang="ru-RU" sz="1400" dirty="0">
                <a:solidFill>
                  <a:schemeClr val="bg1"/>
                </a:solidFill>
                <a:latin typeface="Open Sans"/>
              </a:rPr>
              <a:t>Для этого Вам необходимо дойти </a:t>
            </a:r>
            <a:br>
              <a:rPr lang="en-US" sz="1400" dirty="0">
                <a:solidFill>
                  <a:schemeClr val="bg1"/>
                </a:solidFill>
                <a:latin typeface="Open Sans"/>
              </a:rPr>
            </a:br>
            <a:r>
              <a:rPr lang="ru-RU" sz="1400" dirty="0">
                <a:solidFill>
                  <a:schemeClr val="bg1"/>
                </a:solidFill>
                <a:latin typeface="Open Sans"/>
              </a:rPr>
              <a:t>до последнего определения </a:t>
            </a:r>
            <a:br>
              <a:rPr lang="en-US" sz="1400" dirty="0">
                <a:solidFill>
                  <a:schemeClr val="bg1"/>
                </a:solidFill>
                <a:latin typeface="Open Sans"/>
              </a:rPr>
            </a:br>
            <a:r>
              <a:rPr lang="ru-RU" sz="1400" dirty="0">
                <a:solidFill>
                  <a:schemeClr val="bg1"/>
                </a:solidFill>
                <a:latin typeface="Open Sans"/>
              </a:rPr>
              <a:t>(всего их 36).</a:t>
            </a:r>
          </a:p>
          <a:p>
            <a:pPr algn="ctr" defTabSz="914354"/>
            <a:endParaRPr lang="ru-RU" sz="1400" dirty="0">
              <a:solidFill>
                <a:schemeClr val="bg1"/>
              </a:solidFill>
              <a:latin typeface="Open Sans"/>
            </a:endParaRPr>
          </a:p>
          <a:p>
            <a:pPr algn="ctr" defTabSz="914354"/>
            <a:r>
              <a:rPr lang="ru-RU" sz="1400" dirty="0">
                <a:solidFill>
                  <a:schemeClr val="bg1"/>
                </a:solidFill>
                <a:latin typeface="Open Sans"/>
              </a:rPr>
              <a:t>Но будьте внимательны, если Вы совершите ошибку, Вам придётся начать свой путь с самого начала, а именно с 1-го слайда.</a:t>
            </a:r>
          </a:p>
        </p:txBody>
      </p:sp>
      <p:pic>
        <p:nvPicPr>
          <p:cNvPr id="6" name="Рисунок 5">
            <a:extLst>
              <a:ext uri="{FF2B5EF4-FFF2-40B4-BE49-F238E27FC236}">
                <a16:creationId xmlns:a16="http://schemas.microsoft.com/office/drawing/2014/main" id="{0CCD3A19-B76C-42E2-A073-A3DB102BA76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83411" y="538039"/>
            <a:ext cx="1750966" cy="2886075"/>
          </a:xfrm>
          <a:prstGeom prst="rect">
            <a:avLst/>
          </a:prstGeom>
        </p:spPr>
      </p:pic>
      <p:pic>
        <p:nvPicPr>
          <p:cNvPr id="8" name="Рисунок 7">
            <a:extLst>
              <a:ext uri="{FF2B5EF4-FFF2-40B4-BE49-F238E27FC236}">
                <a16:creationId xmlns:a16="http://schemas.microsoft.com/office/drawing/2014/main" id="{7D7D0601-226D-4B29-82EA-DCD30E798C9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1054990">
            <a:off x="232449" y="82511"/>
            <a:ext cx="2882528" cy="2275973"/>
          </a:xfrm>
          <a:prstGeom prst="rect">
            <a:avLst/>
          </a:prstGeom>
        </p:spPr>
      </p:pic>
    </p:spTree>
    <p:extLst>
      <p:ext uri="{BB962C8B-B14F-4D97-AF65-F5344CB8AC3E}">
        <p14:creationId xmlns:p14="http://schemas.microsoft.com/office/powerpoint/2010/main" val="304543062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7798628"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Деятельность человека, направленная на освоение и создание эстетических ценностей.</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Мораль</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Наука</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Религия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Искусство</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78680286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545248"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Система норм и правил поведения, принятых в обществе и основанных на представлениях о добре и зле, о должных и недолжных поступках.</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Мораль</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Этикет</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Нравственность</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Этика</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8703546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807794"/>
            <a:ext cx="8469747" cy="1872757"/>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Сфера общественной жизни, связанная с хозяйственной деятельностью людей; способ организации деятельности людей, направленной на создание благ, необходимых им для удовлетворения своих потребностей; народное хозяйство страны, региона, всего мира; наука об использовании разнообразных, чаще всего ограниченных, ресурсов в целях обеспечения жизненных потребностей людей и общества.</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Хозяйство</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Политология</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Экономика</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Отрасль</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09349542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Умственные и физические способности людей, их навыки и опыт, которые используются в форме услуг, необходимых для производства экономических благ.</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Труд</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Занятие</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Старание</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Усилие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01775894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461358"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Важнейший качественный показатель эффективности деятельности организации, характеризующий рациональность использования средств производства, материальных, трудовых и финансовых ресурсов.</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Дивиденд</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Профит</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Выручка</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Прибыль</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12686850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7916074"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Уменьшение стоимости капитальных ресурсов по мере их износа в процессе производственного использования.</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Амортизация </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Возмещение</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Износ</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Платёж</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63426403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7530344"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Всякое обесценивание денежной единицы, снижение покупательной способности денег, то есть систематический рост цен в экономике независимо от того, какими причинами обусловлен этот процесс.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Криминализация</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Монетаризм</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Инфляция</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Дефляция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40267887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6465" y="837303"/>
            <a:ext cx="8545248" cy="1872757"/>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Любое новшество, которое повышает экономическую эффективность: новые технологии, новая система организации труда, открытие новых источников сырья (или использование принципиально нового для данной отрасли вида сырья, например замена металлов пластмассами), освоение новых рынков сбыта продукции или новых маркетинговых ходов.</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Рациональность</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Инновации</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Конференция</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Производство</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83079173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69747"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Рыночная стоимость конечного продукта, произведённого в течение года национальными производителями на территории страны и за её пределами.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schemeClr val="tx1"/>
                </a:solidFill>
                <a:latin typeface="Roboto Slab"/>
              </a:rPr>
              <a:t>ВНП</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ВДНХ</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ВНД</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ВВП</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00940958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Сохранение у взрослых физических и психических черт, присущих детскому возрасту.</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Инфантилизм</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Нарциссизм</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Детскость</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 Негативизм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18503453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descr="Изображение выглядит как стол, сидит, компьютер, зонт&#10;&#10;Автоматически созданное описание">
            <a:extLst>
              <a:ext uri="{FF2B5EF4-FFF2-40B4-BE49-F238E27FC236}">
                <a16:creationId xmlns:a16="http://schemas.microsoft.com/office/drawing/2014/main" id="{E5A5A76E-0F07-4774-BF83-8C7C73CE42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5" name="Рисунок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6" name="Скругленный прямоугольник 15">
            <a:hlinkClick r:id="rId4" action="ppaction://hlinksldjump"/>
          </p:cNvPr>
          <p:cNvSpPr/>
          <p:nvPr/>
        </p:nvSpPr>
        <p:spPr>
          <a:xfrm>
            <a:off x="3237905" y="3655467"/>
            <a:ext cx="2668191" cy="674603"/>
          </a:xfrm>
          <a:prstGeom prst="roundRect">
            <a:avLst/>
          </a:prstGeom>
          <a:solidFill>
            <a:srgbClr val="FFC00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tIns="180000" rIns="360000" bIns="180000" rtlCol="0" anchor="ctr">
            <a:spAutoFit/>
          </a:bodyPr>
          <a:lstStyle/>
          <a:p>
            <a:pPr algn="ctr" defTabSz="685783"/>
            <a:r>
              <a:rPr lang="ru-RU" sz="1600" b="1">
                <a:solidFill>
                  <a:prstClr val="black"/>
                </a:solidFill>
                <a:latin typeface="Roboto Slab"/>
              </a:rPr>
              <a:t>Начать заново</a:t>
            </a:r>
          </a:p>
        </p:txBody>
      </p:sp>
      <p:sp>
        <p:nvSpPr>
          <p:cNvPr id="17" name="TextBox 16"/>
          <p:cNvSpPr txBox="1"/>
          <p:nvPr/>
        </p:nvSpPr>
        <p:spPr>
          <a:xfrm>
            <a:off x="3192420" y="813432"/>
            <a:ext cx="2759160" cy="677108"/>
          </a:xfrm>
          <a:prstGeom prst="rect">
            <a:avLst/>
          </a:prstGeom>
          <a:noFill/>
          <a:effectLst/>
        </p:spPr>
        <p:txBody>
          <a:bodyPr wrap="square" rtlCol="0">
            <a:spAutoFit/>
          </a:bodyPr>
          <a:lstStyle/>
          <a:p>
            <a:pPr algn="ctr" defTabSz="914354"/>
            <a:r>
              <a:rPr lang="ru-RU" sz="3800">
                <a:solidFill>
                  <a:prstClr val="white"/>
                </a:solidFill>
                <a:latin typeface="Roboto Slab"/>
              </a:rPr>
              <a:t>Ошибка!</a:t>
            </a:r>
          </a:p>
        </p:txBody>
      </p:sp>
      <p:pic>
        <p:nvPicPr>
          <p:cNvPr id="4" name="Рисунок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73178" y="1853003"/>
            <a:ext cx="1397647" cy="1440000"/>
          </a:xfrm>
          <a:prstGeom prst="rect">
            <a:avLst/>
          </a:prstGeom>
        </p:spPr>
      </p:pic>
      <p:pic>
        <p:nvPicPr>
          <p:cNvPr id="8" name="Рисунок 7" descr="Изображение выглядит как катается на лыжах&#10;&#10;Автоматически созданное описание">
            <a:extLst>
              <a:ext uri="{FF2B5EF4-FFF2-40B4-BE49-F238E27FC236}">
                <a16:creationId xmlns:a16="http://schemas.microsoft.com/office/drawing/2014/main" id="{149A6FBE-5AD4-4302-ACAD-97562E8E500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214494" flipH="1">
            <a:off x="6527219" y="367040"/>
            <a:ext cx="2267677" cy="3228975"/>
          </a:xfrm>
          <a:prstGeom prst="rect">
            <a:avLst/>
          </a:prstGeom>
        </p:spPr>
      </p:pic>
    </p:spTree>
    <p:extLst>
      <p:ext uri="{BB962C8B-B14F-4D97-AF65-F5344CB8AC3E}">
        <p14:creationId xmlns:p14="http://schemas.microsoft.com/office/powerpoint/2010/main" val="2556668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86525"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Исторически меняющаяся социальная форма отношений между женщиной и мужчиной, посредством которой общество упорядочивает и санкционирует их интимную жизнь, устанавливает супружеские, родительские и другие родственные права и обязанности.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Брак</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Бремя</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Семья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Союз</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14320879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6465" y="1086126"/>
            <a:ext cx="8529421"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Состояние общества, в котором происходят разложение, дезинтеграция и распад определённой системы устоявшихся социальных ценностей и норм, ранее поддерживавшей традиционный общественный порядок и регулировавшей жизнедеятельность людей.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 </a:t>
            </a:r>
            <a:r>
              <a:rPr lang="ru-RU" sz="1600" dirty="0" err="1">
                <a:solidFill>
                  <a:prstClr val="black"/>
                </a:solidFill>
                <a:latin typeface="Roboto Slab"/>
              </a:rPr>
              <a:t>Дереализация</a:t>
            </a:r>
            <a:endParaRPr lang="ru-RU" sz="1600" dirty="0">
              <a:solidFill>
                <a:prstClr val="black"/>
              </a:solidFill>
              <a:latin typeface="Roboto Slab"/>
            </a:endParaRP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Аномия</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 Глобализация</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 Идентичность</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43019210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86525"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Совокупность социально значимых качеств человека;</a:t>
            </a:r>
          </a:p>
          <a:p>
            <a:pPr defTabSz="685783">
              <a:lnSpc>
                <a:spcPct val="114000"/>
              </a:lnSpc>
            </a:pPr>
            <a:r>
              <a:rPr lang="ru-RU" sz="1800" dirty="0">
                <a:solidFill>
                  <a:prstClr val="black"/>
                </a:solidFill>
                <a:latin typeface="Roboto Slab"/>
              </a:rPr>
              <a:t>совокупность социальных и духовных свойств человека, зависящих от его включения в общественную жизнь и культуру посредством его деятельности и общения.</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Личность</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Персона</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Индивид</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Субъект</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1786148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7748294"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Усвоение индивидом социальных и культурных норм, а также освоение им различных социальных ролей.</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Социализация</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Гуманизация</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 Становление</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err="1">
                <a:solidFill>
                  <a:prstClr val="black"/>
                </a:solidFill>
                <a:latin typeface="Roboto Slab"/>
              </a:rPr>
              <a:t>Конституирование</a:t>
            </a:r>
            <a:r>
              <a:rPr lang="ru-RU" sz="1600" dirty="0">
                <a:solidFill>
                  <a:prstClr val="black"/>
                </a:solidFill>
                <a:latin typeface="Roboto Slab"/>
              </a:rPr>
              <a:t>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2866437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58775" y="948233"/>
            <a:ext cx="8520081" cy="1556965"/>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Исторически сложившаяся на определённой территории устойчивая совокупность людей, обладающих общими чертами и стабильными особенностями культуры, языка, психического склада, самосознанием и исторической памятью, а также осознанием своих интересов и целей, своего единства, отличия от других подобных образований.</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Этнос</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Народность</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Род</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Племя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15475693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461358"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Способ организации политической власти (управления обществом), которая располагает специальным аппаратом (механизмом) управления обществом для обеспечения его нормальной деятельности.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Страна</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Государство</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Республика</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Федерация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42160501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Политический режим, при котором носитель власти (например: диктатор, монарх, тиран) провозглашает сам себя имеющим право на власть.</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Коммунизм</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Парламентаризм</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Индивидуализм</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Авторитаризм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13851558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86525"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Форма непосредственного волеизъявления граждан, выражающаяся в голосовании по наиболее значимым вопросам общегосударственного, регионального или местного значения.</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Опрос</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schemeClr val="tx1"/>
                </a:solidFill>
                <a:latin typeface="Roboto Slab"/>
              </a:rPr>
              <a:t>Референдум</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Выборы</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Плебисцит</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370650782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469747"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Форма аполитичности, проявляющаяся в уклонении избирателей от участия в референдумах и выборах в органы власти.</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Абсентеизм</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Демократизм</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Протестантизм</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Коммунизм</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8457748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58775" y="1057019"/>
            <a:ext cx="8387809" cy="1241174"/>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Избираемый двухпалатный парламент России, её постоянно действующий представительный и законодательный орган. На него возложена функция издания правовых актов высшей юридической силы.</a:t>
            </a:r>
          </a:p>
        </p:txBody>
      </p:sp>
      <p:sp>
        <p:nvSpPr>
          <p:cNvPr id="16" name="Скругленный прямоугольник 15">
            <a:hlinkClick r:id="rId3" action="ppaction://hlinksldjump"/>
          </p:cNvPr>
          <p:cNvSpPr/>
          <p:nvPr/>
        </p:nvSpPr>
        <p:spPr>
          <a:xfrm>
            <a:off x="397416" y="3111199"/>
            <a:ext cx="2515648" cy="745924"/>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Федеральное собрание</a:t>
            </a:r>
          </a:p>
        </p:txBody>
      </p:sp>
      <p:sp>
        <p:nvSpPr>
          <p:cNvPr id="17" name="Скругленный прямоугольник 16">
            <a:hlinkClick r:id="rId4" action="ppaction://hlinksldjump"/>
          </p:cNvPr>
          <p:cNvSpPr/>
          <p:nvPr/>
        </p:nvSpPr>
        <p:spPr>
          <a:xfrm>
            <a:off x="3311526" y="3982485"/>
            <a:ext cx="2874160" cy="745924"/>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Совет </a:t>
            </a:r>
          </a:p>
          <a:p>
            <a:pPr algn="ctr" defTabSz="685783"/>
            <a:r>
              <a:rPr lang="ru-RU" sz="1600" dirty="0">
                <a:solidFill>
                  <a:prstClr val="black"/>
                </a:solidFill>
                <a:latin typeface="Roboto Slab"/>
              </a:rPr>
              <a:t>Республики</a:t>
            </a:r>
          </a:p>
        </p:txBody>
      </p:sp>
      <p:sp>
        <p:nvSpPr>
          <p:cNvPr id="18" name="Скругленный прямоугольник 17">
            <a:hlinkClick r:id="rId4" action="ppaction://hlinksldjump"/>
          </p:cNvPr>
          <p:cNvSpPr/>
          <p:nvPr/>
        </p:nvSpPr>
        <p:spPr>
          <a:xfrm>
            <a:off x="3312475" y="3111199"/>
            <a:ext cx="2873210" cy="745924"/>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Совет </a:t>
            </a:r>
          </a:p>
          <a:p>
            <a:pPr algn="ctr" defTabSz="685783"/>
            <a:r>
              <a:rPr lang="ru-RU" sz="1600" dirty="0">
                <a:solidFill>
                  <a:prstClr val="black"/>
                </a:solidFill>
                <a:latin typeface="Roboto Slab"/>
              </a:rPr>
              <a:t>Федерации</a:t>
            </a:r>
          </a:p>
        </p:txBody>
      </p:sp>
      <p:sp>
        <p:nvSpPr>
          <p:cNvPr id="19" name="Скругленный прямоугольник 18">
            <a:hlinkClick r:id="rId4" action="ppaction://hlinksldjump"/>
          </p:cNvPr>
          <p:cNvSpPr/>
          <p:nvPr/>
        </p:nvSpPr>
        <p:spPr>
          <a:xfrm>
            <a:off x="396465" y="3982485"/>
            <a:ext cx="2515648" cy="745924"/>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 Государственная Дума </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62686059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descr="Изображение выглядит как стол, сидит, компьютер, зонт&#10;&#10;Автоматически созданное описание">
            <a:extLst>
              <a:ext uri="{FF2B5EF4-FFF2-40B4-BE49-F238E27FC236}">
                <a16:creationId xmlns:a16="http://schemas.microsoft.com/office/drawing/2014/main" id="{759605BA-E605-47E0-AAFD-97D2B6C35B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5" name="Рисунок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7" name="TextBox 16"/>
          <p:cNvSpPr txBox="1"/>
          <p:nvPr/>
        </p:nvSpPr>
        <p:spPr>
          <a:xfrm>
            <a:off x="1546416" y="238030"/>
            <a:ext cx="6051168" cy="1754326"/>
          </a:xfrm>
          <a:prstGeom prst="rect">
            <a:avLst/>
          </a:prstGeom>
          <a:noFill/>
          <a:effectLst/>
        </p:spPr>
        <p:txBody>
          <a:bodyPr wrap="square" lIns="0" tIns="0" rIns="0" bIns="0" rtlCol="0">
            <a:spAutoFit/>
          </a:bodyPr>
          <a:lstStyle/>
          <a:p>
            <a:pPr algn="ctr" defTabSz="914354"/>
            <a:r>
              <a:rPr lang="ru-RU" sz="3800" dirty="0">
                <a:solidFill>
                  <a:prstClr val="white"/>
                </a:solidFill>
                <a:latin typeface="Roboto Slab"/>
              </a:rPr>
              <a:t>Вы ответили</a:t>
            </a:r>
          </a:p>
          <a:p>
            <a:pPr algn="ctr" defTabSz="914354"/>
            <a:r>
              <a:rPr lang="ru-RU" sz="3800" dirty="0">
                <a:solidFill>
                  <a:prstClr val="white"/>
                </a:solidFill>
                <a:latin typeface="Roboto Slab"/>
              </a:rPr>
              <a:t>правильно</a:t>
            </a:r>
            <a:br>
              <a:rPr lang="en-US" sz="3800" dirty="0">
                <a:solidFill>
                  <a:prstClr val="white"/>
                </a:solidFill>
                <a:latin typeface="Roboto Slab"/>
              </a:rPr>
            </a:br>
            <a:r>
              <a:rPr lang="ru-RU" sz="3800" dirty="0">
                <a:solidFill>
                  <a:prstClr val="white"/>
                </a:solidFill>
                <a:latin typeface="Roboto Slab"/>
              </a:rPr>
              <a:t>на все вопросы.</a:t>
            </a:r>
          </a:p>
        </p:txBody>
      </p:sp>
      <p:sp>
        <p:nvSpPr>
          <p:cNvPr id="8" name="Скругленный прямоугольник 7">
            <a:hlinkClick r:id="" action="ppaction://hlinkshowjump?jump=endshow"/>
          </p:cNvPr>
          <p:cNvSpPr/>
          <p:nvPr/>
        </p:nvSpPr>
        <p:spPr>
          <a:xfrm>
            <a:off x="3237905" y="3984711"/>
            <a:ext cx="2668191" cy="674603"/>
          </a:xfrm>
          <a:prstGeom prst="roundRect">
            <a:avLst/>
          </a:prstGeom>
          <a:solidFill>
            <a:srgbClr val="FFC00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tIns="180000" rIns="360000" bIns="180000" rtlCol="0" anchor="ctr">
            <a:spAutoFit/>
          </a:bodyPr>
          <a:lstStyle/>
          <a:p>
            <a:pPr algn="ctr" defTabSz="685783"/>
            <a:r>
              <a:rPr lang="ru-RU" sz="1600" b="1" dirty="0">
                <a:solidFill>
                  <a:prstClr val="black"/>
                </a:solidFill>
                <a:latin typeface="Roboto Slab"/>
              </a:rPr>
              <a:t>Завершить</a:t>
            </a:r>
          </a:p>
        </p:txBody>
      </p:sp>
      <p:pic>
        <p:nvPicPr>
          <p:cNvPr id="4" name="Рисунок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3178" y="2268532"/>
            <a:ext cx="1397647" cy="1440000"/>
          </a:xfrm>
          <a:prstGeom prst="rect">
            <a:avLst/>
          </a:prstGeom>
        </p:spPr>
      </p:pic>
      <p:pic>
        <p:nvPicPr>
          <p:cNvPr id="6" name="Рисунок 5">
            <a:extLst>
              <a:ext uri="{FF2B5EF4-FFF2-40B4-BE49-F238E27FC236}">
                <a16:creationId xmlns:a16="http://schemas.microsoft.com/office/drawing/2014/main" id="{BAA9EA45-E95F-4AA8-82E7-33196CA369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9279886" flipH="1">
            <a:off x="627884" y="1478261"/>
            <a:ext cx="2059111" cy="3393984"/>
          </a:xfrm>
          <a:prstGeom prst="rect">
            <a:avLst/>
          </a:prstGeom>
        </p:spPr>
      </p:pic>
    </p:spTree>
    <p:extLst>
      <p:ext uri="{BB962C8B-B14F-4D97-AF65-F5344CB8AC3E}">
        <p14:creationId xmlns:p14="http://schemas.microsoft.com/office/powerpoint/2010/main" val="88170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4" y="1244022"/>
            <a:ext cx="8553638"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Основной закон государства, закрепляющий основы конституционного строя, организации государственной власти и взаимоотношений между гражданином, обществом и государством.</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Декрет</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Закон</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Референдум</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Конституция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96339316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Группа людей, объединённых какими-либо интересами, общностью происхождения или социальным статусом.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Общество</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Публика</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Компания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Народ</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29228189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6" y="1244022"/>
            <a:ext cx="8478136"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Единичный представитель социального целого: общества, социальной группы. </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Субъект</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Персона</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Индивид </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Лицо</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6025602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Частичные, постепенные изменения, которые способствуют появлению в различных сферах общества новых качеств и свойств. Могут происходить стихийно и организованно.</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Стагнация</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Прогресс</a:t>
            </a:r>
          </a:p>
        </p:txBody>
      </p:sp>
      <p:sp>
        <p:nvSpPr>
          <p:cNvPr id="18" name="Скругленный прямоугольник 17">
            <a:hlinkClick r:id="rId3"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Революция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Эволюция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7791965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925382"/>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Коренное, качественное изменение всех или большинства сторон общественной жизни, которые ведут к изменению основы существующего социального строя.</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Стагнация</a:t>
            </a:r>
          </a:p>
        </p:txBody>
      </p:sp>
      <p:sp>
        <p:nvSpPr>
          <p:cNvPr id="17" name="Скругленный прямоугольник 16">
            <a:hlinkClick r:id="rId3"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Эволюция</a:t>
            </a:r>
          </a:p>
        </p:txBody>
      </p:sp>
      <p:sp>
        <p:nvSpPr>
          <p:cNvPr id="18" name="Скругленный прямоугольник 17">
            <a:hlinkClick r:id="" action="ppaction://hlinkshowjump?jump=nextslide"/>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schemeClr val="tx1"/>
                </a:solidFill>
                <a:latin typeface="Roboto Slab"/>
              </a:rPr>
              <a:t>Революция</a:t>
            </a:r>
          </a:p>
        </p:txBody>
      </p:sp>
      <p:sp>
        <p:nvSpPr>
          <p:cNvPr id="19" name="Скругленный прямоугольник 18">
            <a:hlinkClick r:id="rId3"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Изменение</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58439417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7430" y="0"/>
            <a:ext cx="1316571" cy="288000"/>
          </a:xfrm>
          <a:prstGeom prst="rect">
            <a:avLst/>
          </a:prstGeom>
        </p:spPr>
      </p:pic>
      <p:sp>
        <p:nvSpPr>
          <p:cNvPr id="14" name="Прямоугольник 13"/>
          <p:cNvSpPr/>
          <p:nvPr/>
        </p:nvSpPr>
        <p:spPr>
          <a:xfrm flipH="1">
            <a:off x="397415" y="1244022"/>
            <a:ext cx="8387809" cy="609590"/>
          </a:xfrm>
          <a:prstGeom prst="rect">
            <a:avLst/>
          </a:prstGeom>
          <a:ln>
            <a:noFill/>
          </a:ln>
        </p:spPr>
        <p:txBody>
          <a:bodyPr wrap="square" lIns="0" tIns="0" rIns="0" bIns="0" anchor="t" anchorCtr="0">
            <a:spAutoFit/>
          </a:bodyPr>
          <a:lstStyle/>
          <a:p>
            <a:pPr defTabSz="685783">
              <a:lnSpc>
                <a:spcPct val="114000"/>
              </a:lnSpc>
            </a:pPr>
            <a:r>
              <a:rPr lang="ru-RU" sz="1800" dirty="0">
                <a:solidFill>
                  <a:prstClr val="black"/>
                </a:solidFill>
                <a:latin typeface="Roboto Slab"/>
              </a:rPr>
              <a:t>Исторический тип социально-экономического развития общества на основе определённого способа производства материальных благ.</a:t>
            </a:r>
          </a:p>
        </p:txBody>
      </p:sp>
      <p:sp>
        <p:nvSpPr>
          <p:cNvPr id="16" name="Скругленный прямоугольник 15">
            <a:hlinkClick r:id="rId3" action="ppaction://hlinksldjump"/>
          </p:cNvPr>
          <p:cNvSpPr/>
          <p:nvPr/>
        </p:nvSpPr>
        <p:spPr>
          <a:xfrm>
            <a:off x="397416" y="3499076"/>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Формация</a:t>
            </a:r>
          </a:p>
        </p:txBody>
      </p:sp>
      <p:sp>
        <p:nvSpPr>
          <p:cNvPr id="17" name="Скругленный прямоугольник 16">
            <a:hlinkClick r:id="rId4" action="ppaction://hlinksldjump"/>
          </p:cNvPr>
          <p:cNvSpPr/>
          <p:nvPr/>
        </p:nvSpPr>
        <p:spPr>
          <a:xfrm>
            <a:off x="3311526" y="4185804"/>
            <a:ext cx="287416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Базис</a:t>
            </a:r>
          </a:p>
        </p:txBody>
      </p:sp>
      <p:sp>
        <p:nvSpPr>
          <p:cNvPr id="18" name="Скругленный прямоугольник 17">
            <a:hlinkClick r:id="rId4" action="ppaction://hlinksldjump"/>
          </p:cNvPr>
          <p:cNvSpPr/>
          <p:nvPr/>
        </p:nvSpPr>
        <p:spPr>
          <a:xfrm>
            <a:off x="3312475" y="3499076"/>
            <a:ext cx="2873210"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a:solidFill>
                  <a:prstClr val="black"/>
                </a:solidFill>
                <a:latin typeface="Roboto Slab"/>
              </a:rPr>
              <a:t>Стадия</a:t>
            </a:r>
          </a:p>
        </p:txBody>
      </p:sp>
      <p:sp>
        <p:nvSpPr>
          <p:cNvPr id="19" name="Скругленный прямоугольник 18">
            <a:hlinkClick r:id="rId4" action="ppaction://hlinksldjump"/>
          </p:cNvPr>
          <p:cNvSpPr/>
          <p:nvPr/>
        </p:nvSpPr>
        <p:spPr>
          <a:xfrm>
            <a:off x="396465" y="4185804"/>
            <a:ext cx="2515648" cy="473509"/>
          </a:xfrm>
          <a:prstGeom prst="roundRect">
            <a:avLst/>
          </a:prstGeom>
          <a:noFill/>
          <a:ln w="19050">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180000" tIns="90000" rIns="180000" bIns="90000" rtlCol="0" anchor="ctr">
            <a:spAutoFit/>
          </a:bodyPr>
          <a:lstStyle/>
          <a:p>
            <a:pPr algn="ctr" defTabSz="685783"/>
            <a:r>
              <a:rPr lang="ru-RU" sz="1600" dirty="0">
                <a:solidFill>
                  <a:prstClr val="black"/>
                </a:solidFill>
                <a:latin typeface="Roboto Slab"/>
              </a:rPr>
              <a:t>Стагнация</a:t>
            </a:r>
          </a:p>
        </p:txBody>
      </p:sp>
      <p:sp>
        <p:nvSpPr>
          <p:cNvPr id="20" name="Прямоугольник с двумя скругленными соседними углами 19"/>
          <p:cNvSpPr/>
          <p:nvPr/>
        </p:nvSpPr>
        <p:spPr>
          <a:xfrm rot="10800000">
            <a:off x="2412000" y="4500"/>
            <a:ext cx="4320000" cy="730513"/>
          </a:xfrm>
          <a:prstGeom prst="round2SameRect">
            <a:avLst>
              <a:gd name="adj1" fmla="val 50000"/>
              <a:gd name="adj2" fmla="val 0"/>
            </a:avLst>
          </a:prstGeom>
          <a:solidFill>
            <a:schemeClr val="bg1">
              <a:alpha val="85000"/>
            </a:schemeClr>
          </a:solidFill>
          <a:ln>
            <a:noFill/>
          </a:ln>
          <a:effectLst>
            <a:outerShdw blurRad="127000" dist="127000" dir="5400000" sx="90000" sy="90000" algn="t" rotWithShape="0">
              <a:schemeClr val="tx1">
                <a:lumMod val="65000"/>
                <a:lumOff val="3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ru-RU" sz="1013">
              <a:solidFill>
                <a:prstClr val="black">
                  <a:lumMod val="95000"/>
                  <a:lumOff val="5000"/>
                </a:prstClr>
              </a:solidFill>
              <a:latin typeface="Open Sans"/>
            </a:endParaRPr>
          </a:p>
        </p:txBody>
      </p:sp>
      <p:sp>
        <p:nvSpPr>
          <p:cNvPr id="21" name="TextBox 20"/>
          <p:cNvSpPr txBox="1"/>
          <p:nvPr/>
        </p:nvSpPr>
        <p:spPr>
          <a:xfrm>
            <a:off x="3087461" y="107152"/>
            <a:ext cx="2969083" cy="430887"/>
          </a:xfrm>
          <a:prstGeom prst="rect">
            <a:avLst/>
          </a:prstGeom>
          <a:noFill/>
        </p:spPr>
        <p:txBody>
          <a:bodyPr wrap="none" rtlCol="0">
            <a:spAutoFit/>
          </a:bodyPr>
          <a:lstStyle/>
          <a:p>
            <a:pPr algn="ctr" defTabSz="914354"/>
            <a:r>
              <a:rPr lang="ru-RU" sz="2200">
                <a:solidFill>
                  <a:prstClr val="black">
                    <a:lumMod val="50000"/>
                    <a:lumOff val="50000"/>
                  </a:prstClr>
                </a:solidFill>
                <a:latin typeface="Roboto Slab"/>
              </a:rPr>
              <a:t>Ответьте на вопрос</a:t>
            </a:r>
          </a:p>
        </p:txBody>
      </p:sp>
      <p:pic>
        <p:nvPicPr>
          <p:cNvPr id="3" name="Рисунок 2">
            <a:extLst>
              <a:ext uri="{FF2B5EF4-FFF2-40B4-BE49-F238E27FC236}">
                <a16:creationId xmlns:a16="http://schemas.microsoft.com/office/drawing/2014/main" id="{C8C341E4-AC54-4A71-9712-37EE1DC37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60110" y="2678412"/>
            <a:ext cx="2569589" cy="2343150"/>
          </a:xfrm>
          <a:prstGeom prst="rect">
            <a:avLst/>
          </a:prstGeom>
        </p:spPr>
      </p:pic>
    </p:spTree>
    <p:extLst>
      <p:ext uri="{BB962C8B-B14F-4D97-AF65-F5344CB8AC3E}">
        <p14:creationId xmlns:p14="http://schemas.microsoft.com/office/powerpoint/2010/main" val="183401857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theme/theme1.xml><?xml version="1.0" encoding="utf-8"?>
<a:theme xmlns:a="http://schemas.openxmlformats.org/drawingml/2006/main" name="1_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1132</Words>
  <Application>Microsoft Office PowerPoint</Application>
  <PresentationFormat>Экран (16:9)</PresentationFormat>
  <Paragraphs>237</Paragraphs>
  <Slides>40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40</vt:i4>
      </vt:variant>
    </vt:vector>
  </HeadingPairs>
  <TitlesOfParts>
    <vt:vector size="47" baseType="lpstr">
      <vt:lpstr>Arial</vt:lpstr>
      <vt:lpstr>Calibri</vt:lpstr>
      <vt:lpstr>Calibri Light</vt:lpstr>
      <vt:lpstr>Open Sans</vt:lpstr>
      <vt:lpstr>Roboto Slab</vt: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30</cp:revision>
  <dcterms:created xsi:type="dcterms:W3CDTF">2020-01-04T11:26:22Z</dcterms:created>
  <dcterms:modified xsi:type="dcterms:W3CDTF">2020-01-15T06:35:10Z</dcterms:modified>
</cp:coreProperties>
</file>