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6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Merriweather" panose="00000500000000000000" pitchFamily="2" charset="-52"/>
      <p:regular r:id="rId73"/>
      <p:bold r:id="rId74"/>
      <p:italic r:id="rId75"/>
      <p:boldItalic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  <p:embeddedFont>
      <p:font typeface="Roboto Slab" pitchFamily="2" charset="0"/>
      <p:regular r:id="rId81"/>
      <p:bold r:id="rId82"/>
    </p:embeddedFont>
    <p:embeddedFont>
      <p:font typeface="Tahoma" panose="020B0604030504040204" pitchFamily="34" charset="0"/>
      <p:regular r:id="rId83"/>
      <p:bold r:id="rId84"/>
    </p:embeddedFont>
    <p:embeddedFont>
      <p:font typeface="Theano Didot" panose="020B0604020202020204" charset="0"/>
      <p:regular r:id="rId8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font" Target="fonts/font16.fntdata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4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12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9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8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7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64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4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72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15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91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4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37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7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17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98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04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80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74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7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55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22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7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5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14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919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36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66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23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26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97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671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57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0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48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36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82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019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69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083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887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620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2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97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1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022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489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872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59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710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426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234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177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790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497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1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922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734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7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96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486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226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54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2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32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5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10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68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64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3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0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49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37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11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88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5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9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ÑÑÑÐºÐ¾-ÑÐ¿Ð¾Ð½ÑÐºÐ°Ñ Ð²Ð¾Ð¹Ð½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4795" y="376238"/>
            <a:ext cx="5513290" cy="42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21322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Внешняя политика Николая II. </a:t>
            </a:r>
          </a:p>
          <a:p>
            <a:r>
              <a:rPr lang="ru-RU" sz="3200" dirty="0">
                <a:latin typeface="+mj-lt"/>
              </a:rPr>
              <a:t>Русско-японская война </a:t>
            </a:r>
          </a:p>
          <a:p>
            <a:r>
              <a:rPr lang="ru-RU" sz="3200" dirty="0">
                <a:latin typeface="+mj-lt"/>
              </a:rPr>
              <a:t>1904–1905 годов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Гаагская конференция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1407" y="2323296"/>
            <a:ext cx="2245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конференции были приняты конвенции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о законах и обычаях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14123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Запрещено использовать удушливые газы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Запрещено метать снаряды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воздушных шаров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Запрещено использовать разрывные пули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394232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 Гаагский международный суд</a:t>
            </a:r>
          </a:p>
        </p:txBody>
      </p:sp>
    </p:spTree>
    <p:extLst>
      <p:ext uri="{BB962C8B-B14F-4D97-AF65-F5344CB8AC3E}">
        <p14:creationId xmlns:p14="http://schemas.microsoft.com/office/powerpoint/2010/main" val="41359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3" grpId="0"/>
      <p:bldP spid="14" grpId="0"/>
      <p:bldP spid="15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Николай II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хотел усилить позиции России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Восточной Азии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Препятствием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этом деле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стала Япония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Она пыталась реализовать программу создания «великой Японии»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Внешняя политика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0416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Император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Гуансюй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929804"/>
            <a:ext cx="371596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1896 году между Россией и Китаем был заключён секретный договор.</a:t>
            </a:r>
          </a:p>
        </p:txBody>
      </p:sp>
    </p:spTree>
    <p:extLst>
      <p:ext uri="{BB962C8B-B14F-4D97-AF65-F5344CB8AC3E}">
        <p14:creationId xmlns:p14="http://schemas.microsoft.com/office/powerpoint/2010/main" val="35120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6340"/>
            <a:ext cx="4033837" cy="1466659"/>
            <a:chOff x="358776" y="1577920"/>
            <a:chExt cx="4033837" cy="146665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Россия и Китай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110990"/>
              <a:ext cx="3766656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случае нападения Японии на любую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из сторон, а также Корею, Россия и Китай начинали военные действия против агрессора. </a:t>
              </a:r>
            </a:p>
          </p:txBody>
        </p:sp>
      </p:grpSp>
      <p:pic>
        <p:nvPicPr>
          <p:cNvPr id="2050" name="Picture 2" descr="ÐÐ°ÑÑÐ¸Ð½ÐºÐ¸ Ð¿Ð¾ Ð·Ð°Ð¿ÑÐ¾ÑÑ Ð½Ð¸ÐºÐ¾Ð»Ð°Ð¹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121" y="835826"/>
            <a:ext cx="4392639" cy="34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r="-5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498539"/>
            <a:ext cx="279353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получила разрешение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строительство Китайско-Восточной железной дороги.</a:t>
            </a:r>
          </a:p>
        </p:txBody>
      </p:sp>
    </p:spTree>
    <p:extLst>
      <p:ext uri="{BB962C8B-B14F-4D97-AF65-F5344CB8AC3E}">
        <p14:creationId xmlns:p14="http://schemas.microsoft.com/office/powerpoint/2010/main" val="40216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556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967892" y="3862844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412268" y="3320301"/>
            <a:ext cx="1437294" cy="598053"/>
          </a:xfrm>
          <a:prstGeom prst="wedgeRectCallout">
            <a:avLst>
              <a:gd name="adj1" fmla="val 61922"/>
              <a:gd name="adj2" fmla="val 4878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Забайкальск</a:t>
            </a:r>
          </a:p>
        </p:txBody>
      </p:sp>
      <p:sp>
        <p:nvSpPr>
          <p:cNvPr id="14" name="Овал 13"/>
          <p:cNvSpPr/>
          <p:nvPr/>
        </p:nvSpPr>
        <p:spPr>
          <a:xfrm>
            <a:off x="4320939" y="4635446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572000" y="3862844"/>
            <a:ext cx="1437294" cy="598053"/>
          </a:xfrm>
          <a:prstGeom prst="wedgeRectCallout">
            <a:avLst>
              <a:gd name="adj1" fmla="val -60891"/>
              <a:gd name="adj2" fmla="val 9000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Владивосток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077155" y="3991555"/>
            <a:ext cx="1232452" cy="699715"/>
          </a:xfrm>
          <a:custGeom>
            <a:avLst/>
            <a:gdLst>
              <a:gd name="connsiteX0" fmla="*/ 0 w 1232452"/>
              <a:gd name="connsiteY0" fmla="*/ 0 h 699715"/>
              <a:gd name="connsiteX1" fmla="*/ 127221 w 1232452"/>
              <a:gd name="connsiteY1" fmla="*/ 159026 h 699715"/>
              <a:gd name="connsiteX2" fmla="*/ 278295 w 1232452"/>
              <a:gd name="connsiteY2" fmla="*/ 349857 h 699715"/>
              <a:gd name="connsiteX3" fmla="*/ 492981 w 1232452"/>
              <a:gd name="connsiteY3" fmla="*/ 469127 h 699715"/>
              <a:gd name="connsiteX4" fmla="*/ 755374 w 1232452"/>
              <a:gd name="connsiteY4" fmla="*/ 556591 h 699715"/>
              <a:gd name="connsiteX5" fmla="*/ 1017767 w 1232452"/>
              <a:gd name="connsiteY5" fmla="*/ 612250 h 699715"/>
              <a:gd name="connsiteX6" fmla="*/ 1232452 w 1232452"/>
              <a:gd name="connsiteY6" fmla="*/ 699715 h 6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2452" h="699715">
                <a:moveTo>
                  <a:pt x="0" y="0"/>
                </a:moveTo>
                <a:lnTo>
                  <a:pt x="127221" y="159026"/>
                </a:lnTo>
                <a:cubicBezTo>
                  <a:pt x="173604" y="217336"/>
                  <a:pt x="217335" y="298174"/>
                  <a:pt x="278295" y="349857"/>
                </a:cubicBezTo>
                <a:cubicBezTo>
                  <a:pt x="339255" y="401540"/>
                  <a:pt x="413468" y="434671"/>
                  <a:pt x="492981" y="469127"/>
                </a:cubicBezTo>
                <a:cubicBezTo>
                  <a:pt x="572494" y="503583"/>
                  <a:pt x="667910" y="532737"/>
                  <a:pt x="755374" y="556591"/>
                </a:cubicBezTo>
                <a:cubicBezTo>
                  <a:pt x="842838" y="580445"/>
                  <a:pt x="938254" y="588396"/>
                  <a:pt x="1017767" y="612250"/>
                </a:cubicBezTo>
                <a:cubicBezTo>
                  <a:pt x="1097280" y="636104"/>
                  <a:pt x="1164866" y="667909"/>
                  <a:pt x="1232452" y="699715"/>
                </a:cubicBezTo>
              </a:path>
            </a:pathLst>
          </a:custGeom>
          <a:noFill/>
          <a:ln w="412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257550" y="4102071"/>
            <a:ext cx="1087159" cy="1042748"/>
          </a:xfrm>
          <a:custGeom>
            <a:avLst/>
            <a:gdLst>
              <a:gd name="connsiteX0" fmla="*/ 38100 w 1087159"/>
              <a:gd name="connsiteY0" fmla="*/ 974754 h 1042748"/>
              <a:gd name="connsiteX1" fmla="*/ 0 w 1087159"/>
              <a:gd name="connsiteY1" fmla="*/ 727104 h 1042748"/>
              <a:gd name="connsiteX2" fmla="*/ 38100 w 1087159"/>
              <a:gd name="connsiteY2" fmla="*/ 660429 h 1042748"/>
              <a:gd name="connsiteX3" fmla="*/ 57150 w 1087159"/>
              <a:gd name="connsiteY3" fmla="*/ 546129 h 1042748"/>
              <a:gd name="connsiteX4" fmla="*/ 95250 w 1087159"/>
              <a:gd name="connsiteY4" fmla="*/ 374679 h 1042748"/>
              <a:gd name="connsiteX5" fmla="*/ 190500 w 1087159"/>
              <a:gd name="connsiteY5" fmla="*/ 250854 h 1042748"/>
              <a:gd name="connsiteX6" fmla="*/ 247650 w 1087159"/>
              <a:gd name="connsiteY6" fmla="*/ 146079 h 1042748"/>
              <a:gd name="connsiteX7" fmla="*/ 390525 w 1087159"/>
              <a:gd name="connsiteY7" fmla="*/ 60354 h 1042748"/>
              <a:gd name="connsiteX8" fmla="*/ 609600 w 1087159"/>
              <a:gd name="connsiteY8" fmla="*/ 31779 h 1042748"/>
              <a:gd name="connsiteX9" fmla="*/ 723900 w 1087159"/>
              <a:gd name="connsiteY9" fmla="*/ 12729 h 1042748"/>
              <a:gd name="connsiteX10" fmla="*/ 762000 w 1087159"/>
              <a:gd name="connsiteY10" fmla="*/ 3204 h 1042748"/>
              <a:gd name="connsiteX11" fmla="*/ 904875 w 1087159"/>
              <a:gd name="connsiteY11" fmla="*/ 69879 h 1042748"/>
              <a:gd name="connsiteX12" fmla="*/ 1028700 w 1087159"/>
              <a:gd name="connsiteY12" fmla="*/ 212754 h 1042748"/>
              <a:gd name="connsiteX13" fmla="*/ 1085850 w 1087159"/>
              <a:gd name="connsiteY13" fmla="*/ 317529 h 1042748"/>
              <a:gd name="connsiteX14" fmla="*/ 1057275 w 1087159"/>
              <a:gd name="connsiteY14" fmla="*/ 384204 h 1042748"/>
              <a:gd name="connsiteX15" fmla="*/ 933450 w 1087159"/>
              <a:gd name="connsiteY15" fmla="*/ 555654 h 1042748"/>
              <a:gd name="connsiteX16" fmla="*/ 800100 w 1087159"/>
              <a:gd name="connsiteY16" fmla="*/ 679479 h 1042748"/>
              <a:gd name="connsiteX17" fmla="*/ 666750 w 1087159"/>
              <a:gd name="connsiteY17" fmla="*/ 774729 h 1042748"/>
              <a:gd name="connsiteX18" fmla="*/ 523875 w 1087159"/>
              <a:gd name="connsiteY18" fmla="*/ 860454 h 1042748"/>
              <a:gd name="connsiteX19" fmla="*/ 352425 w 1087159"/>
              <a:gd name="connsiteY19" fmla="*/ 965229 h 1042748"/>
              <a:gd name="connsiteX20" fmla="*/ 238125 w 1087159"/>
              <a:gd name="connsiteY20" fmla="*/ 1031904 h 1042748"/>
              <a:gd name="connsiteX21" fmla="*/ 180975 w 1087159"/>
              <a:gd name="connsiteY21" fmla="*/ 1031904 h 1042748"/>
              <a:gd name="connsiteX22" fmla="*/ 238125 w 1087159"/>
              <a:gd name="connsiteY22" fmla="*/ 927129 h 1042748"/>
              <a:gd name="connsiteX23" fmla="*/ 219075 w 1087159"/>
              <a:gd name="connsiteY23" fmla="*/ 889029 h 1042748"/>
              <a:gd name="connsiteX24" fmla="*/ 133350 w 1087159"/>
              <a:gd name="connsiteY24" fmla="*/ 898554 h 1042748"/>
              <a:gd name="connsiteX25" fmla="*/ 38100 w 1087159"/>
              <a:gd name="connsiteY25" fmla="*/ 974754 h 104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87159" h="1042748">
                <a:moveTo>
                  <a:pt x="38100" y="974754"/>
                </a:moveTo>
                <a:cubicBezTo>
                  <a:pt x="15875" y="946179"/>
                  <a:pt x="0" y="779491"/>
                  <a:pt x="0" y="727104"/>
                </a:cubicBezTo>
                <a:cubicBezTo>
                  <a:pt x="0" y="674717"/>
                  <a:pt x="28575" y="690591"/>
                  <a:pt x="38100" y="660429"/>
                </a:cubicBezTo>
                <a:cubicBezTo>
                  <a:pt x="47625" y="630267"/>
                  <a:pt x="47625" y="593754"/>
                  <a:pt x="57150" y="546129"/>
                </a:cubicBezTo>
                <a:cubicBezTo>
                  <a:pt x="66675" y="498504"/>
                  <a:pt x="73025" y="423891"/>
                  <a:pt x="95250" y="374679"/>
                </a:cubicBezTo>
                <a:cubicBezTo>
                  <a:pt x="117475" y="325467"/>
                  <a:pt x="165100" y="288954"/>
                  <a:pt x="190500" y="250854"/>
                </a:cubicBezTo>
                <a:cubicBezTo>
                  <a:pt x="215900" y="212754"/>
                  <a:pt x="214313" y="177829"/>
                  <a:pt x="247650" y="146079"/>
                </a:cubicBezTo>
                <a:cubicBezTo>
                  <a:pt x="280987" y="114329"/>
                  <a:pt x="330200" y="79404"/>
                  <a:pt x="390525" y="60354"/>
                </a:cubicBezTo>
                <a:cubicBezTo>
                  <a:pt x="450850" y="41304"/>
                  <a:pt x="554038" y="39716"/>
                  <a:pt x="609600" y="31779"/>
                </a:cubicBezTo>
                <a:cubicBezTo>
                  <a:pt x="665162" y="23842"/>
                  <a:pt x="698500" y="17491"/>
                  <a:pt x="723900" y="12729"/>
                </a:cubicBezTo>
                <a:cubicBezTo>
                  <a:pt x="749300" y="7967"/>
                  <a:pt x="731838" y="-6321"/>
                  <a:pt x="762000" y="3204"/>
                </a:cubicBezTo>
                <a:cubicBezTo>
                  <a:pt x="792162" y="12729"/>
                  <a:pt x="860425" y="34954"/>
                  <a:pt x="904875" y="69879"/>
                </a:cubicBezTo>
                <a:cubicBezTo>
                  <a:pt x="949325" y="104804"/>
                  <a:pt x="998538" y="171479"/>
                  <a:pt x="1028700" y="212754"/>
                </a:cubicBezTo>
                <a:cubicBezTo>
                  <a:pt x="1058862" y="254029"/>
                  <a:pt x="1081088" y="288954"/>
                  <a:pt x="1085850" y="317529"/>
                </a:cubicBezTo>
                <a:cubicBezTo>
                  <a:pt x="1090612" y="346104"/>
                  <a:pt x="1082675" y="344516"/>
                  <a:pt x="1057275" y="384204"/>
                </a:cubicBezTo>
                <a:cubicBezTo>
                  <a:pt x="1031875" y="423891"/>
                  <a:pt x="976313" y="506441"/>
                  <a:pt x="933450" y="555654"/>
                </a:cubicBezTo>
                <a:cubicBezTo>
                  <a:pt x="890588" y="604866"/>
                  <a:pt x="844550" y="642967"/>
                  <a:pt x="800100" y="679479"/>
                </a:cubicBezTo>
                <a:cubicBezTo>
                  <a:pt x="755650" y="715991"/>
                  <a:pt x="712787" y="744567"/>
                  <a:pt x="666750" y="774729"/>
                </a:cubicBezTo>
                <a:cubicBezTo>
                  <a:pt x="620713" y="804891"/>
                  <a:pt x="523875" y="860454"/>
                  <a:pt x="523875" y="860454"/>
                </a:cubicBezTo>
                <a:lnTo>
                  <a:pt x="352425" y="965229"/>
                </a:lnTo>
                <a:cubicBezTo>
                  <a:pt x="304800" y="993804"/>
                  <a:pt x="266700" y="1020792"/>
                  <a:pt x="238125" y="1031904"/>
                </a:cubicBezTo>
                <a:cubicBezTo>
                  <a:pt x="209550" y="1043016"/>
                  <a:pt x="180975" y="1049366"/>
                  <a:pt x="180975" y="1031904"/>
                </a:cubicBezTo>
                <a:cubicBezTo>
                  <a:pt x="180975" y="1014442"/>
                  <a:pt x="231775" y="950941"/>
                  <a:pt x="238125" y="927129"/>
                </a:cubicBezTo>
                <a:cubicBezTo>
                  <a:pt x="244475" y="903317"/>
                  <a:pt x="236538" y="893792"/>
                  <a:pt x="219075" y="889029"/>
                </a:cubicBezTo>
                <a:cubicBezTo>
                  <a:pt x="201612" y="884266"/>
                  <a:pt x="160337" y="890617"/>
                  <a:pt x="133350" y="898554"/>
                </a:cubicBezTo>
                <a:cubicBezTo>
                  <a:pt x="106363" y="906491"/>
                  <a:pt x="60325" y="1003329"/>
                  <a:pt x="38100" y="974754"/>
                </a:cubicBezTo>
                <a:close/>
              </a:path>
            </a:pathLst>
          </a:cu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257550" y="3094823"/>
            <a:ext cx="1437294" cy="598053"/>
          </a:xfrm>
          <a:prstGeom prst="wedgeRectCallout">
            <a:avLst>
              <a:gd name="adj1" fmla="val -15164"/>
              <a:gd name="adj2" fmla="val 13937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Маньчжурия</a:t>
            </a:r>
          </a:p>
        </p:txBody>
      </p:sp>
      <p:pic>
        <p:nvPicPr>
          <p:cNvPr id="3078" name="Picture 6" descr="ÐÐ°ÑÑÐ¸Ð½ÐºÐ¸ Ð¿Ð¾ Ð·Ð°Ð¿ÑÐ¾ÑÑ ÐºÐ²Ð¶Ð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740" y="405676"/>
            <a:ext cx="3684896" cy="26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5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20047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Европейские государства негативно отнеслись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сближению России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Китая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6" y="130819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1897 году Германия взяла под контроль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порт Циндао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4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Россия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оказала Китаю поддержки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6997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Русские корабли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вошли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Порт-Артур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96177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и Китай</a:t>
            </a:r>
          </a:p>
        </p:txBody>
      </p:sp>
    </p:spTree>
    <p:extLst>
      <p:ext uri="{BB962C8B-B14F-4D97-AF65-F5344CB8AC3E}">
        <p14:creationId xmlns:p14="http://schemas.microsoft.com/office/powerpoint/2010/main" val="34434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6340"/>
            <a:ext cx="4033837" cy="1466659"/>
            <a:chOff x="358776" y="1577920"/>
            <a:chExt cx="4033837" cy="146665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Россия и Китай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110990"/>
              <a:ext cx="3766656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1898 году с Китаем был подписан договор о безвозмездной аренде Ляодунского полуострова и Порт-Артура сроком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25 лет. </a:t>
              </a:r>
            </a:p>
          </p:txBody>
        </p:sp>
      </p:grpSp>
      <p:pic>
        <p:nvPicPr>
          <p:cNvPr id="4098" name="Picture 2" descr="https://upload.wikimedia.org/wikipedia/commons/thumb/a/ad/%D0%9F%D0%BE%D1%80%D1%82_%D0%90%D1%80%D1%82%D1%83%D1%80._%D0%92%D0%BD%D1%83%D1%82%D1%80%D0%B5%D0%BD%D0%BD%D0%B8%D0%B9_%D0%B2%D0%BE%D1%81%D1%82%D0%BE%D1%87%D0%BD%D1%8B%D0%B9_%D0%B1%D0%B0%D1%81%D1%81%D0%B5%D0%B9%D0%BD.jpg/800px-%D0%9F%D0%BE%D1%80%D1%82_%D0%90%D1%80%D1%82%D1%83%D1%80._%D0%92%D0%BD%D1%83%D1%82%D1%80%D0%B5%D0%BD%D0%BD%D0%B8%D0%B9_%D0%B2%D0%BE%D1%81%D1%82%D0%BE%D1%87%D0%BD%D1%8B%D0%B9_%D0%B1%D0%B0%D1%81%D1%81%D0%B5%D0%B9%D0%B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35826"/>
            <a:ext cx="4412513" cy="34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84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647297" y="3086667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091673" y="2544124"/>
            <a:ext cx="1437294" cy="598053"/>
          </a:xfrm>
          <a:prstGeom prst="wedgeRectCallout">
            <a:avLst>
              <a:gd name="adj1" fmla="val 61922"/>
              <a:gd name="adj2" fmla="val 4878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Порт-Артур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5500" y="1668662"/>
            <a:ext cx="279353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получила право создать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Порт-Артуре свою военно-морскую базу.</a:t>
            </a:r>
          </a:p>
        </p:txBody>
      </p:sp>
    </p:spTree>
    <p:extLst>
      <p:ext uri="{BB962C8B-B14F-4D97-AF65-F5344CB8AC3E}">
        <p14:creationId xmlns:p14="http://schemas.microsoft.com/office/powerpoint/2010/main" val="35967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Военное присутствие России в Китае вызвало недовольство Японии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Японию поддержали США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Англия, которые не были заинтересованы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усилении России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Дальнем Востоке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США и Англия не только предоставили Японии кредиты, но и поставляли ей оружие и военные суда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и Япония</a:t>
            </a:r>
          </a:p>
        </p:txBody>
      </p:sp>
    </p:spTree>
    <p:extLst>
      <p:ext uri="{BB962C8B-B14F-4D97-AF65-F5344CB8AC3E}">
        <p14:creationId xmlns:p14="http://schemas.microsoft.com/office/powerpoint/2010/main" val="16147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Крейсер «Варяг» в 1901 году</a:t>
            </a:r>
          </a:p>
        </p:txBody>
      </p:sp>
    </p:spTree>
    <p:extLst>
      <p:ext uri="{BB962C8B-B14F-4D97-AF65-F5344CB8AC3E}">
        <p14:creationId xmlns:p14="http://schemas.microsoft.com/office/powerpoint/2010/main" val="28304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24000" r="-7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Японский император и его лукавые доброжелатели: Джон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Булль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и Дядя Сэм</a:t>
            </a:r>
          </a:p>
        </p:txBody>
      </p:sp>
    </p:spTree>
    <p:extLst>
      <p:ext uri="{BB962C8B-B14F-4D97-AF65-F5344CB8AC3E}">
        <p14:creationId xmlns:p14="http://schemas.microsoft.com/office/powerpoint/2010/main" val="41046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31429"/>
            <a:ext cx="4997151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январе 1903 года Николай II собрал совещание по делам Дальнего Востока.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Большинство участников высказались за начало подготовки к войне.</a:t>
            </a:r>
          </a:p>
        </p:txBody>
      </p:sp>
      <p:pic>
        <p:nvPicPr>
          <p:cNvPr id="5122" name="Picture 2" descr="ÐÐ°ÑÑÐ¸Ð½ÐºÐ¸ Ð¿Ð¾ Ð·Ð°Ð¿ÑÐ¾ÑÑ Ð½Ð¸ÐºÐ¾Ð»Ð°Ð¹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0" y="829340"/>
            <a:ext cx="2900646" cy="34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6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Юльевич Витте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29804"/>
            <a:ext cx="404037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Витте предложил начать экономическое освоение Дальнего Востока.</a:t>
            </a:r>
          </a:p>
        </p:txBody>
      </p:sp>
    </p:spTree>
    <p:extLst>
      <p:ext uri="{BB962C8B-B14F-4D97-AF65-F5344CB8AC3E}">
        <p14:creationId xmlns:p14="http://schemas.microsoft.com/office/powerpoint/2010/main" val="3288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55584"/>
            <a:ext cx="4033837" cy="1775006"/>
            <a:chOff x="358776" y="1577920"/>
            <a:chExt cx="4033837" cy="177500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Русско-японская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19337"/>
              <a:ext cx="3766656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ночь на 27 января 1904 года без объявления войны японские миноносцы провели торпедную атаку русской эскадры в Порт-Артуре. </a:t>
              </a:r>
            </a:p>
          </p:txBody>
        </p:sp>
      </p:grpSp>
      <p:pic>
        <p:nvPicPr>
          <p:cNvPr id="7172" name="Picture 4" descr="ÐÐ°ÑÑÐ¸Ð½ÐºÐ¸ Ð¿Ð¾ Ð·Ð°Ð¿ÑÐ¾ÑÑ Ð½Ð°Ð¿Ð°Ð´ÐµÐ½Ð¸Ðµ Ð½Ð° Ð¿Ð¾ÑÑ Ð°ÑÑÑÑ 1904 Ð³Ð¾Ð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0856" y="835825"/>
            <a:ext cx="4423144" cy="34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Броненосец «Цесаревич»</a:t>
            </a:r>
          </a:p>
        </p:txBody>
      </p:sp>
    </p:spTree>
    <p:extLst>
      <p:ext uri="{BB962C8B-B14F-4D97-AF65-F5344CB8AC3E}">
        <p14:creationId xmlns:p14="http://schemas.microsoft.com/office/powerpoint/2010/main" val="37167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84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6185092" y="3299319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458409" y="2580450"/>
            <a:ext cx="1437294" cy="598053"/>
          </a:xfrm>
          <a:prstGeom prst="wedgeRectCallout">
            <a:avLst>
              <a:gd name="adj1" fmla="val -63838"/>
              <a:gd name="adj2" fmla="val 7723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Чемульпо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5500" y="1668662"/>
            <a:ext cx="279353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порту Чемульпо японцы напали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крейсер «Варяг» и канонерскую лодку «Кореец».</a:t>
            </a:r>
          </a:p>
        </p:txBody>
      </p:sp>
    </p:spTree>
    <p:extLst>
      <p:ext uri="{BB962C8B-B14F-4D97-AF65-F5344CB8AC3E}">
        <p14:creationId xmlns:p14="http://schemas.microsoft.com/office/powerpoint/2010/main" val="2053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8" y="295300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«Варяг»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«Кореец» выходят на бой</a:t>
            </a:r>
          </a:p>
        </p:txBody>
      </p:sp>
    </p:spTree>
    <p:extLst>
      <p:ext uri="{BB962C8B-B14F-4D97-AF65-F5344CB8AC3E}">
        <p14:creationId xmlns:p14="http://schemas.microsoft.com/office/powerpoint/2010/main" val="4256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Капитан «Варяга» Всеволод Фёдорович Руднев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717152"/>
            <a:ext cx="3880884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ходе боя на «Варяге» начался пожар,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его капитан принял решение отвести крейсер обратно в Чемульпо.</a:t>
            </a:r>
          </a:p>
        </p:txBody>
      </p:sp>
    </p:spTree>
    <p:extLst>
      <p:ext uri="{BB962C8B-B14F-4D97-AF65-F5344CB8AC3E}">
        <p14:creationId xmlns:p14="http://schemas.microsoft.com/office/powerpoint/2010/main" val="5687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959025"/>
            <a:ext cx="4997151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Чтобы «Варяг» не достался японцам, его затопили.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Канонерку «Кореец» взорвали.</a:t>
            </a:r>
          </a:p>
        </p:txBody>
      </p:sp>
      <p:pic>
        <p:nvPicPr>
          <p:cNvPr id="8194" name="Picture 2" descr="https://upload.wikimedia.org/wikipedia/commons/thumb/b/b7/Russian_gunboat_Korietz_blown_up_at_Chemulpo.jpg/800px-Russian_gunboat_Korietz_blown_up_at_Chemulp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68" y="829339"/>
            <a:ext cx="2900648" cy="34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57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Японцы стремились добиться превосходства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море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9731" y="2070880"/>
            <a:ext cx="344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Высадка японского десанта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сушу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4723" y="3006601"/>
            <a:ext cx="3091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Захват Маньчжурии, </a:t>
            </a:r>
            <a:r>
              <a:rPr lang="ru-RU" sz="1400" dirty="0" err="1">
                <a:solidFill>
                  <a:prstClr val="black"/>
                </a:solidFill>
              </a:rPr>
              <a:t>Усурийского</a:t>
            </a:r>
            <a:r>
              <a:rPr lang="ru-RU" sz="1400" dirty="0">
                <a:solidFill>
                  <a:prstClr val="black"/>
                </a:solidFill>
              </a:rPr>
              <a:t> и Приморского краёв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38180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18114"/>
            <a:ext cx="382297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«Варяг» был построен в Филадельфии, а потом передан Военно-морскому флоту Российской империи.</a:t>
            </a:r>
          </a:p>
        </p:txBody>
      </p:sp>
    </p:spTree>
    <p:extLst>
      <p:ext uri="{BB962C8B-B14F-4D97-AF65-F5344CB8AC3E}">
        <p14:creationId xmlns:p14="http://schemas.microsoft.com/office/powerpoint/2010/main" val="32595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Степан Осипович Макаров</a:t>
            </a:r>
          </a:p>
        </p:txBody>
      </p:sp>
    </p:spTree>
    <p:extLst>
      <p:ext uri="{BB962C8B-B14F-4D97-AF65-F5344CB8AC3E}">
        <p14:creationId xmlns:p14="http://schemas.microsoft.com/office/powerpoint/2010/main" val="13016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Броненосец «Петропавловск»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717152"/>
            <a:ext cx="4136064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31 марта 1904 года броненосец «Петропавловск», на котором находился Макаров, налетел на минную банку.</a:t>
            </a:r>
          </a:p>
        </p:txBody>
      </p:sp>
    </p:spTree>
    <p:extLst>
      <p:ext uri="{BB962C8B-B14F-4D97-AF65-F5344CB8AC3E}">
        <p14:creationId xmlns:p14="http://schemas.microsoft.com/office/powerpoint/2010/main" val="10805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8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Гибель «Петро-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павловска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521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30819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середине апреля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1904 года японцы перешли маньчжурскую границу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8370" y="1308199"/>
            <a:ext cx="2639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Вторая японская армия десантировалась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Ляодунском полуострове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4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Японцы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захватили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порт Дальний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6997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Затем они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нанесли удар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 Порт-Артуру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96177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29741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28000" r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410421"/>
            <a:ext cx="357253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Осада Порт-Артура длилась с июля по декабрь 1904 года.</a:t>
            </a:r>
          </a:p>
        </p:txBody>
      </p:sp>
    </p:spTree>
    <p:extLst>
      <p:ext uri="{BB962C8B-B14F-4D97-AF65-F5344CB8AC3E}">
        <p14:creationId xmlns:p14="http://schemas.microsoft.com/office/powerpoint/2010/main" val="25809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84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844851" y="2884100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118167" y="2160622"/>
            <a:ext cx="1437294" cy="598053"/>
          </a:xfrm>
          <a:prstGeom prst="wedgeRectCallout">
            <a:avLst>
              <a:gd name="adj1" fmla="val -63838"/>
              <a:gd name="adj2" fmla="val 7723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>
                <a:solidFill>
                  <a:srgbClr val="4E361E"/>
                </a:solidFill>
              </a:rPr>
              <a:t>Ляоян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5500" y="1509172"/>
            <a:ext cx="279353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1904 года японское командование нанесло удар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русской армии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районе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Ляояна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33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30819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протяжении трёх дней русские успешно отбивали японские атаки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8370" y="1308199"/>
            <a:ext cx="2639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Алексей Николаевич Куропаткин хотел начать наступление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4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последний момент он  передумал, переоценив силы японцев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6997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Армия Куропаткина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начала отступление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</a:t>
            </a:r>
            <a:r>
              <a:rPr lang="ru-RU" sz="1400" b="1" dirty="0" err="1">
                <a:solidFill>
                  <a:prstClr val="black"/>
                </a:solidFill>
              </a:rPr>
              <a:t>Мукдену</a:t>
            </a:r>
            <a:endParaRPr lang="ru-RU" sz="1400" b="1" dirty="0">
              <a:solidFill>
                <a:prstClr val="black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96177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12095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5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Зиновий Петрович Рожественский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940443"/>
            <a:ext cx="389151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октябре 1904 года из Балтики вышла вторая Тихоокеанская эскадра.</a:t>
            </a:r>
          </a:p>
        </p:txBody>
      </p:sp>
    </p:spTree>
    <p:extLst>
      <p:ext uri="{BB962C8B-B14F-4D97-AF65-F5344CB8AC3E}">
        <p14:creationId xmlns:p14="http://schemas.microsoft.com/office/powerpoint/2010/main" val="224946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21054"/>
            <a:ext cx="389151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Рожественский должен был пробиться к осаждённому Порт-Артуру.</a:t>
            </a:r>
          </a:p>
        </p:txBody>
      </p:sp>
    </p:spTree>
    <p:extLst>
      <p:ext uri="{BB962C8B-B14F-4D97-AF65-F5344CB8AC3E}">
        <p14:creationId xmlns:p14="http://schemas.microsoft.com/office/powerpoint/2010/main" val="31228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30819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Японцы активизировали свои действия в районе Порт-Артура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8370" y="1308199"/>
            <a:ext cx="2639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декабре погиб начальник обороны Порт-Артура, генерал Кондратенко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2" y="2734003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Командующий войсками, Анатолий Михайлович </a:t>
            </a:r>
            <a:r>
              <a:rPr lang="ru-RU" sz="1400" dirty="0" err="1">
                <a:solidFill>
                  <a:prstClr val="black"/>
                </a:solidFill>
              </a:rPr>
              <a:t>Стессель</a:t>
            </a:r>
            <a:r>
              <a:rPr lang="ru-RU" sz="1400" dirty="0">
                <a:solidFill>
                  <a:prstClr val="black"/>
                </a:solidFill>
              </a:rPr>
              <a:t>, созвал Совет обороны крепости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6997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Большинством голосов было принято решение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продолжении обороны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43012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Оборона Порт-Артура</a:t>
            </a:r>
          </a:p>
        </p:txBody>
      </p:sp>
    </p:spTree>
    <p:extLst>
      <p:ext uri="{BB962C8B-B14F-4D97-AF65-F5344CB8AC3E}">
        <p14:creationId xmlns:p14="http://schemas.microsoft.com/office/powerpoint/2010/main" val="12882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r="-28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517995"/>
            <a:ext cx="279353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боя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 Чемульпо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1904 году «Варяг» был затоплен российскими моряками.</a:t>
            </a:r>
          </a:p>
        </p:txBody>
      </p:sp>
    </p:spTree>
    <p:extLst>
      <p:ext uri="{BB962C8B-B14F-4D97-AF65-F5344CB8AC3E}">
        <p14:creationId xmlns:p14="http://schemas.microsoft.com/office/powerpoint/2010/main" val="11219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Анатолий Михайлович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Стессель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940443"/>
            <a:ext cx="320039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20 декабря 1904 года </a:t>
            </a:r>
            <a:r>
              <a:rPr lang="ru-RU" sz="1400" dirty="0" err="1">
                <a:solidFill>
                  <a:prstClr val="white"/>
                </a:solidFill>
              </a:rPr>
              <a:t>Стессель</a:t>
            </a:r>
            <a:r>
              <a:rPr lang="ru-RU" sz="1400" dirty="0">
                <a:solidFill>
                  <a:prstClr val="white"/>
                </a:solidFill>
              </a:rPr>
              <a:t> сдал японцам Порт-Артур.</a:t>
            </a:r>
          </a:p>
        </p:txBody>
      </p:sp>
    </p:spTree>
    <p:extLst>
      <p:ext uri="{BB962C8B-B14F-4D97-AF65-F5344CB8AC3E}">
        <p14:creationId xmlns:p14="http://schemas.microsoft.com/office/powerpoint/2010/main" val="29527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Суд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над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Стесселем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84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944520" y="2788407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203227" y="2093963"/>
            <a:ext cx="1437294" cy="598053"/>
          </a:xfrm>
          <a:prstGeom prst="wedgeRectCallout">
            <a:avLst>
              <a:gd name="adj1" fmla="val -63838"/>
              <a:gd name="adj2" fmla="val 7723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>
                <a:solidFill>
                  <a:srgbClr val="4E361E"/>
                </a:solidFill>
              </a:rPr>
              <a:t>Мукден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5500" y="1668663"/>
            <a:ext cx="279353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падения Порт-Артура японские войска были переправлены к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Мукдену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1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7000" r="-5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40443"/>
            <a:ext cx="320039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феврале 1905 года началось </a:t>
            </a:r>
            <a:r>
              <a:rPr lang="ru-RU" sz="1400" dirty="0" err="1">
                <a:solidFill>
                  <a:prstClr val="white"/>
                </a:solidFill>
              </a:rPr>
              <a:t>Мукденское</a:t>
            </a:r>
            <a:r>
              <a:rPr lang="ru-RU" sz="1400" dirty="0">
                <a:solidFill>
                  <a:prstClr val="white"/>
                </a:solidFill>
              </a:rPr>
              <a:t> сражение.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12239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Дивизии японской армии, построенные после сражения под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Мукденом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3940443"/>
            <a:ext cx="2615608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25 февраля </a:t>
            </a:r>
            <a:r>
              <a:rPr lang="ru-RU" sz="1400" dirty="0" err="1">
                <a:solidFill>
                  <a:prstClr val="white"/>
                </a:solidFill>
              </a:rPr>
              <a:t>Мукден</a:t>
            </a:r>
            <a:r>
              <a:rPr lang="ru-RU" sz="1400" dirty="0">
                <a:solidFill>
                  <a:prstClr val="white"/>
                </a:solidFill>
              </a:rPr>
              <a:t> был занят японцами.</a:t>
            </a:r>
          </a:p>
        </p:txBody>
      </p:sp>
    </p:spTree>
    <p:extLst>
      <p:ext uri="{BB962C8B-B14F-4D97-AF65-F5344CB8AC3E}">
        <p14:creationId xmlns:p14="http://schemas.microsoft.com/office/powerpoint/2010/main" val="15529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5500" y="1339048"/>
            <a:ext cx="279353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14 мая 1905 года Вторая Тихоокеанская эскадра вошла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Цусимский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залив, где её уже ждали японцы.</a:t>
            </a:r>
          </a:p>
        </p:txBody>
      </p:sp>
    </p:spTree>
    <p:extLst>
      <p:ext uri="{BB962C8B-B14F-4D97-AF65-F5344CB8AC3E}">
        <p14:creationId xmlns:p14="http://schemas.microsoft.com/office/powerpoint/2010/main" val="34537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501822"/>
            <a:ext cx="486956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Менее чем через час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Цусимского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сражения из строя вышел русский флагманский броненосец.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Миноносец «Бедовый», на котором находился раненый Рожественский, был захвачен японцами.</a:t>
            </a:r>
          </a:p>
        </p:txBody>
      </p:sp>
      <p:pic>
        <p:nvPicPr>
          <p:cNvPr id="10242" name="Picture 2" descr="ÐÐ°ÑÑÐ¸Ð½ÐºÐ¸ Ð¿Ð¾ Ð·Ð°Ð¿ÑÐ¾ÑÑ ÑÑÑÐ¸Ð¼ÑÐºÐ¾Ðµ Ñ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66" y="829339"/>
            <a:ext cx="2900650" cy="34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Цусимское сражение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5321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Цусимское сражение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8777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30819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</a:t>
            </a:r>
            <a:r>
              <a:rPr lang="ru-RU" sz="1400" dirty="0" err="1">
                <a:solidFill>
                  <a:prstClr val="black"/>
                </a:solidFill>
              </a:rPr>
              <a:t>Цусимского</a:t>
            </a:r>
            <a:r>
              <a:rPr lang="ru-RU" sz="1400" dirty="0">
                <a:solidFill>
                  <a:prstClr val="black"/>
                </a:solidFill>
              </a:rPr>
              <a:t> сражения в войне наступило затишье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8370" y="1308199"/>
            <a:ext cx="2639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Его ненадолго прервали японцы, высадившиеся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июле 1905 года на Сахалин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2" y="2734003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Здесь почти не было русских войск, поэтому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боях участвовали даже каторжане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6997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После долгих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неравных боёв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русские сдались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11113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10553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Японский крейсер «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Сойя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7846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57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Необходимость окончания войны осознавали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русские, и японцы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9731" y="2070880"/>
            <a:ext cx="344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России была нужна армия для подавления народных выступлений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02227" y="3006601"/>
            <a:ext cx="3256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Япония не могла продолжать войну из-за экономических проблем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41616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501822"/>
            <a:ext cx="488019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Европейские государства беспокоило усиление позиций Японии на Дальнем Востоке.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 не был нужен сильный соперник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Тихом океане, будь то Япония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или Россия.</a:t>
            </a:r>
          </a:p>
        </p:txBody>
      </p:sp>
      <p:pic>
        <p:nvPicPr>
          <p:cNvPr id="15362" name="Picture 2" descr="https://topwar.ru/uploads/posts/2011-11/1321896390_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64" y="829339"/>
            <a:ext cx="2900652" cy="34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Япония обратилась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США с просьбой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посредничестве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мирных переговорах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Теодор Рузвельт согласился оказать помощь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Переговоры прошли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американском городе Портсмут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25545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8" y="289984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Российская делегация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Портсмуте</a:t>
            </a:r>
          </a:p>
        </p:txBody>
      </p:sp>
    </p:spTree>
    <p:extLst>
      <p:ext uri="{BB962C8B-B14F-4D97-AF65-F5344CB8AC3E}">
        <p14:creationId xmlns:p14="http://schemas.microsoft.com/office/powerpoint/2010/main" val="34348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27735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Портсмутский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мирный договор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1359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признавала Корею сферой японских интересов.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4" y="26200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265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626926"/>
            <a:ext cx="493370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Япония должны были вывести свои войска из Маньчжурии.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781014"/>
            <a:ext cx="459825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передавала Японии южную часть Сахалина и Курильские острова.</a:t>
            </a:r>
          </a:p>
        </p:txBody>
      </p:sp>
      <p:pic>
        <p:nvPicPr>
          <p:cNvPr id="16386" name="Picture 2" descr="ÐÐ°ÑÑÐ¸Ð½ÐºÐ¸ Ð¿Ð¾ Ð·Ð°Ð¿ÑÐ¾ÑÑ Ð¿Ð¾ÑÑÑÐ¼ÑÑ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9573" y="1136580"/>
            <a:ext cx="2761887" cy="34218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27735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Портсмутский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мирный договор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1359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отдавала Японии права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аренду Порт-Артура.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4" y="26200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336055"/>
            <a:ext cx="4598259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предоставляла японцам право рыболовства вдоль русского побережья Японского, Охотского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Берингова морей.</a:t>
            </a:r>
          </a:p>
        </p:txBody>
      </p:sp>
      <p:pic>
        <p:nvPicPr>
          <p:cNvPr id="19" name="Picture 2" descr="ÐÐ°ÑÑÐ¸Ð½ÐºÐ¸ Ð¿Ð¾ Ð·Ð°Ð¿ÑÐ¾ÑÑ Ð¿Ð¾ÑÑÑÐ¼ÑÑ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9573" y="1136580"/>
            <a:ext cx="2761887" cy="34218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8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Общая неподготовленность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537809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Причины поражения России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537809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Трудности доставки снаряжения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Дальний Восток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5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Ошибки командования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Русско-японская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18302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538740"/>
            <a:ext cx="25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Россия оказалась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изоляции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9731" y="2070880"/>
            <a:ext cx="344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Англия и США поддержали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Японию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02227" y="3006601"/>
            <a:ext cx="3256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Франция объявила о своём нейтралитете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815" y="386416"/>
            <a:ext cx="73240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Причины поражения России в войне</a:t>
            </a:r>
          </a:p>
        </p:txBody>
      </p:sp>
    </p:spTree>
    <p:extLst>
      <p:ext uri="{BB962C8B-B14F-4D97-AF65-F5344CB8AC3E}">
        <p14:creationId xmlns:p14="http://schemas.microsoft.com/office/powerpoint/2010/main" val="7523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810178"/>
            <a:ext cx="4880192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Внешнеполитический курс России переместился в Европу.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первую очередь изменились отношения с Англией.</a:t>
            </a:r>
          </a:p>
        </p:txBody>
      </p:sp>
      <p:pic>
        <p:nvPicPr>
          <p:cNvPr id="17410" name="Picture 2" descr="ÐÐ°ÑÑÐ¸Ð½ÐºÐ¸ Ð¿Ð¾ Ð·Ð°Ð¿ÑÐ¾ÑÑ Ð½Ð¸ÐºÐ¾Ð»Ð°Ð¹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62" y="829339"/>
            <a:ext cx="2900654" cy="34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42000" r="-4000" b="-1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40443"/>
            <a:ext cx="320039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1904 году Англия заключила союз с Францией.</a:t>
            </a:r>
          </a:p>
        </p:txBody>
      </p:sp>
    </p:spTree>
    <p:extLst>
      <p:ext uri="{BB962C8B-B14F-4D97-AF65-F5344CB8AC3E}">
        <p14:creationId xmlns:p14="http://schemas.microsoft.com/office/powerpoint/2010/main" val="3008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время Первой мировой войны крейсер выкупила Россия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6" y="1173420"/>
            <a:ext cx="2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1917 году «Варяг» отправили на ремонт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Великобританию, где его конфисковали англичане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6" y="2872109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1920 году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крейсер передали Германии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764387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1925 году при буксировке корабль попал в шторм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затонул у берега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Ирландском море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85544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Крейсер «Варяг»</a:t>
            </a:r>
          </a:p>
        </p:txBody>
      </p:sp>
    </p:spTree>
    <p:extLst>
      <p:ext uri="{BB962C8B-B14F-4D97-AF65-F5344CB8AC3E}">
        <p14:creationId xmlns:p14="http://schemas.microsoft.com/office/powerpoint/2010/main" val="39714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55584"/>
            <a:ext cx="4033837" cy="1838804"/>
            <a:chOff x="358776" y="1577920"/>
            <a:chExt cx="4033837" cy="183880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Союз Англии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 Франции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83135"/>
              <a:ext cx="3766656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Англия отказалась от курса «блестящей изоляции», который подразумевал отказ Англии от заключения длительных международных союзов.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856" y="847777"/>
            <a:ext cx="4423145" cy="34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6000" r="-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738421"/>
            <a:ext cx="434871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союзу Англии и Франции привело резкое усиление Германии и её стремление создать мощный военно-морской флот.</a:t>
            </a:r>
          </a:p>
        </p:txBody>
      </p:sp>
    </p:spTree>
    <p:extLst>
      <p:ext uri="{BB962C8B-B14F-4D97-AF65-F5344CB8AC3E}">
        <p14:creationId xmlns:p14="http://schemas.microsoft.com/office/powerpoint/2010/main" val="27612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Англия пошла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сближение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Россией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1907 году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Петербурге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прошли переговоры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Россия и Англия договорились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разграничении интересов в Иране, Афганистане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Тибете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и Англия</a:t>
            </a:r>
          </a:p>
        </p:txBody>
      </p:sp>
    </p:spTree>
    <p:extLst>
      <p:ext uri="{BB962C8B-B14F-4D97-AF65-F5344CB8AC3E}">
        <p14:creationId xmlns:p14="http://schemas.microsoft.com/office/powerpoint/2010/main" val="6258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1163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78053" y="2012215"/>
            <a:ext cx="251239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053" y="2947936"/>
            <a:ext cx="251239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019278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019278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0530" y="2431018"/>
            <a:ext cx="257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Окончательно закрепилось разделение Европы на два военно-политических блока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3700" y="2178601"/>
            <a:ext cx="124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Антанта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27591" y="3114322"/>
            <a:ext cx="2213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Тройственный союз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815" y="386416"/>
            <a:ext cx="73240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Европа в начале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9219" y="2947936"/>
            <a:ext cx="251239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9219" y="2016259"/>
            <a:ext cx="251239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2885" y="2182032"/>
            <a:ext cx="2385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Англия, Франция, Россия</a:t>
            </a:r>
          </a:p>
        </p:txBody>
      </p:sp>
      <p:cxnSp>
        <p:nvCxnSpPr>
          <p:cNvPr id="25" name="Скругленная соединительная линия 24"/>
          <p:cNvCxnSpPr>
            <a:stCxn id="19" idx="3"/>
            <a:endCxn id="23" idx="1"/>
          </p:cNvCxnSpPr>
          <p:nvPr/>
        </p:nvCxnSpPr>
        <p:spPr>
          <a:xfrm>
            <a:off x="5890444" y="2332491"/>
            <a:ext cx="358775" cy="404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4"/>
          <p:cNvCxnSpPr>
            <a:stCxn id="21" idx="3"/>
            <a:endCxn id="22" idx="1"/>
          </p:cNvCxnSpPr>
          <p:nvPr/>
        </p:nvCxnSpPr>
        <p:spPr>
          <a:xfrm>
            <a:off x="5890444" y="3268212"/>
            <a:ext cx="35877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12884" y="3006600"/>
            <a:ext cx="238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Германия, Австро-Венгрия, Италия</a:t>
            </a:r>
          </a:p>
        </p:txBody>
      </p:sp>
    </p:spTree>
    <p:extLst>
      <p:ext uri="{BB962C8B-B14F-4D97-AF65-F5344CB8AC3E}">
        <p14:creationId xmlns:p14="http://schemas.microsoft.com/office/powerpoint/2010/main" val="22026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  <p:bldP spid="22" grpId="0" animBg="1"/>
      <p:bldP spid="23" grpId="0" animBg="1"/>
      <p:bldP spid="24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8495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Николая II.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Русско-японская война 1904–1905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574657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инициативе Николая II была созвана Гаагская конференция.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611302"/>
            <a:ext cx="531063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1896 году между Россией и Китаем был заключён секретный оборонительный договор.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6" y="3802277"/>
            <a:ext cx="510862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ночь на 27 января 1904 года Япония без объявления войны напала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российскую эскадру в Порт-Артуре.</a:t>
            </a:r>
          </a:p>
        </p:txBody>
      </p:sp>
    </p:spTree>
    <p:extLst>
      <p:ext uri="{BB962C8B-B14F-4D97-AF65-F5344CB8AC3E}">
        <p14:creationId xmlns:p14="http://schemas.microsoft.com/office/powerpoint/2010/main" val="1460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8495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Николая II.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Русско-японская война 1904–1905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423856"/>
            <a:ext cx="587416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Русско-японская война завершилась поражением России и подписанием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23 августа 1905 года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Портсмутского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договора.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760329"/>
            <a:ext cx="53106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Русско-японской войны Россия пошла на сближение с Англией.</a:t>
            </a:r>
          </a:p>
        </p:txBody>
      </p:sp>
    </p:spTree>
    <p:extLst>
      <p:ext uri="{BB962C8B-B14F-4D97-AF65-F5344CB8AC3E}">
        <p14:creationId xmlns:p14="http://schemas.microsoft.com/office/powerpoint/2010/main" val="36674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828" y="2041238"/>
            <a:ext cx="519368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на Дальнем Востоке.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93230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Русско-японская война.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823376"/>
            <a:ext cx="548233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Сближение России и Англии.</a:t>
            </a:r>
          </a:p>
        </p:txBody>
      </p:sp>
    </p:spTree>
    <p:extLst>
      <p:ext uri="{BB962C8B-B14F-4D97-AF65-F5344CB8AC3E}">
        <p14:creationId xmlns:p14="http://schemas.microsoft.com/office/powerpoint/2010/main" val="13174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544004"/>
            <a:ext cx="25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Задачи внешней политики Николая </a:t>
            </a:r>
            <a:r>
              <a:rPr lang="en-US" sz="1400" b="1" dirty="0">
                <a:solidFill>
                  <a:prstClr val="black"/>
                </a:solidFill>
              </a:rPr>
              <a:t>II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9731" y="2070880"/>
            <a:ext cx="344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Недопущение военных конфликтов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Европе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6303" y="300769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Расширение сферы влияния России на Дальнем Востоке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Внешняя политика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1721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2000" r="-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Делегаты Гаагской конференции 1899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29804"/>
            <a:ext cx="381324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Николай II стал инициатором созыва международной конференции в Гааге.</a:t>
            </a:r>
          </a:p>
        </p:txBody>
      </p:sp>
    </p:spTree>
    <p:extLst>
      <p:ext uri="{BB962C8B-B14F-4D97-AF65-F5344CB8AC3E}">
        <p14:creationId xmlns:p14="http://schemas.microsoft.com/office/powerpoint/2010/main" val="132225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Microsoft Office PowerPoint</Application>
  <PresentationFormat>Экран (16:9)</PresentationFormat>
  <Paragraphs>332</Paragraphs>
  <Slides>65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Merriweather</vt:lpstr>
      <vt:lpstr>Roboto Slab</vt:lpstr>
      <vt:lpstr>Calibri</vt:lpstr>
      <vt:lpstr>Theano Didot</vt:lpstr>
      <vt:lpstr>Roboto</vt:lpstr>
      <vt:lpstr>Arial</vt:lpstr>
      <vt:lpstr>Tahoma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2018-11-06T07:35:02Z</dcterms:created>
  <dcterms:modified xsi:type="dcterms:W3CDTF">2018-11-19T07:30:26Z</dcterms:modified>
</cp:coreProperties>
</file>