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  <p:sldMasterId id="2147483828" r:id="rId3"/>
  </p:sldMasterIdLst>
  <p:notesMasterIdLst>
    <p:notesMasterId r:id="rId69"/>
  </p:notesMasterIdLst>
  <p:sldIdLst>
    <p:sldId id="257" r:id="rId4"/>
    <p:sldId id="602" r:id="rId5"/>
    <p:sldId id="791" r:id="rId6"/>
    <p:sldId id="429" r:id="rId7"/>
    <p:sldId id="790" r:id="rId8"/>
    <p:sldId id="703" r:id="rId9"/>
    <p:sldId id="589" r:id="rId10"/>
    <p:sldId id="386" r:id="rId11"/>
    <p:sldId id="446" r:id="rId12"/>
    <p:sldId id="792" r:id="rId13"/>
    <p:sldId id="626" r:id="rId14"/>
    <p:sldId id="798" r:id="rId15"/>
    <p:sldId id="794" r:id="rId16"/>
    <p:sldId id="797" r:id="rId17"/>
    <p:sldId id="644" r:id="rId18"/>
    <p:sldId id="592" r:id="rId19"/>
    <p:sldId id="683" r:id="rId20"/>
    <p:sldId id="800" r:id="rId21"/>
    <p:sldId id="695" r:id="rId22"/>
    <p:sldId id="799" r:id="rId23"/>
    <p:sldId id="801" r:id="rId24"/>
    <p:sldId id="457" r:id="rId25"/>
    <p:sldId id="802" r:id="rId26"/>
    <p:sldId id="803" r:id="rId27"/>
    <p:sldId id="804" r:id="rId28"/>
    <p:sldId id="693" r:id="rId29"/>
    <p:sldId id="805" r:id="rId30"/>
    <p:sldId id="806" r:id="rId31"/>
    <p:sldId id="603" r:id="rId32"/>
    <p:sldId id="433" r:id="rId33"/>
    <p:sldId id="807" r:id="rId34"/>
    <p:sldId id="810" r:id="rId35"/>
    <p:sldId id="809" r:id="rId36"/>
    <p:sldId id="808" r:id="rId37"/>
    <p:sldId id="684" r:id="rId38"/>
    <p:sldId id="813" r:id="rId39"/>
    <p:sldId id="815" r:id="rId40"/>
    <p:sldId id="816" r:id="rId41"/>
    <p:sldId id="819" r:id="rId42"/>
    <p:sldId id="817" r:id="rId43"/>
    <p:sldId id="820" r:id="rId44"/>
    <p:sldId id="821" r:id="rId45"/>
    <p:sldId id="826" r:id="rId46"/>
    <p:sldId id="827" r:id="rId47"/>
    <p:sldId id="711" r:id="rId48"/>
    <p:sldId id="828" r:id="rId49"/>
    <p:sldId id="829" r:id="rId50"/>
    <p:sldId id="830" r:id="rId51"/>
    <p:sldId id="832" r:id="rId52"/>
    <p:sldId id="698" r:id="rId53"/>
    <p:sldId id="834" r:id="rId54"/>
    <p:sldId id="836" r:id="rId55"/>
    <p:sldId id="837" r:id="rId56"/>
    <p:sldId id="839" r:id="rId57"/>
    <p:sldId id="840" r:id="rId58"/>
    <p:sldId id="841" r:id="rId59"/>
    <p:sldId id="842" r:id="rId60"/>
    <p:sldId id="843" r:id="rId61"/>
    <p:sldId id="844" r:id="rId62"/>
    <p:sldId id="845" r:id="rId63"/>
    <p:sldId id="846" r:id="rId64"/>
    <p:sldId id="848" r:id="rId65"/>
    <p:sldId id="793" r:id="rId66"/>
    <p:sldId id="823" r:id="rId67"/>
    <p:sldId id="824" r:id="rId6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Merriweather" panose="00000500000000000000" pitchFamily="2" charset="-52"/>
      <p:regular r:id="rId74"/>
      <p:bold r:id="rId75"/>
      <p:italic r:id="rId76"/>
      <p:boldItalic r:id="rId77"/>
    </p:embeddedFont>
    <p:embeddedFont>
      <p:font typeface="Roboto" panose="02000000000000000000" pitchFamily="2" charset="0"/>
      <p:regular r:id="rId78"/>
      <p:bold r:id="rId79"/>
      <p:italic r:id="rId80"/>
      <p:boldItalic r:id="rId81"/>
    </p:embeddedFont>
    <p:embeddedFont>
      <p:font typeface="Roboto Slab" pitchFamily="2" charset="0"/>
      <p:regular r:id="rId82"/>
      <p:bold r:id="rId83"/>
    </p:embeddedFont>
    <p:embeddedFont>
      <p:font typeface="Theano Didot" panose="02060603060706020203" pitchFamily="18" charset="0"/>
      <p:regular r:id="rId84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B6B"/>
    <a:srgbClr val="FA5050"/>
    <a:srgbClr val="0FE673"/>
    <a:srgbClr val="459AAB"/>
    <a:srgbClr val="41719C"/>
    <a:srgbClr val="CDC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92" autoAdjust="0"/>
    <p:restoredTop sz="95118" autoAdjust="0"/>
  </p:normalViewPr>
  <p:slideViewPr>
    <p:cSldViewPr snapToGrid="0">
      <p:cViewPr>
        <p:scale>
          <a:sx n="42" d="100"/>
          <a:sy n="42" d="100"/>
        </p:scale>
        <p:origin x="2760" y="1152"/>
      </p:cViewPr>
      <p:guideLst>
        <p:guide orient="horz" pos="237"/>
        <p:guide pos="226"/>
        <p:guide pos="5534"/>
        <p:guide orient="horz" pos="3003"/>
        <p:guide pos="2767"/>
        <p:guide pos="2993"/>
        <p:guide pos="1837"/>
        <p:guide pos="2086"/>
        <p:guide pos="3674"/>
        <p:guide pos="39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font" Target="fonts/font7.fntdata"/><Relationship Id="rId84" Type="http://schemas.openxmlformats.org/officeDocument/2006/relationships/font" Target="fonts/font15.fntdata"/><Relationship Id="rId89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87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font" Target="fonts/font13.fntdata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85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font" Target="fonts/font14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40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64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408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18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329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78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13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896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95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226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48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599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726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58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40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49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585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24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921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158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56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584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7778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193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532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148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244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004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9612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456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316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19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236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041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8108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9128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2235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9359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337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0301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273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8553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683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691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598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9195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427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46833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691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588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646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83988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7128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44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1864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3609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236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01950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2018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8709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90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21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753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31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85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76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24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75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61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91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8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57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10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95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53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8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1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8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84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5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8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9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jpeg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5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F946DB83-1F17-4FFA-903C-A82F34EEA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50071" y="503989"/>
            <a:ext cx="5509202" cy="413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4033838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Николай </a:t>
            </a:r>
            <a:r>
              <a:rPr lang="en-US" sz="3600" dirty="0">
                <a:latin typeface="+mj-lt"/>
              </a:rPr>
              <a:t>II</a:t>
            </a:r>
            <a:r>
              <a:rPr lang="ru-RU" sz="3600" dirty="0">
                <a:latin typeface="+mj-lt"/>
              </a:rPr>
              <a:t>. Начало правления. Политическое развитие страны </a:t>
            </a:r>
            <a:endParaRPr lang="en-US" sz="3600" dirty="0">
              <a:latin typeface="+mj-lt"/>
            </a:endParaRPr>
          </a:p>
          <a:p>
            <a:r>
              <a:rPr lang="ru-RU" sz="3600" dirty="0">
                <a:latin typeface="+mj-lt"/>
              </a:rPr>
              <a:t>в 1894–1904 годах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Николай II был убеждён, что Россия и монархия неразделимы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 считал себя обязанным сохранять историческое наследие предков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Позиция Николая </a:t>
            </a:r>
            <a:r>
              <a:rPr lang="en-US" sz="1400" dirty="0">
                <a:solidFill>
                  <a:prstClr val="black"/>
                </a:solidFill>
              </a:rPr>
              <a:t>II</a:t>
            </a:r>
            <a:r>
              <a:rPr lang="ru-RU" sz="1400" dirty="0">
                <a:solidFill>
                  <a:prstClr val="black"/>
                </a:solidFill>
              </a:rPr>
              <a:t> вызвала разочарование земской общественности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70149A-64C4-481B-84A8-31F2185FCAC5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Начало правления Николая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II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70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785245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Общественные настроения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2705634"/>
            <a:ext cx="4033837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Земская общественность надеялась, </a:t>
            </a:r>
          </a:p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что Николай II введёт в России конституционные порядки.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7" name="Picture 2" descr="Ð¤Ð¾ÑÐ¾Ð³ÑÐ°ÑÐ¸Ñ ÑÐ»ÐµÐ½Ð¾Ð²Â  ÐÐ¾Ð´ÐµÐ¹Ð½Ð¾Ð¿Ð¾Ð»ÑÑÐºÐ¾Ð¹ Ð·ÐµÐ¼ÑÐºÐ¾Ð¹ ÑÐ¿ÑÐ°Ð²Ñ (Ð¿Ð¾ÑÐ»Ðµ ÑÐµÑÑÐ°Ð²ÑÐ°ÑÐ¸Ð¸)">
            <a:extLst>
              <a:ext uri="{FF2B5EF4-FFF2-40B4-BE49-F238E27FC236}">
                <a16:creationId xmlns:a16="http://schemas.microsoft.com/office/drawing/2014/main" id="{3260AB29-C747-4CA2-A2F2-15A786795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1430" y="1068400"/>
            <a:ext cx="4382570" cy="300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30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76A8192-B876-4EBA-9820-97BC5709251C}"/>
              </a:ext>
            </a:extLst>
          </p:cNvPr>
          <p:cNvSpPr/>
          <p:nvPr/>
        </p:nvSpPr>
        <p:spPr>
          <a:xfrm>
            <a:off x="5540415" y="1599803"/>
            <a:ext cx="3231684" cy="6904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9645" y="1138061"/>
            <a:ext cx="1870631" cy="2231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Лагерь либералов</a:t>
            </a: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>
            <a:off x="5531497" y="1010219"/>
            <a:ext cx="21647" cy="3757044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29645" y="1127220"/>
            <a:ext cx="2396276" cy="4462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Лагерь консерваторов-</a:t>
            </a:r>
          </a:p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монархистов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Борьба в верхних эшелонах власти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2310013" y="1604824"/>
            <a:ext cx="3230402" cy="68538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56154" y="1830359"/>
            <a:ext cx="1727792" cy="2231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Лидер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B5EAAB8-4D3D-4E79-A72F-AC4D958439B8}"/>
              </a:ext>
            </a:extLst>
          </p:cNvPr>
          <p:cNvSpPr txBox="1"/>
          <p:nvPr/>
        </p:nvSpPr>
        <p:spPr>
          <a:xfrm>
            <a:off x="6013508" y="1681478"/>
            <a:ext cx="232724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Сергей Юльевич</a:t>
            </a:r>
          </a:p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Витте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CDA8D6C-1171-4F73-AE25-34A7BD2335BB}"/>
              </a:ext>
            </a:extLst>
          </p:cNvPr>
          <p:cNvSpPr txBox="1"/>
          <p:nvPr/>
        </p:nvSpPr>
        <p:spPr>
          <a:xfrm>
            <a:off x="2452919" y="1681478"/>
            <a:ext cx="294972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Вячеслав Константинович </a:t>
            </a:r>
          </a:p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Плеве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1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29" grpId="0"/>
      <p:bldP spid="45" grpId="0" animBg="1"/>
      <p:bldP spid="51" grpId="0"/>
      <p:bldP spid="49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9866" y="4391972"/>
            <a:ext cx="2383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С. Ю. Витте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41743C-4E09-451D-A1B3-071F866A7A1A}"/>
              </a:ext>
            </a:extLst>
          </p:cNvPr>
          <p:cNvSpPr txBox="1"/>
          <p:nvPr/>
        </p:nvSpPr>
        <p:spPr>
          <a:xfrm>
            <a:off x="5673886" y="4391972"/>
            <a:ext cx="2236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В. К. Плеве</a:t>
            </a:r>
          </a:p>
        </p:txBody>
      </p:sp>
      <p:pic>
        <p:nvPicPr>
          <p:cNvPr id="8194" name="Picture 2" descr="https://upload.wikimedia.org/wikipedia/commons/1/1a/Witte_SYu.jpg">
            <a:extLst>
              <a:ext uri="{FF2B5EF4-FFF2-40B4-BE49-F238E27FC236}">
                <a16:creationId xmlns:a16="http://schemas.microsoft.com/office/drawing/2014/main" id="{D02FA2B1-047B-4FEC-97CE-BD0D2098D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6088" y="376239"/>
            <a:ext cx="2991542" cy="401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ÐÐ°ÑÑÐ¸Ð½ÐºÐ¸ Ð¿Ð¾ Ð·Ð°Ð¿ÑÐ¾ÑÑ">
            <a:extLst>
              <a:ext uri="{FF2B5EF4-FFF2-40B4-BE49-F238E27FC236}">
                <a16:creationId xmlns:a16="http://schemas.microsoft.com/office/drawing/2014/main" id="{520EF032-910A-4566-A055-DA6F42399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6372" y="376239"/>
            <a:ext cx="2991540" cy="401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31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BF7DABD-5630-4FC9-AD9D-A966338A1D23}"/>
              </a:ext>
            </a:extLst>
          </p:cNvPr>
          <p:cNvSpPr/>
          <p:nvPr/>
        </p:nvSpPr>
        <p:spPr>
          <a:xfrm>
            <a:off x="2310013" y="2389339"/>
            <a:ext cx="3230403" cy="690406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F0C439D-0881-4956-8AAB-4E0410302EEA}"/>
              </a:ext>
            </a:extLst>
          </p:cNvPr>
          <p:cNvSpPr txBox="1"/>
          <p:nvPr/>
        </p:nvSpPr>
        <p:spPr>
          <a:xfrm>
            <a:off x="5759617" y="3251113"/>
            <a:ext cx="283502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Постепенное вытеснение дворянства буржуазией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538AC5-9F84-49CA-BE97-CF2AAFB92244}"/>
              </a:ext>
            </a:extLst>
          </p:cNvPr>
          <p:cNvSpPr txBox="1"/>
          <p:nvPr/>
        </p:nvSpPr>
        <p:spPr>
          <a:xfrm>
            <a:off x="2288656" y="2349326"/>
            <a:ext cx="3273116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Наличие у России «своего специального строя», особого русского путь развития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C633791-3E41-4D34-8F4E-F6423627D253}"/>
              </a:ext>
            </a:extLst>
          </p:cNvPr>
          <p:cNvSpPr/>
          <p:nvPr/>
        </p:nvSpPr>
        <p:spPr>
          <a:xfrm>
            <a:off x="5540413" y="2389338"/>
            <a:ext cx="3229097" cy="68538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C8B2DC-D0F5-4379-BA8A-915B51E09424}"/>
              </a:ext>
            </a:extLst>
          </p:cNvPr>
          <p:cNvSpPr txBox="1"/>
          <p:nvPr/>
        </p:nvSpPr>
        <p:spPr>
          <a:xfrm>
            <a:off x="5573062" y="2365209"/>
            <a:ext cx="31737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Продолжение модернизации экономики и последующий переход к капитализму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76A8192-B876-4EBA-9820-97BC5709251C}"/>
              </a:ext>
            </a:extLst>
          </p:cNvPr>
          <p:cNvSpPr/>
          <p:nvPr/>
        </p:nvSpPr>
        <p:spPr>
          <a:xfrm>
            <a:off x="5540415" y="1599803"/>
            <a:ext cx="3231684" cy="6904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9645" y="1138061"/>
            <a:ext cx="1870631" cy="2231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Лагерь либералов</a:t>
            </a: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>
            <a:off x="5531497" y="1010219"/>
            <a:ext cx="21647" cy="3757044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29645" y="1127220"/>
            <a:ext cx="2396276" cy="4462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Лагерь  консерваторов-</a:t>
            </a:r>
          </a:p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монархистов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Борьба в верхних эшелонах власти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2310013" y="1604824"/>
            <a:ext cx="3230402" cy="68538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56154" y="1830359"/>
            <a:ext cx="1727792" cy="2231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Лидер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6CEC2EA-73F5-46B7-9A18-1219BCD3D40C}"/>
              </a:ext>
            </a:extLst>
          </p:cNvPr>
          <p:cNvSpPr txBox="1"/>
          <p:nvPr/>
        </p:nvSpPr>
        <p:spPr>
          <a:xfrm>
            <a:off x="456154" y="2507061"/>
            <a:ext cx="1727792" cy="4462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Перспектива развития России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441DFB-1DD4-4335-9B63-155E630E34B1}"/>
              </a:ext>
            </a:extLst>
          </p:cNvPr>
          <p:cNvSpPr txBox="1"/>
          <p:nvPr/>
        </p:nvSpPr>
        <p:spPr>
          <a:xfrm>
            <a:off x="424133" y="3190833"/>
            <a:ext cx="1797044" cy="6694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Roboto"/>
              </a:rPr>
              <a:t>Отношение 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Roboto"/>
              </a:rPr>
              <a:t>к дворянству 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Roboto"/>
              </a:rPr>
              <a:t>и сословной системе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0B13CE-BAFE-4B1E-8B0C-137989F76C8E}"/>
              </a:ext>
            </a:extLst>
          </p:cNvPr>
          <p:cNvSpPr txBox="1"/>
          <p:nvPr/>
        </p:nvSpPr>
        <p:spPr>
          <a:xfrm>
            <a:off x="456154" y="3983295"/>
            <a:ext cx="1727792" cy="6694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Позиция 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 крестьянскому вопросу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004E0AD-FC99-4723-9EB4-28415921FD66}"/>
              </a:ext>
            </a:extLst>
          </p:cNvPr>
          <p:cNvSpPr/>
          <p:nvPr/>
        </p:nvSpPr>
        <p:spPr>
          <a:xfrm>
            <a:off x="5548026" y="3178873"/>
            <a:ext cx="3230896" cy="69333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76D91A2-C81A-4937-B2E9-94DBC3EC1929}"/>
              </a:ext>
            </a:extLst>
          </p:cNvPr>
          <p:cNvSpPr/>
          <p:nvPr/>
        </p:nvSpPr>
        <p:spPr>
          <a:xfrm>
            <a:off x="2317623" y="3178873"/>
            <a:ext cx="3230403" cy="69333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3EB0699-42E7-45B3-9A18-4A45B9DAEB53}"/>
              </a:ext>
            </a:extLst>
          </p:cNvPr>
          <p:cNvSpPr/>
          <p:nvPr/>
        </p:nvSpPr>
        <p:spPr>
          <a:xfrm>
            <a:off x="2324069" y="3971336"/>
            <a:ext cx="3230403" cy="69333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2DD9F778-27E1-4784-8FF0-B7DEFF3446D1}"/>
              </a:ext>
            </a:extLst>
          </p:cNvPr>
          <p:cNvSpPr/>
          <p:nvPr/>
        </p:nvSpPr>
        <p:spPr>
          <a:xfrm>
            <a:off x="5547174" y="3971335"/>
            <a:ext cx="3230896" cy="69333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B5EAAB8-4D3D-4E79-A72F-AC4D958439B8}"/>
              </a:ext>
            </a:extLst>
          </p:cNvPr>
          <p:cNvSpPr txBox="1"/>
          <p:nvPr/>
        </p:nvSpPr>
        <p:spPr>
          <a:xfrm>
            <a:off x="6013508" y="1681478"/>
            <a:ext cx="232724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Сергей Юльевич</a:t>
            </a:r>
          </a:p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Витте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CDA8D6C-1171-4F73-AE25-34A7BD2335BB}"/>
              </a:ext>
            </a:extLst>
          </p:cNvPr>
          <p:cNvSpPr txBox="1"/>
          <p:nvPr/>
        </p:nvSpPr>
        <p:spPr>
          <a:xfrm>
            <a:off x="2452919" y="1681478"/>
            <a:ext cx="294972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Вячеслав Константинович </a:t>
            </a:r>
          </a:p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Плеве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BB66E7-7EAD-4DC0-97C7-BB4CE4140A66}"/>
              </a:ext>
            </a:extLst>
          </p:cNvPr>
          <p:cNvSpPr txBox="1"/>
          <p:nvPr/>
        </p:nvSpPr>
        <p:spPr>
          <a:xfrm>
            <a:off x="2399389" y="3151086"/>
            <a:ext cx="30567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Сохранение сословного деления </a:t>
            </a:r>
          </a:p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общества, дарование дворянам дополнительных привилегий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D1D1840-8DCB-4EF6-88D2-AD9DEC0DC725}"/>
              </a:ext>
            </a:extLst>
          </p:cNvPr>
          <p:cNvSpPr txBox="1"/>
          <p:nvPr/>
        </p:nvSpPr>
        <p:spPr>
          <a:xfrm>
            <a:off x="2175109" y="3944904"/>
            <a:ext cx="35283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Сохранение общины </a:t>
            </a:r>
          </a:p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и традиционного образа </a:t>
            </a:r>
          </a:p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жизни крестьян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41534614-6305-442D-8153-28FE5D969552}"/>
              </a:ext>
            </a:extLst>
          </p:cNvPr>
          <p:cNvSpPr/>
          <p:nvPr/>
        </p:nvSpPr>
        <p:spPr>
          <a:xfrm>
            <a:off x="5600335" y="3947208"/>
            <a:ext cx="312457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Выход крестьян из общины и их</a:t>
            </a:r>
          </a:p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переселение на слабозаселённые </a:t>
            </a:r>
          </a:p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окраины России</a:t>
            </a:r>
          </a:p>
        </p:txBody>
      </p:sp>
    </p:spTree>
    <p:extLst>
      <p:ext uri="{BB962C8B-B14F-4D97-AF65-F5344CB8AC3E}">
        <p14:creationId xmlns:p14="http://schemas.microsoft.com/office/powerpoint/2010/main" val="302303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3" grpId="0"/>
      <p:bldP spid="39" grpId="0"/>
      <p:bldP spid="24" grpId="0" animBg="1"/>
      <p:bldP spid="30" grpId="0"/>
      <p:bldP spid="40" grpId="0"/>
      <p:bldP spid="41" grpId="0"/>
      <p:bldP spid="42" grpId="0"/>
      <p:bldP spid="27" grpId="0" animBg="1"/>
      <p:bldP spid="28" grpId="0" animBg="1"/>
      <p:bldP spid="46" grpId="0" animBg="1"/>
      <p:bldP spid="47" grpId="0" animBg="1"/>
      <p:bldP spid="52" grpId="0"/>
      <p:bldP spid="54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3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7" y="1708264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Единство цели и методов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 С. Ю. Витте и В. К. Плеве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29" y="3946423"/>
            <a:ext cx="382395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Хотели добиться процветания Российской империи путём реформ и преобразований.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3058" y="3927549"/>
            <a:ext cx="365603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Считали революционный путь неприемлемым.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759070" y="32945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10242" name="Picture 2" descr="Ð¡ÐµÑÐ³ÐµÐ¹ Ð®Ð»ÑÐµÐ²Ð¸Ñ ÐÐ¸ÑÑÐµ">
            <a:extLst>
              <a:ext uri="{FF2B5EF4-FFF2-40B4-BE49-F238E27FC236}">
                <a16:creationId xmlns:a16="http://schemas.microsoft.com/office/drawing/2014/main" id="{37F0FA86-3064-4A59-A79D-B63BB1C6E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5638" y="376238"/>
            <a:ext cx="1678286" cy="224604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upload.wikimedia.org/wikipedia/commons/5/57/Pleve.jpg">
            <a:extLst>
              <a:ext uri="{FF2B5EF4-FFF2-40B4-BE49-F238E27FC236}">
                <a16:creationId xmlns:a16="http://schemas.microsoft.com/office/drawing/2014/main" id="{7E9F1891-F08D-4136-AA75-CFECE43F6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070809" y="1386274"/>
            <a:ext cx="1678286" cy="224604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48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001964" y="3876504"/>
            <a:ext cx="5140069" cy="640551"/>
          </a:xfrm>
          <a:prstGeom prst="roundRect">
            <a:avLst/>
          </a:prstGeom>
          <a:noFill/>
          <a:ln w="15875" cap="rnd">
            <a:solidFill>
              <a:srgbClr val="F66B6B"/>
            </a:solidFill>
            <a:prstDash val="solid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1964" y="1535671"/>
            <a:ext cx="5140069" cy="640551"/>
          </a:xfrm>
          <a:prstGeom prst="roundRect">
            <a:avLst/>
          </a:prstGeom>
          <a:noFill/>
          <a:ln w="15875" cap="rnd">
            <a:solidFill>
              <a:srgbClr val="F66B6B"/>
            </a:solidFill>
            <a:prstDash val="solid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01967" y="2710650"/>
            <a:ext cx="513842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17" idx="3"/>
            <a:endCxn id="19" idx="3"/>
          </p:cNvCxnSpPr>
          <p:nvPr/>
        </p:nvCxnSpPr>
        <p:spPr>
          <a:xfrm flipH="1">
            <a:off x="7140389" y="1855947"/>
            <a:ext cx="1644" cy="1174979"/>
          </a:xfrm>
          <a:prstGeom prst="curvedConnector3">
            <a:avLst>
              <a:gd name="adj1" fmla="val -13905109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9" idx="3"/>
            <a:endCxn id="35" idx="3"/>
          </p:cNvCxnSpPr>
          <p:nvPr/>
        </p:nvCxnSpPr>
        <p:spPr>
          <a:xfrm>
            <a:off x="7140389" y="3030926"/>
            <a:ext cx="1644" cy="1165854"/>
          </a:xfrm>
          <a:prstGeom prst="curvedConnector3">
            <a:avLst>
              <a:gd name="adj1" fmla="val 14005109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19" idx="1"/>
            <a:endCxn id="17" idx="1"/>
          </p:cNvCxnSpPr>
          <p:nvPr/>
        </p:nvCxnSpPr>
        <p:spPr>
          <a:xfrm rot="10800000">
            <a:off x="2001965" y="1855948"/>
            <a:ext cx="3" cy="1174979"/>
          </a:xfrm>
          <a:prstGeom prst="curvedConnector3">
            <a:avLst>
              <a:gd name="adj1" fmla="val 762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10575" y="1603163"/>
            <a:ext cx="5321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Понимание прогрессивно настроенными представителями общества всей опасности сохранения самодержавия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22571" y="2769017"/>
            <a:ext cx="509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Их выступления за необходимость введения в России конституционных порядков по образцу Западной Европы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85997" y="393516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Волны студенческих, крестьянских, рабочих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и национальных выступлений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E7BB9-5FFF-48D5-8EF8-DEAFF50D56E9}"/>
              </a:ext>
            </a:extLst>
          </p:cNvPr>
          <p:cNvSpPr txBox="1"/>
          <p:nvPr/>
        </p:nvSpPr>
        <p:spPr>
          <a:xfrm>
            <a:off x="228694" y="376238"/>
            <a:ext cx="8686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Оживление общественного движения</a:t>
            </a:r>
          </a:p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 конце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XIX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 – начале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XX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 века</a:t>
            </a:r>
          </a:p>
        </p:txBody>
      </p:sp>
      <p:cxnSp>
        <p:nvCxnSpPr>
          <p:cNvPr id="22" name="Скругленная соединительная линия 31">
            <a:extLst>
              <a:ext uri="{FF2B5EF4-FFF2-40B4-BE49-F238E27FC236}">
                <a16:creationId xmlns:a16="http://schemas.microsoft.com/office/drawing/2014/main" id="{1A76B979-8692-4BC8-8440-2D8CDA883F3C}"/>
              </a:ext>
            </a:extLst>
          </p:cNvPr>
          <p:cNvCxnSpPr>
            <a:cxnSpLocks/>
            <a:stCxn id="35" idx="1"/>
            <a:endCxn id="19" idx="1"/>
          </p:cNvCxnSpPr>
          <p:nvPr/>
        </p:nvCxnSpPr>
        <p:spPr>
          <a:xfrm rot="10800000" flipH="1">
            <a:off x="2001963" y="3030926"/>
            <a:ext cx="3" cy="1165854"/>
          </a:xfrm>
          <a:prstGeom prst="curvedConnector3">
            <a:avLst>
              <a:gd name="adj1" fmla="val -762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87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19" grpId="0" animBg="1"/>
      <p:bldP spid="5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1217F338-545E-4A83-BC80-7E0BE1C4F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189748" y="0"/>
            <a:ext cx="112177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14AA6FDE-CD69-4045-BA5A-0AFF1442C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1690" y="0"/>
            <a:ext cx="112177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4D4C7680-9E63-4C57-AD27-3AA5B2E33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" y="0"/>
            <a:ext cx="10965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9FF644D1-0B29-4B91-A33C-F2A98AD0C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087" y="0"/>
            <a:ext cx="58599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11CAC3-6875-4545-A142-6174638963D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C003FE1-8314-4CE9-96A0-864B66BBEB8D}"/>
              </a:ext>
            </a:extLst>
          </p:cNvPr>
          <p:cNvSpPr/>
          <p:nvPr/>
        </p:nvSpPr>
        <p:spPr>
          <a:xfrm>
            <a:off x="256041" y="1499982"/>
            <a:ext cx="27741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1899 году студенты начали требовать восстановления университетской автономии.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476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644761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Общественные настроения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2565150"/>
            <a:ext cx="3413125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Когда начались наказания зачинщиков выступлений, студенческие волнения усилились и приобрели антиправительственный характер.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2290" name="Picture 2" descr="ÐÐ°ÑÑÐ¸Ð½ÐºÐ¸ Ð¿Ð¾ Ð·Ð°Ð¿ÑÐ¾ÑÑ Ð²Ð¸ÑÐ½ÑÐºÐ¾Ð²Ð° ÑÑÑÐ´ÐµÐ½ÑÐµÑÐºÐ°Ñ ÑÑÐ¾Ð´ÐºÐ°">
            <a:extLst>
              <a:ext uri="{FF2B5EF4-FFF2-40B4-BE49-F238E27FC236}">
                <a16:creationId xmlns:a16="http://schemas.microsoft.com/office/drawing/2014/main" id="{02885673-DB9E-4B07-92E3-41CE7B23E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7373" y="978665"/>
            <a:ext cx="4726627" cy="318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58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2122653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феврале 1901 года Пётр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Карпович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смертельно ранил министра народного просвещения Боголепова.</a:t>
            </a:r>
          </a:p>
        </p:txBody>
      </p:sp>
      <p:pic>
        <p:nvPicPr>
          <p:cNvPr id="6" name="Picture 6" descr="https://upload.wikimedia.org/wikipedia/commons/4/4b/Bogolepov_NP.jpg">
            <a:extLst>
              <a:ext uri="{FF2B5EF4-FFF2-40B4-BE49-F238E27FC236}">
                <a16:creationId xmlns:a16="http://schemas.microsoft.com/office/drawing/2014/main" id="{C9460C65-5655-4C0F-AE1C-96F358CFD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78598"/>
            <a:ext cx="2952750" cy="358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6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6215" y="1709970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Романовы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в Крыму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743304"/>
            <a:ext cx="4033837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Александр </a:t>
            </a:r>
            <a:r>
              <a:rPr lang="en-US" sz="1400" dirty="0">
                <a:solidFill>
                  <a:prstClr val="white"/>
                </a:solidFill>
              </a:rPr>
              <a:t>II</a:t>
            </a:r>
            <a:r>
              <a:rPr lang="ru-RU" sz="1400" dirty="0">
                <a:solidFill>
                  <a:prstClr val="white"/>
                </a:solidFill>
              </a:rPr>
              <a:t> сделал дворец в Ливадии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своей летней резиденцией.</a:t>
            </a:r>
          </a:p>
        </p:txBody>
      </p:sp>
      <p:pic>
        <p:nvPicPr>
          <p:cNvPr id="7" name="Picture 2" descr="http://xn----7sbfcibirdakblh1d6aj3h.xn--p1ai/files/295/4.jpg">
            <a:extLst>
              <a:ext uri="{FF2B5EF4-FFF2-40B4-BE49-F238E27FC236}">
                <a16:creationId xmlns:a16="http://schemas.microsoft.com/office/drawing/2014/main" id="{9F7CE7E1-0A9C-404B-A5C8-DA2E0079D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0053" y="1021736"/>
            <a:ext cx="4743948" cy="310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61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Весной 1902 волна крестьянских волнений прошлась по южным губерниям России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них участвовали крестьяне разного положения, включая зажиточных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Для подавления крестьянских бунтов правительству пришлось привлекать армию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70149A-64C4-481B-84A8-31F2185FCAC5}"/>
              </a:ext>
            </a:extLst>
          </p:cNvPr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Оживление общественного движения</a:t>
            </a:r>
          </a:p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 конце XIX – начале XX века</a:t>
            </a:r>
          </a:p>
        </p:txBody>
      </p:sp>
    </p:spTree>
    <p:extLst>
      <p:ext uri="{BB962C8B-B14F-4D97-AF65-F5344CB8AC3E}">
        <p14:creationId xmlns:p14="http://schemas.microsoft.com/office/powerpoint/2010/main" val="395297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455604" y="2551161"/>
            <a:ext cx="2358828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73207" y="1884100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73207" y="3544548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29" idx="3"/>
            <a:endCxn id="17" idx="1"/>
          </p:cNvCxnSpPr>
          <p:nvPr/>
        </p:nvCxnSpPr>
        <p:spPr>
          <a:xfrm flipV="1">
            <a:off x="3814432" y="2204376"/>
            <a:ext cx="358775" cy="854705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24" idx="1"/>
          </p:cNvCxnSpPr>
          <p:nvPr/>
        </p:nvCxnSpPr>
        <p:spPr>
          <a:xfrm>
            <a:off x="3814432" y="3059081"/>
            <a:ext cx="358774" cy="79957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392613" y="2050486"/>
            <a:ext cx="3058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8-часовой рабочий день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9816" y="2797470"/>
            <a:ext cx="2050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Улучшение условий труда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73206" y="3704766"/>
            <a:ext cx="3497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Увеличение заработной платы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380EED-EC11-4556-A894-908EC43133A5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Требования рабочего движения </a:t>
            </a:r>
          </a:p>
        </p:txBody>
      </p:sp>
    </p:spTree>
    <p:extLst>
      <p:ext uri="{BB962C8B-B14F-4D97-AF65-F5344CB8AC3E}">
        <p14:creationId xmlns:p14="http://schemas.microsoft.com/office/powerpoint/2010/main" val="309935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5" grpId="0"/>
      <p:bldP spid="1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2" name="Picture 18" descr="https://pics.meshok.net/pics/58711454.jpg">
            <a:extLst>
              <a:ext uri="{FF2B5EF4-FFF2-40B4-BE49-F238E27FC236}">
                <a16:creationId xmlns:a16="http://schemas.microsoft.com/office/drawing/2014/main" id="{606B0C9C-D3BA-4442-81FE-220A9D80CE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B239B807-53BD-405A-AE0E-4AEAAB2A4C57}"/>
              </a:ext>
            </a:extLst>
          </p:cNvPr>
          <p:cNvSpPr/>
          <p:nvPr/>
        </p:nvSpPr>
        <p:spPr>
          <a:xfrm>
            <a:off x="6939957" y="38876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E2A832-82A3-43DD-A93C-47697E6E40F4}"/>
              </a:ext>
            </a:extLst>
          </p:cNvPr>
          <p:cNvSpPr txBox="1"/>
          <p:nvPr/>
        </p:nvSpPr>
        <p:spPr>
          <a:xfrm>
            <a:off x="7036767" y="1057931"/>
            <a:ext cx="16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Бакинская</a:t>
            </a:r>
          </a:p>
          <a:p>
            <a:pPr algn="ctr"/>
            <a:r>
              <a:rPr lang="ru-RU" sz="1200" dirty="0"/>
              <a:t>стачка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626BB3-7268-4158-8D22-7BDAC9707EAA}"/>
              </a:ext>
            </a:extLst>
          </p:cNvPr>
          <p:cNvSpPr txBox="1"/>
          <p:nvPr/>
        </p:nvSpPr>
        <p:spPr>
          <a:xfrm>
            <a:off x="-2" y="3972860"/>
            <a:ext cx="3311527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Массовые рабочие выступления прошли в Закавказье и Украине. </a:t>
            </a:r>
          </a:p>
        </p:txBody>
      </p:sp>
    </p:spTree>
    <p:extLst>
      <p:ext uri="{BB962C8B-B14F-4D97-AF65-F5344CB8AC3E}">
        <p14:creationId xmlns:p14="http://schemas.microsoft.com/office/powerpoint/2010/main" val="279486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22315" y="2068107"/>
            <a:ext cx="2605116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83044" y="1687740"/>
            <a:ext cx="3497262" cy="640551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83044" y="2884712"/>
            <a:ext cx="3497262" cy="640551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7" name="Скругленная соединительная линия 26"/>
          <p:cNvCxnSpPr>
            <a:stCxn id="15" idx="1"/>
            <a:endCxn id="25" idx="3"/>
          </p:cNvCxnSpPr>
          <p:nvPr/>
        </p:nvCxnSpPr>
        <p:spPr>
          <a:xfrm rot="10800000">
            <a:off x="4880307" y="2008016"/>
            <a:ext cx="342009" cy="618730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cxnSp>
        <p:nvCxnSpPr>
          <p:cNvPr id="28" name="Скругленная соединительная линия 27"/>
          <p:cNvCxnSpPr>
            <a:stCxn id="26" idx="3"/>
            <a:endCxn id="15" idx="1"/>
          </p:cNvCxnSpPr>
          <p:nvPr/>
        </p:nvCxnSpPr>
        <p:spPr>
          <a:xfrm flipV="1">
            <a:off x="4880306" y="2626746"/>
            <a:ext cx="342009" cy="578242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5281000" y="2149691"/>
            <a:ext cx="2465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ru-RU" sz="1400" b="1" kern="0" dirty="0"/>
              <a:t>Усиление освободительного движения на национальных окраинах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79643" y="1746405"/>
            <a:ext cx="3441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Введение в регионах общегосударственных законов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41726" y="2943377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Перевод делопроизводства</a:t>
            </a:r>
          </a:p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на русский язык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B25A1C-CC31-4A6C-B700-57991BDCCA1B}"/>
              </a:ext>
            </a:extLst>
          </p:cNvPr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Оживление общественного движения</a:t>
            </a:r>
          </a:p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 конце XIX – начале XX века</a:t>
            </a:r>
          </a:p>
        </p:txBody>
      </p:sp>
    </p:spTree>
    <p:extLst>
      <p:ext uri="{BB962C8B-B14F-4D97-AF65-F5344CB8AC3E}">
        <p14:creationId xmlns:p14="http://schemas.microsoft.com/office/powerpoint/2010/main" val="13784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29" grpId="0"/>
      <p:bldP spid="30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4AA4414E-577B-41D3-BC57-9B8D608A2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626BB3-7268-4158-8D22-7BDAC9707EAA}"/>
              </a:ext>
            </a:extLst>
          </p:cNvPr>
          <p:cNvSpPr txBox="1"/>
          <p:nvPr/>
        </p:nvSpPr>
        <p:spPr>
          <a:xfrm>
            <a:off x="-2" y="3757417"/>
            <a:ext cx="4114802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ответ на политику по свёртыванию автономии Финляндии был убит генерал-губернатор края Н. И. Бобриков. </a:t>
            </a:r>
          </a:p>
        </p:txBody>
      </p:sp>
    </p:spTree>
    <p:extLst>
      <p:ext uri="{BB962C8B-B14F-4D97-AF65-F5344CB8AC3E}">
        <p14:creationId xmlns:p14="http://schemas.microsoft.com/office/powerpoint/2010/main" val="260025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1970304"/>
            <a:ext cx="4870449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Указ 1903 года о передаче властям имущества армяно-григорианской церкви вызвал волнения среди армянского населения на Кавказе.</a:t>
            </a:r>
          </a:p>
        </p:txBody>
      </p:sp>
      <p:pic>
        <p:nvPicPr>
          <p:cNvPr id="14338" name="Picture 2" descr="ÐÐ°ÑÑÐ¸Ð½ÐºÐ¸ Ð¿Ð¾ Ð·Ð°Ð¿ÑÐ¾ÑÑ">
            <a:extLst>
              <a:ext uri="{FF2B5EF4-FFF2-40B4-BE49-F238E27FC236}">
                <a16:creationId xmlns:a16="http://schemas.microsoft.com/office/drawing/2014/main" id="{1B104E05-9C8A-47DE-B5D7-3705FB81B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6" y="738942"/>
            <a:ext cx="2949174" cy="366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89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B198E18B-2F0F-45BE-AC16-D0686FF88C05}"/>
              </a:ext>
            </a:extLst>
          </p:cNvPr>
          <p:cNvSpPr txBox="1"/>
          <p:nvPr/>
        </p:nvSpPr>
        <p:spPr>
          <a:xfrm>
            <a:off x="980933" y="1792611"/>
            <a:ext cx="2644002" cy="77913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2A5D498-F240-45D5-9F3B-D738CA6B16AA}"/>
              </a:ext>
            </a:extLst>
          </p:cNvPr>
          <p:cNvSpPr txBox="1"/>
          <p:nvPr/>
        </p:nvSpPr>
        <p:spPr>
          <a:xfrm>
            <a:off x="6518409" y="2417708"/>
            <a:ext cx="2273036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A6670D8-803A-47EB-8EC9-B07CA179B824}"/>
              </a:ext>
            </a:extLst>
          </p:cNvPr>
          <p:cNvSpPr txBox="1"/>
          <p:nvPr/>
        </p:nvSpPr>
        <p:spPr>
          <a:xfrm>
            <a:off x="3862134" y="2419055"/>
            <a:ext cx="2379217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80933" y="3296306"/>
            <a:ext cx="2644002" cy="77913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31" idx="3"/>
            <a:endCxn id="46" idx="1"/>
          </p:cNvCxnSpPr>
          <p:nvPr/>
        </p:nvCxnSpPr>
        <p:spPr>
          <a:xfrm>
            <a:off x="3624935" y="2182181"/>
            <a:ext cx="237199" cy="744794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9" idx="3"/>
            <a:endCxn id="46" idx="1"/>
          </p:cNvCxnSpPr>
          <p:nvPr/>
        </p:nvCxnSpPr>
        <p:spPr>
          <a:xfrm flipV="1">
            <a:off x="3624935" y="2926975"/>
            <a:ext cx="237199" cy="75890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80933" y="1920570"/>
            <a:ext cx="264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Проживание евреев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за чертой </a:t>
            </a:r>
            <a:r>
              <a:rPr lang="ru-RU" sz="1400" dirty="0" err="1">
                <a:solidFill>
                  <a:prstClr val="black"/>
                </a:solidFill>
              </a:rPr>
              <a:t>оседлости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1483" y="3314047"/>
            <a:ext cx="27429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Отсутствие у них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права поступать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на государственную службу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22765" y="2575383"/>
            <a:ext cx="21517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Борьба еврейской интеллигенции за свои права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6A1D3DE-1BAB-469A-8312-C3B0ACEF2D8D}"/>
              </a:ext>
            </a:extLst>
          </p:cNvPr>
          <p:cNvSpPr txBox="1"/>
          <p:nvPr/>
        </p:nvSpPr>
        <p:spPr>
          <a:xfrm>
            <a:off x="6465318" y="2467661"/>
            <a:ext cx="2379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Активное участие еврейского населения в антиправительственных организациях</a:t>
            </a:r>
          </a:p>
        </p:txBody>
      </p:sp>
      <p:cxnSp>
        <p:nvCxnSpPr>
          <p:cNvPr id="58" name="Скругленная соединительная линия 25">
            <a:extLst>
              <a:ext uri="{FF2B5EF4-FFF2-40B4-BE49-F238E27FC236}">
                <a16:creationId xmlns:a16="http://schemas.microsoft.com/office/drawing/2014/main" id="{63D8CE9E-9AF7-48C5-8391-C8D20BB24996}"/>
              </a:ext>
            </a:extLst>
          </p:cNvPr>
          <p:cNvCxnSpPr>
            <a:cxnSpLocks/>
            <a:stCxn id="46" idx="3"/>
            <a:endCxn id="53" idx="1"/>
          </p:cNvCxnSpPr>
          <p:nvPr/>
        </p:nvCxnSpPr>
        <p:spPr>
          <a:xfrm flipV="1">
            <a:off x="6241351" y="2925628"/>
            <a:ext cx="277058" cy="1347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F20A004-5841-44EF-954C-9C4A4933D54A}"/>
              </a:ext>
            </a:extLst>
          </p:cNvPr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Оживление общественного движения</a:t>
            </a:r>
          </a:p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 конце XIX – начале XX века</a:t>
            </a:r>
          </a:p>
        </p:txBody>
      </p:sp>
    </p:spTree>
    <p:extLst>
      <p:ext uri="{BB962C8B-B14F-4D97-AF65-F5344CB8AC3E}">
        <p14:creationId xmlns:p14="http://schemas.microsoft.com/office/powerpoint/2010/main" val="246026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3" grpId="0" animBg="1"/>
      <p:bldP spid="46" grpId="0" animBg="1"/>
      <p:bldP spid="19" grpId="0" animBg="1"/>
      <p:bldP spid="5" grpId="0"/>
      <p:bldP spid="24" grpId="0"/>
      <p:bldP spid="20" grpId="0"/>
      <p:bldP spid="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ÐÐ°ÑÑÐ¸Ð½ÐºÐ¸ Ð¿Ð¾ Ð·Ð°Ð¿ÑÐ¾ÑÑ russia pogrom">
            <a:extLst>
              <a:ext uri="{FF2B5EF4-FFF2-40B4-BE49-F238E27FC236}">
                <a16:creationId xmlns:a16="http://schemas.microsoft.com/office/drawing/2014/main" id="{5F7B6A54-4962-4728-A863-713400130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22424"/>
            <a:ext cx="9144000" cy="516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62B3D15-4DC2-4737-97CC-93AD078E2DD4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D575C65-5DA9-4A0D-A227-FC2444DE9686}"/>
              </a:ext>
            </a:extLst>
          </p:cNvPr>
          <p:cNvSpPr/>
          <p:nvPr/>
        </p:nvSpPr>
        <p:spPr>
          <a:xfrm>
            <a:off x="256041" y="1499982"/>
            <a:ext cx="27741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конце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произошёл подъём антиеврейских настроений, начались еврейские погромы. </a:t>
            </a:r>
          </a:p>
        </p:txBody>
      </p:sp>
    </p:spTree>
    <p:extLst>
      <p:ext uri="{BB962C8B-B14F-4D97-AF65-F5344CB8AC3E}">
        <p14:creationId xmlns:p14="http://schemas.microsoft.com/office/powerpoint/2010/main" val="7391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3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7" y="1708264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Еврейский погром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1903 года в Кишинёве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29" y="3946423"/>
            <a:ext cx="382395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50 человек разных национальностей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было убито.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3058" y="3927549"/>
            <a:ext cx="365603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600 человек разных национальностей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было искалечено.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759070" y="32945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15366" name="Picture 6" descr="ÐÐ°ÑÑÐ¸Ð½ÐºÐ¸ Ð¿Ð¾ Ð·Ð°Ð¿ÑÐ¾ÑÑ ÐµÐ²ÑÐµÐ¹ÑÐºÐ¸Ð¹ Ð¿Ð¾Ð³ÑÐ¾Ð¼ Ð² ÐºÐ¸ÑÐ¸Ð½ÐµÐ²Ðµ">
            <a:extLst>
              <a:ext uri="{FF2B5EF4-FFF2-40B4-BE49-F238E27FC236}">
                <a16:creationId xmlns:a16="http://schemas.microsoft.com/office/drawing/2014/main" id="{D34FABB1-2A01-475B-9C88-7C01750BC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195" y="406270"/>
            <a:ext cx="3656030" cy="260398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0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193850" y="3216505"/>
            <a:ext cx="2734882" cy="77913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6247" y="2339254"/>
            <a:ext cx="2358828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92764" y="1791066"/>
            <a:ext cx="2734882" cy="77913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2835075" y="2180635"/>
            <a:ext cx="357689" cy="66653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22" idx="1"/>
          </p:cNvCxnSpPr>
          <p:nvPr/>
        </p:nvCxnSpPr>
        <p:spPr>
          <a:xfrm>
            <a:off x="2835075" y="2847174"/>
            <a:ext cx="358775" cy="75890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367422" y="1824747"/>
            <a:ext cx="2409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Необходимость отвлечения рабочих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от политической борьбы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0257" y="2454427"/>
            <a:ext cx="24245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Представление</a:t>
            </a:r>
            <a:r>
              <a:rPr lang="ru-RU" sz="1400" b="1" dirty="0">
                <a:solidFill>
                  <a:prstClr val="black"/>
                </a:solidFill>
              </a:rPr>
              <a:t> власти рабочего движения как  главной опасности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83941" y="3241611"/>
            <a:ext cx="27761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Необходимость лишения революционного движения главной движущей силы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93467" y="2339254"/>
            <a:ext cx="2358828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93466" y="2367372"/>
            <a:ext cx="2358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Предложение </a:t>
            </a:r>
            <a:r>
              <a:rPr lang="ru-RU" sz="1400" b="1" dirty="0" err="1">
                <a:solidFill>
                  <a:prstClr val="black"/>
                </a:solidFill>
              </a:rPr>
              <a:t>Зубатова</a:t>
            </a:r>
            <a:r>
              <a:rPr lang="ru-RU" sz="1400" b="1" dirty="0">
                <a:solidFill>
                  <a:prstClr val="black"/>
                </a:solidFill>
              </a:rPr>
              <a:t> создать систему легальных рабочих организаций</a:t>
            </a:r>
          </a:p>
        </p:txBody>
      </p:sp>
      <p:cxnSp>
        <p:nvCxnSpPr>
          <p:cNvPr id="30" name="Скругленная соединительная линия 29"/>
          <p:cNvCxnSpPr>
            <a:stCxn id="27" idx="1"/>
            <a:endCxn id="17" idx="3"/>
          </p:cNvCxnSpPr>
          <p:nvPr/>
        </p:nvCxnSpPr>
        <p:spPr>
          <a:xfrm rot="10800000">
            <a:off x="5927647" y="2180636"/>
            <a:ext cx="365821" cy="66653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кругленная соединительная линия 32"/>
          <p:cNvCxnSpPr>
            <a:stCxn id="27" idx="1"/>
            <a:endCxn id="22" idx="3"/>
          </p:cNvCxnSpPr>
          <p:nvPr/>
        </p:nvCxnSpPr>
        <p:spPr>
          <a:xfrm rot="10800000" flipV="1">
            <a:off x="5928733" y="2847174"/>
            <a:ext cx="364735" cy="75890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5411C95-E700-478A-BD61-8D1E6A220A64}"/>
              </a:ext>
            </a:extLst>
          </p:cNvPr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Меры правительства по отношению </a:t>
            </a:r>
          </a:p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 рабочим движениям</a:t>
            </a:r>
          </a:p>
        </p:txBody>
      </p:sp>
    </p:spTree>
    <p:extLst>
      <p:ext uri="{BB962C8B-B14F-4D97-AF65-F5344CB8AC3E}">
        <p14:creationId xmlns:p14="http://schemas.microsoft.com/office/powerpoint/2010/main" val="4848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  <p:bldP spid="17" grpId="0" animBg="1"/>
      <p:bldP spid="5" grpId="0"/>
      <p:bldP spid="13" grpId="0"/>
      <p:bldP spid="24" grpId="0"/>
      <p:bldP spid="27" grpId="0" animBg="1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ÐÐ°ÑÑÐ¸Ð½ÐºÐ¸ Ð¿Ð¾ Ð·Ð°Ð¿ÑÐ¾ÑÑ death of alexander iii russia">
            <a:extLst>
              <a:ext uri="{FF2B5EF4-FFF2-40B4-BE49-F238E27FC236}">
                <a16:creationId xmlns:a16="http://schemas.microsoft.com/office/drawing/2014/main" id="{5045B519-98FC-483A-8074-7500999E2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-5467"/>
            <a:ext cx="1326775" cy="513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Ð°ÑÑÐ¸Ð½ÐºÐ¸ Ð¿Ð¾ Ð·Ð°Ð¿ÑÐ¾ÑÑ death of alexander iii russia">
            <a:extLst>
              <a:ext uri="{FF2B5EF4-FFF2-40B4-BE49-F238E27FC236}">
                <a16:creationId xmlns:a16="http://schemas.microsoft.com/office/drawing/2014/main" id="{0A07988B-47C4-44D3-8029-C266D0C06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59225" y="-1"/>
            <a:ext cx="8184776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387" y="1846231"/>
            <a:ext cx="2925761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Ливадии 20 октября 1894 года от тяжёлой болезни скончался Александр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III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49042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56261" y="1076497"/>
            <a:ext cx="5324754" cy="495929"/>
          </a:xfrm>
          <a:prstGeom prst="roundRect">
            <a:avLst/>
          </a:prstGeom>
          <a:noFill/>
          <a:ln w="15875" cap="rnd">
            <a:solidFill>
              <a:srgbClr val="FA5050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56261" y="1849829"/>
            <a:ext cx="5324754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5" idx="1"/>
            <a:endCxn id="14" idx="1"/>
          </p:cNvCxnSpPr>
          <p:nvPr/>
        </p:nvCxnSpPr>
        <p:spPr>
          <a:xfrm rot="10800000" flipH="1">
            <a:off x="1956259" y="2871127"/>
            <a:ext cx="1" cy="773332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14" idx="1"/>
            <a:endCxn id="19" idx="1"/>
          </p:cNvCxnSpPr>
          <p:nvPr/>
        </p:nvCxnSpPr>
        <p:spPr>
          <a:xfrm rot="10800000">
            <a:off x="1956261" y="2097795"/>
            <a:ext cx="12700" cy="773333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17" idx="1"/>
            <a:endCxn id="19" idx="1"/>
          </p:cNvCxnSpPr>
          <p:nvPr/>
        </p:nvCxnSpPr>
        <p:spPr>
          <a:xfrm rot="10800000" flipV="1">
            <a:off x="1956261" y="1324462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15" idx="1"/>
            <a:endCxn id="18" idx="1"/>
          </p:cNvCxnSpPr>
          <p:nvPr/>
        </p:nvCxnSpPr>
        <p:spPr>
          <a:xfrm rot="10800000" flipV="1">
            <a:off x="1956260" y="3644459"/>
            <a:ext cx="1" cy="773332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02899" y="1065132"/>
            <a:ext cx="523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Зубатов объяснял пролетариям, что монархическая власть не является их врагом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56261" y="2623162"/>
            <a:ext cx="5324754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56260" y="3396494"/>
            <a:ext cx="5324755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6259" y="4169826"/>
            <a:ext cx="5324755" cy="495929"/>
          </a:xfrm>
          <a:prstGeom prst="roundRect">
            <a:avLst/>
          </a:prstGeom>
          <a:noFill/>
          <a:ln w="15875" cap="rnd">
            <a:solidFill>
              <a:srgbClr val="FA5050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5" name="Скругленная соединительная линия 24"/>
          <p:cNvCxnSpPr>
            <a:stCxn id="19" idx="3"/>
            <a:endCxn id="14" idx="3"/>
          </p:cNvCxnSpPr>
          <p:nvPr/>
        </p:nvCxnSpPr>
        <p:spPr>
          <a:xfrm>
            <a:off x="7281015" y="2097794"/>
            <a:ext cx="12700" cy="773333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stCxn id="15" idx="3"/>
            <a:endCxn id="14" idx="3"/>
          </p:cNvCxnSpPr>
          <p:nvPr/>
        </p:nvCxnSpPr>
        <p:spPr>
          <a:xfrm flipV="1">
            <a:off x="7281015" y="2871127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29"/>
          <p:cNvCxnSpPr>
            <a:stCxn id="15" idx="3"/>
            <a:endCxn id="18" idx="3"/>
          </p:cNvCxnSpPr>
          <p:nvPr/>
        </p:nvCxnSpPr>
        <p:spPr>
          <a:xfrm flipH="1">
            <a:off x="7281014" y="3644459"/>
            <a:ext cx="1" cy="773332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кругленная соединительная линия 32"/>
          <p:cNvCxnSpPr>
            <a:stCxn id="17" idx="3"/>
            <a:endCxn id="19" idx="3"/>
          </p:cNvCxnSpPr>
          <p:nvPr/>
        </p:nvCxnSpPr>
        <p:spPr>
          <a:xfrm>
            <a:off x="7281015" y="1324462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002899" y="1836181"/>
            <a:ext cx="523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Он смог убедить рабочих, что государство готово поддерживать их в борьбе против буржуазии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02899" y="2609510"/>
            <a:ext cx="523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Убеждённые </a:t>
            </a:r>
            <a:r>
              <a:rPr lang="ru-RU" sz="1400" dirty="0" err="1">
                <a:solidFill>
                  <a:prstClr val="black"/>
                </a:solidFill>
              </a:rPr>
              <a:t>Зубатовым</a:t>
            </a:r>
            <a:r>
              <a:rPr lang="ru-RU" sz="1400" dirty="0">
                <a:solidFill>
                  <a:prstClr val="black"/>
                </a:solidFill>
              </a:rPr>
              <a:t> рабочие провели агитацию 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среди остальных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2898" y="3383923"/>
            <a:ext cx="523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Были созданы рабочие сообщества, которые контролировались полицией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43559" y="4160957"/>
            <a:ext cx="5312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Деятельность </a:t>
            </a:r>
            <a:r>
              <a:rPr lang="ru-RU" sz="1400" b="1" dirty="0" err="1">
                <a:solidFill>
                  <a:prstClr val="black"/>
                </a:solidFill>
              </a:rPr>
              <a:t>Зубатова</a:t>
            </a:r>
            <a:r>
              <a:rPr lang="ru-RU" sz="1400" b="1" dirty="0">
                <a:solidFill>
                  <a:prstClr val="black"/>
                </a:solidFill>
              </a:rPr>
              <a:t> часто называют политикой полицейского социализма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A9D3AB-0114-4CFA-B21A-CA24288D49A2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Деятельность С. В. </a:t>
            </a:r>
            <a:r>
              <a:rPr lang="ru-RU" sz="2800" dirty="0" err="1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Зубатова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9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3" grpId="0"/>
      <p:bldP spid="14" grpId="0" animBg="1"/>
      <p:bldP spid="15" grpId="0" animBg="1"/>
      <p:bldP spid="18" grpId="0" animBg="1"/>
      <p:bldP spid="44" grpId="0"/>
      <p:bldP spid="45" grpId="0"/>
      <p:bldP spid="46" grpId="0"/>
      <p:bldP spid="4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B198E18B-2F0F-45BE-AC16-D0686FF88C05}"/>
              </a:ext>
            </a:extLst>
          </p:cNvPr>
          <p:cNvSpPr txBox="1"/>
          <p:nvPr/>
        </p:nvSpPr>
        <p:spPr>
          <a:xfrm>
            <a:off x="5889644" y="1792611"/>
            <a:ext cx="2644002" cy="77913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89644" y="3296306"/>
            <a:ext cx="2644002" cy="77913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5" idx="1"/>
            <a:endCxn id="21" idx="3"/>
          </p:cNvCxnSpPr>
          <p:nvPr/>
        </p:nvCxnSpPr>
        <p:spPr>
          <a:xfrm rot="10800000" flipV="1">
            <a:off x="5657469" y="2190642"/>
            <a:ext cx="247797" cy="76106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9" idx="1"/>
            <a:endCxn id="21" idx="3"/>
          </p:cNvCxnSpPr>
          <p:nvPr/>
        </p:nvCxnSpPr>
        <p:spPr>
          <a:xfrm rot="10800000">
            <a:off x="5657468" y="2951710"/>
            <a:ext cx="232176" cy="73416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905265" y="1821310"/>
            <a:ext cx="26440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Сворачивание политики полицейского социализма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 1903 году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89643" y="3424265"/>
            <a:ext cx="2634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Отставка </a:t>
            </a:r>
            <a:r>
              <a:rPr lang="ru-RU" sz="1400" dirty="0" err="1">
                <a:solidFill>
                  <a:prstClr val="black"/>
                </a:solidFill>
              </a:rPr>
              <a:t>Зубатова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 1903 году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20A004-5841-44EF-954C-9C4A4933D54A}"/>
              </a:ext>
            </a:extLst>
          </p:cNvPr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Оживление общественного движения</a:t>
            </a:r>
          </a:p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 конце XIX – начале XX века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45C640-EDE3-4CBC-9C16-4F59BEC546E4}"/>
              </a:ext>
            </a:extLst>
          </p:cNvPr>
          <p:cNvSpPr txBox="1"/>
          <p:nvPr/>
        </p:nvSpPr>
        <p:spPr>
          <a:xfrm>
            <a:off x="666860" y="2440942"/>
            <a:ext cx="2379216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BB011D-95E7-422E-8A7C-5D27BE8672DF}"/>
              </a:ext>
            </a:extLst>
          </p:cNvPr>
          <p:cNvSpPr txBox="1"/>
          <p:nvPr/>
        </p:nvSpPr>
        <p:spPr>
          <a:xfrm>
            <a:off x="3278251" y="2443790"/>
            <a:ext cx="2379217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C5C36D-5DCB-4B91-A683-038D05298D2E}"/>
              </a:ext>
            </a:extLst>
          </p:cNvPr>
          <p:cNvSpPr txBox="1"/>
          <p:nvPr/>
        </p:nvSpPr>
        <p:spPr>
          <a:xfrm>
            <a:off x="559083" y="2487012"/>
            <a:ext cx="2555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Отсутствие действий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 со стороны правительства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по улучшению положения рабочих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502D21-302C-4FE3-ABFB-84347C7F10B0}"/>
              </a:ext>
            </a:extLst>
          </p:cNvPr>
          <p:cNvSpPr txBox="1"/>
          <p:nvPr/>
        </p:nvSpPr>
        <p:spPr>
          <a:xfrm>
            <a:off x="3371595" y="2594733"/>
            <a:ext cx="2192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Активное участие членов </a:t>
            </a:r>
            <a:r>
              <a:rPr lang="ru-RU" sz="1400" dirty="0" err="1">
                <a:solidFill>
                  <a:prstClr val="black"/>
                </a:solidFill>
              </a:rPr>
              <a:t>зубатовских</a:t>
            </a:r>
            <a:r>
              <a:rPr lang="ru-RU" sz="1400" dirty="0">
                <a:solidFill>
                  <a:prstClr val="black"/>
                </a:solidFill>
              </a:rPr>
              <a:t> организаций в стачках</a:t>
            </a:r>
          </a:p>
        </p:txBody>
      </p:sp>
      <p:cxnSp>
        <p:nvCxnSpPr>
          <p:cNvPr id="25" name="Скругленная соединительная линия 25">
            <a:extLst>
              <a:ext uri="{FF2B5EF4-FFF2-40B4-BE49-F238E27FC236}">
                <a16:creationId xmlns:a16="http://schemas.microsoft.com/office/drawing/2014/main" id="{B04D8AD3-0717-4ED8-A1C3-1D9A2ED234DA}"/>
              </a:ext>
            </a:extLst>
          </p:cNvPr>
          <p:cNvCxnSpPr>
            <a:cxnSpLocks/>
            <a:stCxn id="17" idx="3"/>
            <a:endCxn id="21" idx="1"/>
          </p:cNvCxnSpPr>
          <p:nvPr/>
        </p:nvCxnSpPr>
        <p:spPr>
          <a:xfrm>
            <a:off x="3046076" y="2948862"/>
            <a:ext cx="232175" cy="2848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75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9" grpId="0" animBg="1"/>
      <p:bldP spid="5" grpId="0"/>
      <p:bldP spid="24" grpId="0"/>
      <p:bldP spid="17" grpId="0" animBg="1"/>
      <p:bldP spid="21" grpId="0" animBg="1"/>
      <p:bldP spid="22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Плеве считал, что революционные сообщества необходимо разрушать изнутри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1" y="274367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Для этого была создана разветвлённая сеть «внутренней агентуры»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Агенты внедрялись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партии и организации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контролировали их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70149A-64C4-481B-84A8-31F2185FCAC5}"/>
              </a:ext>
            </a:extLst>
          </p:cNvPr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Оживление общественного движения</a:t>
            </a:r>
          </a:p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 конце XIX – начале XX века</a:t>
            </a:r>
          </a:p>
        </p:txBody>
      </p:sp>
    </p:spTree>
    <p:extLst>
      <p:ext uri="{BB962C8B-B14F-4D97-AF65-F5344CB8AC3E}">
        <p14:creationId xmlns:p14="http://schemas.microsoft.com/office/powerpoint/2010/main" val="423480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Ð¢Ð°Ðº Ð²ÑÐ³Ð»ÑÐ´ÐµÐ» Ð¿Ð¾Ð»Ð¸ÑÐµÐ¹ÑÐºÐ¸Ð¹ ÑÑÐ°ÑÑÐ¾Ðº">
            <a:extLst>
              <a:ext uri="{FF2B5EF4-FFF2-40B4-BE49-F238E27FC236}">
                <a16:creationId xmlns:a16="http://schemas.microsoft.com/office/drawing/2014/main" id="{025E3B95-66C5-44DD-9110-021455D51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27F222C1-6435-4632-B94E-5D911EA45FA0}"/>
              </a:ext>
            </a:extLst>
          </p:cNvPr>
          <p:cNvSpPr/>
          <p:nvPr/>
        </p:nvSpPr>
        <p:spPr>
          <a:xfrm>
            <a:off x="371132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7C124D-52B6-4301-B3A7-F33741942204}"/>
              </a:ext>
            </a:extLst>
          </p:cNvPr>
          <p:cNvSpPr txBox="1"/>
          <p:nvPr/>
        </p:nvSpPr>
        <p:spPr>
          <a:xfrm>
            <a:off x="467942" y="3636430"/>
            <a:ext cx="16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200" dirty="0"/>
              <a:t>В полицейском участке</a:t>
            </a:r>
          </a:p>
        </p:txBody>
      </p:sp>
    </p:spTree>
    <p:extLst>
      <p:ext uri="{BB962C8B-B14F-4D97-AF65-F5344CB8AC3E}">
        <p14:creationId xmlns:p14="http://schemas.microsoft.com/office/powerpoint/2010/main" val="236828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70185" y="1817954"/>
            <a:ext cx="4870449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Вячеслав Константинович Плеве был сторонником полицейского террора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карательных экспедиций в районы крестьянских волнений, поощрял еврейские погромы.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A03A24-BF5D-4D3D-9AE7-4BC5A2D0B2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775" y="563777"/>
            <a:ext cx="2952750" cy="40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7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4E8A8C-ED32-41E6-8FA1-7226E1771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033"/>
          <a:stretch/>
        </p:blipFill>
        <p:spPr>
          <a:xfrm>
            <a:off x="0" y="-234778"/>
            <a:ext cx="9144000" cy="53782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27F222C1-6435-4632-B94E-5D911EA45FA0}"/>
              </a:ext>
            </a:extLst>
          </p:cNvPr>
          <p:cNvSpPr/>
          <p:nvPr/>
        </p:nvSpPr>
        <p:spPr>
          <a:xfrm>
            <a:off x="6985225" y="38859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7C124D-52B6-4301-B3A7-F33741942204}"/>
              </a:ext>
            </a:extLst>
          </p:cNvPr>
          <p:cNvSpPr txBox="1"/>
          <p:nvPr/>
        </p:nvSpPr>
        <p:spPr>
          <a:xfrm>
            <a:off x="7082035" y="1057762"/>
            <a:ext cx="16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Место убийства</a:t>
            </a:r>
          </a:p>
          <a:p>
            <a:pPr algn="ctr"/>
            <a:r>
              <a:rPr lang="ru-RU" sz="1200" dirty="0"/>
              <a:t>В. К. Плеве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6757DB-F4EE-48D2-8A3E-A3C92463D82B}"/>
              </a:ext>
            </a:extLst>
          </p:cNvPr>
          <p:cNvSpPr txBox="1"/>
          <p:nvPr/>
        </p:nvSpPr>
        <p:spPr>
          <a:xfrm>
            <a:off x="0" y="3972860"/>
            <a:ext cx="3039762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5 июля 1904 года Плеве был убит эсером Е. Созоновым.</a:t>
            </a:r>
          </a:p>
        </p:txBody>
      </p:sp>
    </p:spTree>
    <p:extLst>
      <p:ext uri="{BB962C8B-B14F-4D97-AF65-F5344CB8AC3E}">
        <p14:creationId xmlns:p14="http://schemas.microsoft.com/office/powerpoint/2010/main" val="262300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3BB2B6EC-F783-46D3-AD61-522D20995EE3}"/>
              </a:ext>
            </a:extLst>
          </p:cNvPr>
          <p:cNvSpPr txBox="1"/>
          <p:nvPr/>
        </p:nvSpPr>
        <p:spPr>
          <a:xfrm>
            <a:off x="1566609" y="3242887"/>
            <a:ext cx="2826004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E14545-C3EC-4EEA-B0F2-A076D8BD865B}"/>
              </a:ext>
            </a:extLst>
          </p:cNvPr>
          <p:cNvSpPr txBox="1"/>
          <p:nvPr/>
        </p:nvSpPr>
        <p:spPr>
          <a:xfrm>
            <a:off x="4666308" y="3216090"/>
            <a:ext cx="2996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Построение в России социалистического общества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66608" y="1546054"/>
            <a:ext cx="6010785" cy="495929"/>
          </a:xfrm>
          <a:prstGeom prst="roundRect">
            <a:avLst/>
          </a:prstGeom>
          <a:noFill/>
          <a:ln w="15875" cap="rnd">
            <a:solidFill>
              <a:srgbClr val="FA5050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66609" y="2391297"/>
            <a:ext cx="6010784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cxnSpLocks/>
            <a:stCxn id="39" idx="1"/>
            <a:endCxn id="19" idx="1"/>
          </p:cNvCxnSpPr>
          <p:nvPr/>
        </p:nvCxnSpPr>
        <p:spPr>
          <a:xfrm rot="10800000">
            <a:off x="1566609" y="2639262"/>
            <a:ext cx="12700" cy="851590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17" idx="1"/>
            <a:endCxn id="19" idx="1"/>
          </p:cNvCxnSpPr>
          <p:nvPr/>
        </p:nvCxnSpPr>
        <p:spPr>
          <a:xfrm rot="10800000" flipH="1" flipV="1">
            <a:off x="1566607" y="1794018"/>
            <a:ext cx="1" cy="845243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04711" y="1641218"/>
            <a:ext cx="5972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Борьба профессиональных революционеров против самодержавия</a:t>
            </a:r>
          </a:p>
        </p:txBody>
      </p:sp>
      <p:cxnSp>
        <p:nvCxnSpPr>
          <p:cNvPr id="25" name="Скругленная соединительная линия 24"/>
          <p:cNvCxnSpPr>
            <a:cxnSpLocks/>
            <a:stCxn id="19" idx="3"/>
            <a:endCxn id="28" idx="3"/>
          </p:cNvCxnSpPr>
          <p:nvPr/>
        </p:nvCxnSpPr>
        <p:spPr>
          <a:xfrm>
            <a:off x="7577393" y="2639262"/>
            <a:ext cx="12700" cy="8539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кругленная соединительная линия 32"/>
          <p:cNvCxnSpPr>
            <a:cxnSpLocks/>
            <a:stCxn id="17" idx="3"/>
            <a:endCxn id="19" idx="3"/>
          </p:cNvCxnSpPr>
          <p:nvPr/>
        </p:nvCxnSpPr>
        <p:spPr>
          <a:xfrm>
            <a:off x="7577393" y="1794019"/>
            <a:ext cx="12700" cy="845243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966214" y="2489808"/>
            <a:ext cx="5231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Создание политических партий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803806" y="3236540"/>
            <a:ext cx="2351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Ликвидация монархии революционным путём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A9D3AB-0114-4CFA-B21A-CA24288D49A2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Новый этап борьбы с самодержавием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B7B7B4-D4E8-4D92-A2C1-668391670D34}"/>
              </a:ext>
            </a:extLst>
          </p:cNvPr>
          <p:cNvSpPr txBox="1"/>
          <p:nvPr/>
        </p:nvSpPr>
        <p:spPr>
          <a:xfrm>
            <a:off x="4751389" y="3245229"/>
            <a:ext cx="2826004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0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9" grpId="0"/>
      <p:bldP spid="17" grpId="0" animBg="1"/>
      <p:bldP spid="19" grpId="0" animBg="1"/>
      <p:bldP spid="13" grpId="0"/>
      <p:bldP spid="44" grpId="0"/>
      <p:bldP spid="45" grpId="0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rg.ru/img/content/145/72/03/pic_d_850.jpg">
            <a:extLst>
              <a:ext uri="{FF2B5EF4-FFF2-40B4-BE49-F238E27FC236}">
                <a16:creationId xmlns:a16="http://schemas.microsoft.com/office/drawing/2014/main" id="{AD861D99-4618-44B2-8DE2-0AA2ED2AC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3" y="0"/>
            <a:ext cx="778477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s://rg.ru/img/content/145/72/03/pic_d_850.jpg">
            <a:extLst>
              <a:ext uri="{FF2B5EF4-FFF2-40B4-BE49-F238E27FC236}">
                <a16:creationId xmlns:a16="http://schemas.microsoft.com/office/drawing/2014/main" id="{7E063A47-08DF-4098-92D5-AAA106217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264" y="10"/>
            <a:ext cx="8476736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DCC94EB-4639-44E3-B48E-3F852D65E17A}"/>
              </a:ext>
            </a:extLst>
          </p:cNvPr>
          <p:cNvSpPr/>
          <p:nvPr/>
        </p:nvSpPr>
        <p:spPr>
          <a:xfrm>
            <a:off x="-2" y="-1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89ADA7D-A91E-46C5-918E-3255CDD3CBFF}"/>
              </a:ext>
            </a:extLst>
          </p:cNvPr>
          <p:cNvSpPr/>
          <p:nvPr/>
        </p:nvSpPr>
        <p:spPr>
          <a:xfrm>
            <a:off x="256041" y="807485"/>
            <a:ext cx="2774169" cy="352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марте 1898 года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Минске 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тайном собрании девяти представителей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 социал-демократических организаций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было объявлено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 создании РСДРП.</a:t>
            </a:r>
          </a:p>
        </p:txBody>
      </p:sp>
    </p:spTree>
    <p:extLst>
      <p:ext uri="{BB962C8B-B14F-4D97-AF65-F5344CB8AC3E}">
        <p14:creationId xmlns:p14="http://schemas.microsoft.com/office/powerpoint/2010/main" val="185529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s://cdnimg.rg.ru/i/gallery/64bc3f1d/6_79b587ab.jpg">
            <a:extLst>
              <a:ext uri="{FF2B5EF4-FFF2-40B4-BE49-F238E27FC236}">
                <a16:creationId xmlns:a16="http://schemas.microsoft.com/office/drawing/2014/main" id="{5DA7E497-E972-432D-B986-1EE94C98D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9481DA05-7171-47D3-B919-999742149786}"/>
              </a:ext>
            </a:extLst>
          </p:cNvPr>
          <p:cNvSpPr/>
          <p:nvPr/>
        </p:nvSpPr>
        <p:spPr>
          <a:xfrm>
            <a:off x="371132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9286E7-18FE-421A-BBB6-E2548BDFE847}"/>
              </a:ext>
            </a:extLst>
          </p:cNvPr>
          <p:cNvSpPr txBox="1"/>
          <p:nvPr/>
        </p:nvSpPr>
        <p:spPr>
          <a:xfrm>
            <a:off x="467942" y="3636430"/>
            <a:ext cx="16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200" dirty="0"/>
              <a:t>Дом-музей </a:t>
            </a:r>
            <a:r>
              <a:rPr lang="en-US" sz="1200" dirty="0"/>
              <a:t>I </a:t>
            </a:r>
            <a:r>
              <a:rPr lang="ru-RU" sz="1200" dirty="0"/>
              <a:t>съезда РСДРП в Минске</a:t>
            </a:r>
          </a:p>
        </p:txBody>
      </p:sp>
    </p:spTree>
    <p:extLst>
      <p:ext uri="{BB962C8B-B14F-4D97-AF65-F5344CB8AC3E}">
        <p14:creationId xmlns:p14="http://schemas.microsoft.com/office/powerpoint/2010/main" val="332628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ÐÐ°ÑÑÐ¸Ð½ÐºÐ¸ Ð¿Ð¾ Ð·Ð°Ð¿ÑÐ¾ÑÑ ÐÐ¾Ð¼-Ð¼ÑÐ·ÐµÐ¹ I ÑÑÐµÐ·Ð´Ð° Ð Ð¡ÐÐ Ð Ð¸Ð½ÑÐµÑÑÐµÑ">
            <a:extLst>
              <a:ext uri="{FF2B5EF4-FFF2-40B4-BE49-F238E27FC236}">
                <a16:creationId xmlns:a16="http://schemas.microsoft.com/office/drawing/2014/main" id="{85B21791-D3D7-41A2-85D4-64839FD9B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77129E7F-AE41-41C0-B873-7F52857736ED}"/>
              </a:ext>
            </a:extLst>
          </p:cNvPr>
          <p:cNvSpPr/>
          <p:nvPr/>
        </p:nvSpPr>
        <p:spPr>
          <a:xfrm>
            <a:off x="371132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6CF786-9DDE-4180-8646-442C5EE5F85E}"/>
              </a:ext>
            </a:extLst>
          </p:cNvPr>
          <p:cNvSpPr txBox="1"/>
          <p:nvPr/>
        </p:nvSpPr>
        <p:spPr>
          <a:xfrm>
            <a:off x="467942" y="3636430"/>
            <a:ext cx="16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Дом-музей </a:t>
            </a:r>
            <a:r>
              <a:rPr lang="en-US" sz="1200" dirty="0"/>
              <a:t>I </a:t>
            </a:r>
            <a:r>
              <a:rPr lang="ru-RU" sz="1200" dirty="0"/>
              <a:t>съезда РСДРП в Минске</a:t>
            </a: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04993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95941"/>
            <a:ext cx="9144000" cy="554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1184534B-1951-4944-8C17-01D3BD592908}"/>
              </a:ext>
            </a:extLst>
          </p:cNvPr>
          <p:cNvSpPr/>
          <p:nvPr/>
        </p:nvSpPr>
        <p:spPr>
          <a:xfrm>
            <a:off x="6968670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E3BEC3-9C0A-4F4F-8B0B-C266FD084002}"/>
              </a:ext>
            </a:extLst>
          </p:cNvPr>
          <p:cNvSpPr txBox="1"/>
          <p:nvPr/>
        </p:nvSpPr>
        <p:spPr>
          <a:xfrm>
            <a:off x="6865912" y="953072"/>
            <a:ext cx="2005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/>
              <a:t>Крестовоздвиженская</a:t>
            </a:r>
            <a:r>
              <a:rPr lang="ru-RU" sz="1200" dirty="0"/>
              <a:t> церковь.</a:t>
            </a:r>
          </a:p>
          <a:p>
            <a:pPr algn="ctr"/>
            <a:r>
              <a:rPr lang="ru-RU" sz="1200" dirty="0"/>
              <a:t>Ливадия</a:t>
            </a:r>
          </a:p>
        </p:txBody>
      </p:sp>
    </p:spTree>
    <p:extLst>
      <p:ext uri="{BB962C8B-B14F-4D97-AF65-F5344CB8AC3E}">
        <p14:creationId xmlns:p14="http://schemas.microsoft.com/office/powerpoint/2010/main" val="400576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ÐÐ°ÑÑÐ¸Ð½ÐºÐ¸ Ð¿Ð¾ Ð·Ð°Ð¿ÑÐ¾ÑÑ ÐÐ¾Ð¼-Ð¼ÑÐ·ÐµÐ¹ I ÑÑÐµÐ·Ð´Ð° Ð Ð¡ÐÐ Ð">
            <a:extLst>
              <a:ext uri="{FF2B5EF4-FFF2-40B4-BE49-F238E27FC236}">
                <a16:creationId xmlns:a16="http://schemas.microsoft.com/office/drawing/2014/main" id="{BB86F2AB-EA4F-4366-AC1A-C1C1AB386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9481DA05-7171-47D3-B919-999742149786}"/>
              </a:ext>
            </a:extLst>
          </p:cNvPr>
          <p:cNvSpPr/>
          <p:nvPr/>
        </p:nvSpPr>
        <p:spPr>
          <a:xfrm>
            <a:off x="371132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9286E7-18FE-421A-BBB6-E2548BDFE847}"/>
              </a:ext>
            </a:extLst>
          </p:cNvPr>
          <p:cNvSpPr txBox="1"/>
          <p:nvPr/>
        </p:nvSpPr>
        <p:spPr>
          <a:xfrm>
            <a:off x="467942" y="3636430"/>
            <a:ext cx="16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Дом-музей </a:t>
            </a:r>
            <a:r>
              <a:rPr lang="en-US" sz="1200" dirty="0"/>
              <a:t>I </a:t>
            </a:r>
            <a:r>
              <a:rPr lang="ru-RU" sz="1200" dirty="0"/>
              <a:t>съезда РСДРП в Минске</a:t>
            </a: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7819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9C2180BF-5970-4B12-A906-EE85C938C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4F87B397-2A17-4637-8E51-4E7A63C2830B}"/>
              </a:ext>
            </a:extLst>
          </p:cNvPr>
          <p:cNvSpPr/>
          <p:nvPr/>
        </p:nvSpPr>
        <p:spPr>
          <a:xfrm>
            <a:off x="371132" y="297279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EFB630-0FDD-4034-862F-70F489AAAE82}"/>
              </a:ext>
            </a:extLst>
          </p:cNvPr>
          <p:cNvSpPr txBox="1"/>
          <p:nvPr/>
        </p:nvSpPr>
        <p:spPr>
          <a:xfrm>
            <a:off x="467942" y="3734299"/>
            <a:ext cx="1606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II </a:t>
            </a:r>
            <a:r>
              <a:rPr lang="ru-RU" sz="1200" dirty="0"/>
              <a:t>съезд РСДРП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2EB6BF0-B311-4FD6-B92F-16D91926307A}"/>
              </a:ext>
            </a:extLst>
          </p:cNvPr>
          <p:cNvSpPr/>
          <p:nvPr/>
        </p:nvSpPr>
        <p:spPr>
          <a:xfrm>
            <a:off x="-2" y="-1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294B4C-44DC-44A2-B9B2-E71D884106B6}"/>
              </a:ext>
            </a:extLst>
          </p:cNvPr>
          <p:cNvSpPr/>
          <p:nvPr/>
        </p:nvSpPr>
        <p:spPr>
          <a:xfrm>
            <a:off x="256041" y="1673107"/>
            <a:ext cx="2774169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1903 году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II съезде РСДРП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были приняты программа и устав партии.</a:t>
            </a:r>
          </a:p>
        </p:txBody>
      </p:sp>
    </p:spTree>
    <p:extLst>
      <p:ext uri="{BB962C8B-B14F-4D97-AF65-F5344CB8AC3E}">
        <p14:creationId xmlns:p14="http://schemas.microsoft.com/office/powerpoint/2010/main" val="71998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4" grpId="0" animBg="1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618880F-8B28-42D6-81A6-E4ABAF83B9C0}"/>
              </a:ext>
            </a:extLst>
          </p:cNvPr>
          <p:cNvSpPr/>
          <p:nvPr/>
        </p:nvSpPr>
        <p:spPr>
          <a:xfrm>
            <a:off x="5546925" y="3314620"/>
            <a:ext cx="3229097" cy="68538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C633791-3E41-4D34-8F4E-F6423627D253}"/>
              </a:ext>
            </a:extLst>
          </p:cNvPr>
          <p:cNvSpPr/>
          <p:nvPr/>
        </p:nvSpPr>
        <p:spPr>
          <a:xfrm>
            <a:off x="5540413" y="2503638"/>
            <a:ext cx="3229097" cy="68538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76A8192-B876-4EBA-9820-97BC5709251C}"/>
              </a:ext>
            </a:extLst>
          </p:cNvPr>
          <p:cNvSpPr/>
          <p:nvPr/>
        </p:nvSpPr>
        <p:spPr>
          <a:xfrm>
            <a:off x="5540415" y="1714103"/>
            <a:ext cx="3231684" cy="6904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BF7DABD-5630-4FC9-AD9D-A966338A1D23}"/>
              </a:ext>
            </a:extLst>
          </p:cNvPr>
          <p:cNvSpPr/>
          <p:nvPr/>
        </p:nvSpPr>
        <p:spPr>
          <a:xfrm>
            <a:off x="2310013" y="2503639"/>
            <a:ext cx="3230403" cy="690406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F0C439D-0881-4956-8AAB-4E0410302EEA}"/>
              </a:ext>
            </a:extLst>
          </p:cNvPr>
          <p:cNvSpPr txBox="1"/>
          <p:nvPr/>
        </p:nvSpPr>
        <p:spPr>
          <a:xfrm>
            <a:off x="5540413" y="3398214"/>
            <a:ext cx="3273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Переход к социалистическому </a:t>
            </a:r>
          </a:p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обществу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538AC5-9F84-49CA-BE97-CF2AAFB92244}"/>
              </a:ext>
            </a:extLst>
          </p:cNvPr>
          <p:cNvSpPr txBox="1"/>
          <p:nvPr/>
        </p:nvSpPr>
        <p:spPr>
          <a:xfrm>
            <a:off x="2295168" y="2685879"/>
            <a:ext cx="3273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Свержение самодержавия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C8B2DC-D0F5-4379-BA8A-915B51E09424}"/>
              </a:ext>
            </a:extLst>
          </p:cNvPr>
          <p:cNvSpPr txBox="1"/>
          <p:nvPr/>
        </p:nvSpPr>
        <p:spPr>
          <a:xfrm>
            <a:off x="5588106" y="1908447"/>
            <a:ext cx="3173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Социалистическая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49570" y="1252361"/>
            <a:ext cx="205512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Программа-максимум</a:t>
            </a: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>
            <a:off x="5531497" y="1124519"/>
            <a:ext cx="21647" cy="3757044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41132" y="1252361"/>
            <a:ext cx="23962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Программа-минимум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Программа РСДРП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2310013" y="1719124"/>
            <a:ext cx="3230402" cy="68538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56154" y="1843862"/>
            <a:ext cx="17277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Характер революции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6CEC2EA-73F5-46B7-9A18-1219BCD3D40C}"/>
              </a:ext>
            </a:extLst>
          </p:cNvPr>
          <p:cNvSpPr txBox="1"/>
          <p:nvPr/>
        </p:nvSpPr>
        <p:spPr>
          <a:xfrm>
            <a:off x="456154" y="2635482"/>
            <a:ext cx="17277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Задачи 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революции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CDA8D6C-1171-4F73-AE25-34A7BD2335BB}"/>
              </a:ext>
            </a:extLst>
          </p:cNvPr>
          <p:cNvSpPr txBox="1"/>
          <p:nvPr/>
        </p:nvSpPr>
        <p:spPr>
          <a:xfrm>
            <a:off x="2464405" y="1906138"/>
            <a:ext cx="2949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Буржуазно-демократическая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C240C1E-2173-407A-B0E1-95E2ACBDCEC5}"/>
              </a:ext>
            </a:extLst>
          </p:cNvPr>
          <p:cNvSpPr/>
          <p:nvPr/>
        </p:nvSpPr>
        <p:spPr>
          <a:xfrm>
            <a:off x="2316525" y="3314621"/>
            <a:ext cx="3230403" cy="690406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A52C51-5BFE-4C38-B592-C9C5F76A0EF5}"/>
              </a:ext>
            </a:extLst>
          </p:cNvPr>
          <p:cNvSpPr txBox="1"/>
          <p:nvPr/>
        </p:nvSpPr>
        <p:spPr>
          <a:xfrm>
            <a:off x="2302711" y="3283766"/>
            <a:ext cx="32731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Установление демократической республики с гражданскими свободами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E64887-FC34-41ED-A26F-90FEFA9E28FB}"/>
              </a:ext>
            </a:extLst>
          </p:cNvPr>
          <p:cNvSpPr txBox="1"/>
          <p:nvPr/>
        </p:nvSpPr>
        <p:spPr>
          <a:xfrm>
            <a:off x="5518403" y="2600650"/>
            <a:ext cx="3273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Установление диктатуры пролетариата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52B7781-1D2F-4135-9F84-14951EE53BE4}"/>
              </a:ext>
            </a:extLst>
          </p:cNvPr>
          <p:cNvSpPr txBox="1"/>
          <p:nvPr/>
        </p:nvSpPr>
        <p:spPr>
          <a:xfrm>
            <a:off x="456154" y="3396208"/>
            <a:ext cx="17277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Цель 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революции</a:t>
            </a:r>
          </a:p>
        </p:txBody>
      </p:sp>
    </p:spTree>
    <p:extLst>
      <p:ext uri="{BB962C8B-B14F-4D97-AF65-F5344CB8AC3E}">
        <p14:creationId xmlns:p14="http://schemas.microsoft.com/office/powerpoint/2010/main" val="423886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4" grpId="0" animBg="1"/>
      <p:bldP spid="23" grpId="0" animBg="1"/>
      <p:bldP spid="25" grpId="0" animBg="1"/>
      <p:bldP spid="53" grpId="0"/>
      <p:bldP spid="39" grpId="0"/>
      <p:bldP spid="30" grpId="0"/>
      <p:bldP spid="9" grpId="0"/>
      <p:bldP spid="29" grpId="0"/>
      <p:bldP spid="45" grpId="0" animBg="1"/>
      <p:bldP spid="51" grpId="0"/>
      <p:bldP spid="40" grpId="0"/>
      <p:bldP spid="50" grpId="0"/>
      <p:bldP spid="36" grpId="0" animBg="1"/>
      <p:bldP spid="38" grpId="0"/>
      <p:bldP spid="43" grpId="0"/>
      <p:bldP spid="4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999091"/>
            <a:ext cx="40338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defRPr/>
            </a:pPr>
            <a:r>
              <a:rPr lang="en-US" sz="2800" dirty="0">
                <a:solidFill>
                  <a:srgbClr val="FFDC5A"/>
                </a:solidFill>
                <a:latin typeface="Merriweather"/>
              </a:rPr>
              <a:t>II 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съезд РСДРП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DC5A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2565150"/>
            <a:ext cx="3413125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Между радикальным и умеренным течениями партии на II съезде произошёл раскол из-за разногласий </a:t>
            </a:r>
          </a:p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при составлении устава.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27650" name="Picture 2" descr="ÐÐ¾Ð»ÑÑÐµÐ²Ð¸ÐºÐ¸-Ð¾ÑÐ³Ð°Ð½Ð¸Ð·Ð°ÑÐ¾ÑÑ Ð¸ ÑÑÐ°ÑÑÐ½Ð¸ÐºÐ¸ II-Ð³Ð¾ ÑÑÐµÐ·Ð´Ð° Ð Ð¡ÐÐ Ð">
            <a:extLst>
              <a:ext uri="{FF2B5EF4-FFF2-40B4-BE49-F238E27FC236}">
                <a16:creationId xmlns:a16="http://schemas.microsoft.com/office/drawing/2014/main" id="{204E942E-CBE8-4F74-9B6B-023400120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2613" y="1003899"/>
            <a:ext cx="4783097" cy="312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0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559D46CD-6689-4B4D-8540-4685614687B9}"/>
              </a:ext>
            </a:extLst>
          </p:cNvPr>
          <p:cNvSpPr/>
          <p:nvPr/>
        </p:nvSpPr>
        <p:spPr>
          <a:xfrm>
            <a:off x="5543449" y="2098963"/>
            <a:ext cx="3083014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BD32D7A-FCA0-4899-BC33-9060200446EE}"/>
              </a:ext>
            </a:extLst>
          </p:cNvPr>
          <p:cNvSpPr/>
          <p:nvPr/>
        </p:nvSpPr>
        <p:spPr>
          <a:xfrm>
            <a:off x="2457959" y="3470771"/>
            <a:ext cx="3087721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538AC5-9F84-49CA-BE97-CF2AAFB92244}"/>
              </a:ext>
            </a:extLst>
          </p:cNvPr>
          <p:cNvSpPr txBox="1"/>
          <p:nvPr/>
        </p:nvSpPr>
        <p:spPr>
          <a:xfrm>
            <a:off x="2299946" y="2077872"/>
            <a:ext cx="3273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Жёстко централизованная законспирированная партия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BF7DABD-5630-4FC9-AD9D-A966338A1D23}"/>
              </a:ext>
            </a:extLst>
          </p:cNvPr>
          <p:cNvSpPr/>
          <p:nvPr/>
        </p:nvSpPr>
        <p:spPr>
          <a:xfrm>
            <a:off x="2457959" y="2104939"/>
            <a:ext cx="3083014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F0C439D-0881-4956-8AAB-4E0410302EEA}"/>
              </a:ext>
            </a:extLst>
          </p:cNvPr>
          <p:cNvSpPr txBox="1"/>
          <p:nvPr/>
        </p:nvSpPr>
        <p:spPr>
          <a:xfrm>
            <a:off x="5683105" y="2827374"/>
            <a:ext cx="2835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Либеральная буржуазия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C8B2DC-D0F5-4379-BA8A-915B51E09424}"/>
              </a:ext>
            </a:extLst>
          </p:cNvPr>
          <p:cNvSpPr txBox="1"/>
          <p:nvPr/>
        </p:nvSpPr>
        <p:spPr>
          <a:xfrm>
            <a:off x="5497701" y="2077872"/>
            <a:ext cx="3173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Партия с открытым доступом для всех слоёв населения</a:t>
            </a: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>
            <a:off x="5531497" y="1010219"/>
            <a:ext cx="21647" cy="3757044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47328" y="1506129"/>
            <a:ext cx="91752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Лидер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6CEC2EA-73F5-46B7-9A18-1219BCD3D40C}"/>
              </a:ext>
            </a:extLst>
          </p:cNvPr>
          <p:cNvSpPr txBox="1"/>
          <p:nvPr/>
        </p:nvSpPr>
        <p:spPr>
          <a:xfrm>
            <a:off x="747625" y="2131098"/>
            <a:ext cx="11169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Партийная 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модель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441DFB-1DD4-4335-9B63-155E630E34B1}"/>
              </a:ext>
            </a:extLst>
          </p:cNvPr>
          <p:cNvSpPr txBox="1"/>
          <p:nvPr/>
        </p:nvSpPr>
        <p:spPr>
          <a:xfrm>
            <a:off x="525318" y="2791442"/>
            <a:ext cx="15586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Roboto"/>
              </a:rPr>
              <a:t>Движущая сила революции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0B13CE-BAFE-4B1E-8B0C-137989F76C8E}"/>
              </a:ext>
            </a:extLst>
          </p:cNvPr>
          <p:cNvSpPr txBox="1"/>
          <p:nvPr/>
        </p:nvSpPr>
        <p:spPr>
          <a:xfrm>
            <a:off x="725027" y="3487502"/>
            <a:ext cx="115130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Союзники революции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B5EAAB8-4D3D-4E79-A72F-AC4D958439B8}"/>
              </a:ext>
            </a:extLst>
          </p:cNvPr>
          <p:cNvSpPr txBox="1"/>
          <p:nvPr/>
        </p:nvSpPr>
        <p:spPr>
          <a:xfrm>
            <a:off x="5734339" y="1463913"/>
            <a:ext cx="271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Ю. О. </a:t>
            </a:r>
            <a:r>
              <a:rPr lang="ru-RU" sz="1400" dirty="0" err="1">
                <a:solidFill>
                  <a:prstClr val="black"/>
                </a:solidFill>
              </a:rPr>
              <a:t>Цедербаум</a:t>
            </a:r>
            <a:r>
              <a:rPr lang="ru-RU" sz="1400" dirty="0">
                <a:solidFill>
                  <a:prstClr val="black"/>
                </a:solidFill>
              </a:rPr>
              <a:t> (Л. Мартов)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CDA8D6C-1171-4F73-AE25-34A7BD2335BB}"/>
              </a:ext>
            </a:extLst>
          </p:cNvPr>
          <p:cNvSpPr txBox="1"/>
          <p:nvPr/>
        </p:nvSpPr>
        <p:spPr>
          <a:xfrm>
            <a:off x="2457959" y="1479195"/>
            <a:ext cx="2949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В. И. Ульянов (Ленин)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BB66E7-7EAD-4DC0-97C7-BB4CE4140A66}"/>
              </a:ext>
            </a:extLst>
          </p:cNvPr>
          <p:cNvSpPr txBox="1"/>
          <p:nvPr/>
        </p:nvSpPr>
        <p:spPr>
          <a:xfrm>
            <a:off x="2350900" y="2827375"/>
            <a:ext cx="3056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Рабочий класс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D1D1840-8DCB-4EF6-88D2-AD9DEC0DC725}"/>
              </a:ext>
            </a:extLst>
          </p:cNvPr>
          <p:cNvSpPr txBox="1"/>
          <p:nvPr/>
        </p:nvSpPr>
        <p:spPr>
          <a:xfrm>
            <a:off x="2151321" y="3534677"/>
            <a:ext cx="3528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Крестьянство 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41534614-6305-442D-8153-28FE5D969552}"/>
              </a:ext>
            </a:extLst>
          </p:cNvPr>
          <p:cNvSpPr/>
          <p:nvPr/>
        </p:nvSpPr>
        <p:spPr>
          <a:xfrm>
            <a:off x="6451985" y="3522376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Пролетариат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55DE50-9743-4DF1-B7D7-420B35395E27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Раскол в РСДРП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A4D5B1-5D20-4F2B-B291-0789B7F57696}"/>
              </a:ext>
            </a:extLst>
          </p:cNvPr>
          <p:cNvSpPr txBox="1"/>
          <p:nvPr/>
        </p:nvSpPr>
        <p:spPr>
          <a:xfrm>
            <a:off x="377162" y="4185889"/>
            <a:ext cx="186240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Контрреволюционная сила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CFF9A1-B2E0-4C09-B693-C8AE579F71CC}"/>
              </a:ext>
            </a:extLst>
          </p:cNvPr>
          <p:cNvSpPr txBox="1"/>
          <p:nvPr/>
        </p:nvSpPr>
        <p:spPr>
          <a:xfrm>
            <a:off x="5320436" y="4253020"/>
            <a:ext cx="3528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Крестьянство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6D22DE62-B926-48D1-9152-492C741BCE73}"/>
              </a:ext>
            </a:extLst>
          </p:cNvPr>
          <p:cNvSpPr/>
          <p:nvPr/>
        </p:nvSpPr>
        <p:spPr>
          <a:xfrm>
            <a:off x="2457959" y="1391481"/>
            <a:ext cx="3082299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E380B81E-5FE0-447C-A0B8-FC83A76CDCDA}"/>
              </a:ext>
            </a:extLst>
          </p:cNvPr>
          <p:cNvSpPr/>
          <p:nvPr/>
        </p:nvSpPr>
        <p:spPr>
          <a:xfrm>
            <a:off x="2457959" y="2771259"/>
            <a:ext cx="3083485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503FF972-0012-413F-B849-3655244061BE}"/>
              </a:ext>
            </a:extLst>
          </p:cNvPr>
          <p:cNvSpPr/>
          <p:nvPr/>
        </p:nvSpPr>
        <p:spPr>
          <a:xfrm>
            <a:off x="2457959" y="4161276"/>
            <a:ext cx="3096513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12ED86E-9D83-459C-8182-98A5205395B1}"/>
              </a:ext>
            </a:extLst>
          </p:cNvPr>
          <p:cNvSpPr txBox="1"/>
          <p:nvPr/>
        </p:nvSpPr>
        <p:spPr>
          <a:xfrm>
            <a:off x="2497969" y="4223639"/>
            <a:ext cx="2835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Российская буржуазия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F4E23EF0-3542-46A0-BB07-3EE63B564A53}"/>
              </a:ext>
            </a:extLst>
          </p:cNvPr>
          <p:cNvSpPr/>
          <p:nvPr/>
        </p:nvSpPr>
        <p:spPr>
          <a:xfrm>
            <a:off x="5543449" y="1385505"/>
            <a:ext cx="3082299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D2F0497B-5275-4837-B4CB-2E6BE2629998}"/>
              </a:ext>
            </a:extLst>
          </p:cNvPr>
          <p:cNvSpPr/>
          <p:nvPr/>
        </p:nvSpPr>
        <p:spPr>
          <a:xfrm>
            <a:off x="5543449" y="2765283"/>
            <a:ext cx="3083485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20FCA57C-E392-4022-8A83-0A8B939C7284}"/>
              </a:ext>
            </a:extLst>
          </p:cNvPr>
          <p:cNvSpPr/>
          <p:nvPr/>
        </p:nvSpPr>
        <p:spPr>
          <a:xfrm>
            <a:off x="5543449" y="4155300"/>
            <a:ext cx="3096513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89E5D44E-C235-4963-80A9-BCF5804EA1D5}"/>
              </a:ext>
            </a:extLst>
          </p:cNvPr>
          <p:cNvSpPr/>
          <p:nvPr/>
        </p:nvSpPr>
        <p:spPr>
          <a:xfrm>
            <a:off x="5543449" y="3464795"/>
            <a:ext cx="3087721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34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59" grpId="0" animBg="1"/>
      <p:bldP spid="39" grpId="0"/>
      <p:bldP spid="25" grpId="0" animBg="1"/>
      <p:bldP spid="53" grpId="0"/>
      <p:bldP spid="30" grpId="0"/>
      <p:bldP spid="51" grpId="0"/>
      <p:bldP spid="40" grpId="0"/>
      <p:bldP spid="41" grpId="0"/>
      <p:bldP spid="42" grpId="0"/>
      <p:bldP spid="49" grpId="0"/>
      <p:bldP spid="50" grpId="0"/>
      <p:bldP spid="52" grpId="0"/>
      <p:bldP spid="54" grpId="0"/>
      <p:bldP spid="55" grpId="0"/>
      <p:bldP spid="36" grpId="0"/>
      <p:bldP spid="44" grpId="0"/>
      <p:bldP spid="56" grpId="0" animBg="1"/>
      <p:bldP spid="57" grpId="0" animBg="1"/>
      <p:bldP spid="58" grpId="0" animBg="1"/>
      <p:bldP spid="60" grpId="0"/>
      <p:bldP spid="62" grpId="0" animBg="1"/>
      <p:bldP spid="63" grpId="0" animBg="1"/>
      <p:bldP spid="64" grpId="0" animBg="1"/>
      <p:bldP spid="6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676" name="Picture 4" descr="http://fotolenin.narod.ru/og/8.jpg">
            <a:extLst>
              <a:ext uri="{FF2B5EF4-FFF2-40B4-BE49-F238E27FC236}">
                <a16:creationId xmlns:a16="http://schemas.microsoft.com/office/drawing/2014/main" id="{069027C7-1E52-43D6-8319-A520728FF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31112"/>
            <a:ext cx="2952750" cy="36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1970304"/>
            <a:ext cx="4992687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время выборов центральных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органов партии сторонники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Мартова оказались в меньшинстве,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 сторонники Ленина – в большинстве. </a:t>
            </a:r>
          </a:p>
        </p:txBody>
      </p:sp>
      <p:pic>
        <p:nvPicPr>
          <p:cNvPr id="28674" name="Picture 2" descr="https://upload.wikimedia.org/wikipedia/commons/3/32/YuliMartovEnero1896FotoPolicial.jpg">
            <a:extLst>
              <a:ext uri="{FF2B5EF4-FFF2-40B4-BE49-F238E27FC236}">
                <a16:creationId xmlns:a16="http://schemas.microsoft.com/office/drawing/2014/main" id="{A207142A-441A-4AE4-869E-4AD488B9E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31111"/>
            <a:ext cx="2952750" cy="362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59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BD32D7A-FCA0-4899-BC33-9060200446EE}"/>
              </a:ext>
            </a:extLst>
          </p:cNvPr>
          <p:cNvSpPr/>
          <p:nvPr/>
        </p:nvSpPr>
        <p:spPr>
          <a:xfrm>
            <a:off x="2457959" y="3470771"/>
            <a:ext cx="3087721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538AC5-9F84-49CA-BE97-CF2AAFB92244}"/>
              </a:ext>
            </a:extLst>
          </p:cNvPr>
          <p:cNvSpPr txBox="1"/>
          <p:nvPr/>
        </p:nvSpPr>
        <p:spPr>
          <a:xfrm>
            <a:off x="2299946" y="2077872"/>
            <a:ext cx="3273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Жёстко централизованная законспирированная партия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BF7DABD-5630-4FC9-AD9D-A966338A1D23}"/>
              </a:ext>
            </a:extLst>
          </p:cNvPr>
          <p:cNvSpPr/>
          <p:nvPr/>
        </p:nvSpPr>
        <p:spPr>
          <a:xfrm>
            <a:off x="2457959" y="2104939"/>
            <a:ext cx="3083014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F0C439D-0881-4956-8AAB-4E0410302EEA}"/>
              </a:ext>
            </a:extLst>
          </p:cNvPr>
          <p:cNvSpPr txBox="1"/>
          <p:nvPr/>
        </p:nvSpPr>
        <p:spPr>
          <a:xfrm>
            <a:off x="5683105" y="2827374"/>
            <a:ext cx="2835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Либеральная буржуазия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C8B2DC-D0F5-4379-BA8A-915B51E09424}"/>
              </a:ext>
            </a:extLst>
          </p:cNvPr>
          <p:cNvSpPr txBox="1"/>
          <p:nvPr/>
        </p:nvSpPr>
        <p:spPr>
          <a:xfrm>
            <a:off x="5497701" y="2077872"/>
            <a:ext cx="3173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Партия, доступ в которую открыт всем слоям населения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1237" y="1026492"/>
            <a:ext cx="1870631" cy="2231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Меньшевики</a:t>
            </a: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>
            <a:off x="5531497" y="1010219"/>
            <a:ext cx="21647" cy="3757044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17584" y="1030339"/>
            <a:ext cx="23962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Большевики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47328" y="1506129"/>
            <a:ext cx="91752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Лидер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6CEC2EA-73F5-46B7-9A18-1219BCD3D40C}"/>
              </a:ext>
            </a:extLst>
          </p:cNvPr>
          <p:cNvSpPr txBox="1"/>
          <p:nvPr/>
        </p:nvSpPr>
        <p:spPr>
          <a:xfrm>
            <a:off x="747625" y="2131098"/>
            <a:ext cx="11169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Партийная 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модель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441DFB-1DD4-4335-9B63-155E630E34B1}"/>
              </a:ext>
            </a:extLst>
          </p:cNvPr>
          <p:cNvSpPr txBox="1"/>
          <p:nvPr/>
        </p:nvSpPr>
        <p:spPr>
          <a:xfrm>
            <a:off x="525318" y="2791442"/>
            <a:ext cx="15586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Roboto"/>
              </a:rPr>
              <a:t>Движущая сила революции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0B13CE-BAFE-4B1E-8B0C-137989F76C8E}"/>
              </a:ext>
            </a:extLst>
          </p:cNvPr>
          <p:cNvSpPr txBox="1"/>
          <p:nvPr/>
        </p:nvSpPr>
        <p:spPr>
          <a:xfrm>
            <a:off x="725027" y="3487502"/>
            <a:ext cx="115130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Союзники революции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B5EAAB8-4D3D-4E79-A72F-AC4D958439B8}"/>
              </a:ext>
            </a:extLst>
          </p:cNvPr>
          <p:cNvSpPr txBox="1"/>
          <p:nvPr/>
        </p:nvSpPr>
        <p:spPr>
          <a:xfrm>
            <a:off x="5734339" y="1463913"/>
            <a:ext cx="271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Ю. О. </a:t>
            </a:r>
            <a:r>
              <a:rPr lang="ru-RU" sz="1400" dirty="0" err="1">
                <a:solidFill>
                  <a:prstClr val="black"/>
                </a:solidFill>
              </a:rPr>
              <a:t>Цедербаум</a:t>
            </a:r>
            <a:r>
              <a:rPr lang="ru-RU" sz="1400" dirty="0">
                <a:solidFill>
                  <a:prstClr val="black"/>
                </a:solidFill>
              </a:rPr>
              <a:t> (Л. Мартов)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CDA8D6C-1171-4F73-AE25-34A7BD2335BB}"/>
              </a:ext>
            </a:extLst>
          </p:cNvPr>
          <p:cNvSpPr txBox="1"/>
          <p:nvPr/>
        </p:nvSpPr>
        <p:spPr>
          <a:xfrm>
            <a:off x="2457959" y="1479195"/>
            <a:ext cx="2949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В. И. Ульянов (Ленин)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BB66E7-7EAD-4DC0-97C7-BB4CE4140A66}"/>
              </a:ext>
            </a:extLst>
          </p:cNvPr>
          <p:cNvSpPr txBox="1"/>
          <p:nvPr/>
        </p:nvSpPr>
        <p:spPr>
          <a:xfrm>
            <a:off x="2350900" y="2827375"/>
            <a:ext cx="3056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Рабочий класс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D1D1840-8DCB-4EF6-88D2-AD9DEC0DC725}"/>
              </a:ext>
            </a:extLst>
          </p:cNvPr>
          <p:cNvSpPr txBox="1"/>
          <p:nvPr/>
        </p:nvSpPr>
        <p:spPr>
          <a:xfrm>
            <a:off x="2151321" y="3534677"/>
            <a:ext cx="3528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Крестьянство 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41534614-6305-442D-8153-28FE5D969552}"/>
              </a:ext>
            </a:extLst>
          </p:cNvPr>
          <p:cNvSpPr/>
          <p:nvPr/>
        </p:nvSpPr>
        <p:spPr>
          <a:xfrm>
            <a:off x="6451985" y="3522376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Пролетариат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55DE50-9743-4DF1-B7D7-420B35395E27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Раскол в РСДРП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A4D5B1-5D20-4F2B-B291-0789B7F57696}"/>
              </a:ext>
            </a:extLst>
          </p:cNvPr>
          <p:cNvSpPr txBox="1"/>
          <p:nvPr/>
        </p:nvSpPr>
        <p:spPr>
          <a:xfrm>
            <a:off x="377162" y="4185889"/>
            <a:ext cx="186240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Контрреволюционная сила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CFF9A1-B2E0-4C09-B693-C8AE579F71CC}"/>
              </a:ext>
            </a:extLst>
          </p:cNvPr>
          <p:cNvSpPr txBox="1"/>
          <p:nvPr/>
        </p:nvSpPr>
        <p:spPr>
          <a:xfrm>
            <a:off x="5320436" y="4253020"/>
            <a:ext cx="3528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Крестьянство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6D22DE62-B926-48D1-9152-492C741BCE73}"/>
              </a:ext>
            </a:extLst>
          </p:cNvPr>
          <p:cNvSpPr/>
          <p:nvPr/>
        </p:nvSpPr>
        <p:spPr>
          <a:xfrm>
            <a:off x="2457959" y="1391481"/>
            <a:ext cx="3082299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E380B81E-5FE0-447C-A0B8-FC83A76CDCDA}"/>
              </a:ext>
            </a:extLst>
          </p:cNvPr>
          <p:cNvSpPr/>
          <p:nvPr/>
        </p:nvSpPr>
        <p:spPr>
          <a:xfrm>
            <a:off x="2457959" y="2771259"/>
            <a:ext cx="3083485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503FF972-0012-413F-B849-3655244061BE}"/>
              </a:ext>
            </a:extLst>
          </p:cNvPr>
          <p:cNvSpPr/>
          <p:nvPr/>
        </p:nvSpPr>
        <p:spPr>
          <a:xfrm>
            <a:off x="2457959" y="4161276"/>
            <a:ext cx="3096513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12ED86E-9D83-459C-8182-98A5205395B1}"/>
              </a:ext>
            </a:extLst>
          </p:cNvPr>
          <p:cNvSpPr txBox="1"/>
          <p:nvPr/>
        </p:nvSpPr>
        <p:spPr>
          <a:xfrm>
            <a:off x="2497969" y="4223639"/>
            <a:ext cx="2835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Российская буржуазия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559D46CD-6689-4B4D-8540-4685614687B9}"/>
              </a:ext>
            </a:extLst>
          </p:cNvPr>
          <p:cNvSpPr/>
          <p:nvPr/>
        </p:nvSpPr>
        <p:spPr>
          <a:xfrm>
            <a:off x="5543449" y="2098963"/>
            <a:ext cx="3083014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F4E23EF0-3542-46A0-BB07-3EE63B564A53}"/>
              </a:ext>
            </a:extLst>
          </p:cNvPr>
          <p:cNvSpPr/>
          <p:nvPr/>
        </p:nvSpPr>
        <p:spPr>
          <a:xfrm>
            <a:off x="5543449" y="1385505"/>
            <a:ext cx="3082299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D2F0497B-5275-4837-B4CB-2E6BE2629998}"/>
              </a:ext>
            </a:extLst>
          </p:cNvPr>
          <p:cNvSpPr/>
          <p:nvPr/>
        </p:nvSpPr>
        <p:spPr>
          <a:xfrm>
            <a:off x="5543449" y="2765283"/>
            <a:ext cx="3083485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20FCA57C-E392-4022-8A83-0A8B939C7284}"/>
              </a:ext>
            </a:extLst>
          </p:cNvPr>
          <p:cNvSpPr/>
          <p:nvPr/>
        </p:nvSpPr>
        <p:spPr>
          <a:xfrm>
            <a:off x="5543449" y="4155300"/>
            <a:ext cx="3096513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89E5D44E-C235-4963-80A9-BCF5804EA1D5}"/>
              </a:ext>
            </a:extLst>
          </p:cNvPr>
          <p:cNvSpPr/>
          <p:nvPr/>
        </p:nvSpPr>
        <p:spPr>
          <a:xfrm>
            <a:off x="5543449" y="3464795"/>
            <a:ext cx="3087721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7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specnaz.ru/img/articles/super/2767.jpg">
            <a:extLst>
              <a:ext uri="{FF2B5EF4-FFF2-40B4-BE49-F238E27FC236}">
                <a16:creationId xmlns:a16="http://schemas.microsoft.com/office/drawing/2014/main" id="{E1CD32B3-FEE0-4056-8567-CEFEE8BA7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5" y="1"/>
            <a:ext cx="58594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specnaz.ru/img/articles/super/2767.jpg">
            <a:extLst>
              <a:ext uri="{FF2B5EF4-FFF2-40B4-BE49-F238E27FC236}">
                <a16:creationId xmlns:a16="http://schemas.microsoft.com/office/drawing/2014/main" id="{F70C958A-5BA5-4009-88E9-5FEA247C0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" y="0"/>
            <a:ext cx="328453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2EB6BF0-B311-4FD6-B92F-16D91926307A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294B4C-44DC-44A2-B9B2-E71D884106B6}"/>
              </a:ext>
            </a:extLst>
          </p:cNvPr>
          <p:cNvSpPr/>
          <p:nvPr/>
        </p:nvSpPr>
        <p:spPr>
          <a:xfrm>
            <a:off x="255183" y="1153734"/>
            <a:ext cx="2774169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отличие от социал-демократов, социалисты-революционеры (эсеры) считали себя продолжателями идей «Народной воли».</a:t>
            </a:r>
          </a:p>
        </p:txBody>
      </p:sp>
    </p:spTree>
    <p:extLst>
      <p:ext uri="{BB962C8B-B14F-4D97-AF65-F5344CB8AC3E}">
        <p14:creationId xmlns:p14="http://schemas.microsoft.com/office/powerpoint/2010/main" val="267953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homsk.com/upload/media/entries/2017-11/05/308-4-d9a3352cc89e837173c1d6be7acf8f61.jpg">
            <a:extLst>
              <a:ext uri="{FF2B5EF4-FFF2-40B4-BE49-F238E27FC236}">
                <a16:creationId xmlns:a16="http://schemas.microsoft.com/office/drawing/2014/main" id="{D3F5B273-A215-4C55-99C1-DC221AA46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27F222C1-6435-4632-B94E-5D911EA45FA0}"/>
              </a:ext>
            </a:extLst>
          </p:cNvPr>
          <p:cNvSpPr/>
          <p:nvPr/>
        </p:nvSpPr>
        <p:spPr>
          <a:xfrm>
            <a:off x="6985225" y="38859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7C124D-52B6-4301-B3A7-F33741942204}"/>
              </a:ext>
            </a:extLst>
          </p:cNvPr>
          <p:cNvSpPr txBox="1"/>
          <p:nvPr/>
        </p:nvSpPr>
        <p:spPr>
          <a:xfrm>
            <a:off x="7082035" y="873096"/>
            <a:ext cx="1606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Представители Партии социалистов-революционеров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6757DB-F4EE-48D2-8A3E-A3C92463D82B}"/>
              </a:ext>
            </a:extLst>
          </p:cNvPr>
          <p:cNvSpPr txBox="1"/>
          <p:nvPr/>
        </p:nvSpPr>
        <p:spPr>
          <a:xfrm>
            <a:off x="-3" y="3972860"/>
            <a:ext cx="2208631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1902 году была образована ПСР.</a:t>
            </a:r>
          </a:p>
        </p:txBody>
      </p:sp>
    </p:spTree>
    <p:extLst>
      <p:ext uri="{BB962C8B-B14F-4D97-AF65-F5344CB8AC3E}">
        <p14:creationId xmlns:p14="http://schemas.microsoft.com/office/powerpoint/2010/main" val="358852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1665605"/>
            <a:ext cx="4992687" cy="1812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Центральный комитет ПСР возглавил Виктор Михайлович Чернов.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Программа ПСР была утверждена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начале января 1906 года на II съезде партии.</a:t>
            </a:r>
          </a:p>
        </p:txBody>
      </p:sp>
      <p:pic>
        <p:nvPicPr>
          <p:cNvPr id="2052" name="Picture 4" descr="ÐÐ°ÑÑÐ¸Ð½ÐºÐ¸ Ð¿Ð¾ Ð·Ð°Ð¿ÑÐ¾ÑÑ Ð²Ð¼ ÑÐµÑÐ½Ð¾Ð² ÑÑÐµÑ">
            <a:extLst>
              <a:ext uri="{FF2B5EF4-FFF2-40B4-BE49-F238E27FC236}">
                <a16:creationId xmlns:a16="http://schemas.microsoft.com/office/drawing/2014/main" id="{DEE6C93E-9A10-4340-AC74-012F68925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61184"/>
            <a:ext cx="2952750" cy="362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0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s://img-fotki.yandex.ru/get/6101/97833783.1017/0_15a24a_28700f2b_XXX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587" y="-2"/>
            <a:ext cx="101342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img-fotki.yandex.ru/get/6101/97833783.1017/0_15a24a_28700f2b_XXX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5859" y="0"/>
            <a:ext cx="1336654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mg-fotki.yandex.ru/get/6101/97833783.1017/0_15a24a_28700f2b_XXX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322513" y="-1"/>
            <a:ext cx="68590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387" y="1448366"/>
            <a:ext cx="2964646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21 октября 1894 года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Александра Фёдоровна приняла православие в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ливадийской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Крестовоздвиженской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церкви.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68225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58775" y="26838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42303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Овал 16"/>
          <p:cNvSpPr/>
          <p:nvPr/>
        </p:nvSpPr>
        <p:spPr>
          <a:xfrm>
            <a:off x="358775" y="11374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Программа ПСР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58775" y="19106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41CC26F-2896-4F35-BCAA-22993E340DD7}"/>
              </a:ext>
            </a:extLst>
          </p:cNvPr>
          <p:cNvSpPr/>
          <p:nvPr/>
        </p:nvSpPr>
        <p:spPr>
          <a:xfrm>
            <a:off x="358775" y="345710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0FCC5-4EFA-4C39-BB5C-A3F535DB5AA6}"/>
              </a:ext>
            </a:extLst>
          </p:cNvPr>
          <p:cNvSpPr txBox="1"/>
          <p:nvPr/>
        </p:nvSpPr>
        <p:spPr>
          <a:xfrm>
            <a:off x="1190377" y="2676879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Создание в России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федеративного государства.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409BDE-7C25-4B15-B0B8-D5CC0192EEEA}"/>
              </a:ext>
            </a:extLst>
          </p:cNvPr>
          <p:cNvSpPr txBox="1"/>
          <p:nvPr/>
        </p:nvSpPr>
        <p:spPr>
          <a:xfrm>
            <a:off x="1194659" y="4361841"/>
            <a:ext cx="5737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Передача земли крестьянам.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190378" y="1268915"/>
            <a:ext cx="58917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Свержение самодержавия.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190377" y="1903646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Установление режима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«народовластия».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8BDA10-1DA5-4947-8B78-4F1E0D077903}"/>
              </a:ext>
            </a:extLst>
          </p:cNvPr>
          <p:cNvSpPr txBox="1"/>
          <p:nvPr/>
        </p:nvSpPr>
        <p:spPr>
          <a:xfrm>
            <a:off x="1190377" y="3443111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Ликвидация помещичьего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землевладения.</a:t>
            </a:r>
          </a:p>
        </p:txBody>
      </p:sp>
      <p:pic>
        <p:nvPicPr>
          <p:cNvPr id="32770" name="Picture 2" descr="SR (and Revolyutsionnaya Mysl') electoral symbol, November 1917 election.svg">
            <a:extLst>
              <a:ext uri="{FF2B5EF4-FFF2-40B4-BE49-F238E27FC236}">
                <a16:creationId xmlns:a16="http://schemas.microsoft.com/office/drawing/2014/main" id="{1CD24647-154E-4DD4-9E17-F664C8656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01" y="376239"/>
            <a:ext cx="3601871" cy="362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07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7" grpId="0" animBg="1"/>
      <p:bldP spid="16" grpId="0" animBg="1"/>
      <p:bldP spid="24" grpId="0" animBg="1"/>
      <p:bldP spid="26" grpId="0"/>
      <p:bldP spid="27" grpId="0"/>
      <p:bldP spid="28" grpId="0"/>
      <p:bldP spid="29" grpId="0"/>
      <p:bldP spid="3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703432"/>
            <a:ext cx="40338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defRPr/>
            </a:pPr>
            <a:r>
              <a:rPr lang="ru-RU" sz="2800" dirty="0">
                <a:solidFill>
                  <a:srgbClr val="FFDC5A"/>
                </a:solidFill>
                <a:latin typeface="Merriweather"/>
              </a:rPr>
              <a:t>Эсеры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DC5A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2269491"/>
            <a:ext cx="3413125" cy="11705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Главной движущей силой революции эсеры видели крестьян.</a:t>
            </a:r>
          </a:p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свержении самодержавия также были заинтересованы пролетариат </a:t>
            </a:r>
          </a:p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 интеллигенция.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34820" name="Picture 4" descr="https://upload.wikimedia.org/wikipedia/commons/thumb/5/54/%D0%A4%D1%80%D0%B0%D0%BA%D1%86%D0%B8%D1%8F_%D1%8D%D1%81%D0%B5%D1%80%D0%BE%D0%B2_II_%D0%93%D0%BE%D1%81%D1%83%D0%B4%D0%B0%D1%80%D1%81%D1%82%D0%B2%D0%B5%D0%BD%D0%BD%D0%BE%D0%B9_%D0%94%D1%83%D0%BC%D1%8B_%281907%29.jpg/1024px-%D0%A4%D1%80%D0%B0%D0%BA%D1%86%D0%B8%D1%8F_%D1%8D%D1%81%D0%B5%D1%80%D0%BE%D0%B2_II_%D0%93%D0%BE%D1%81%D1%83%D0%B4%D0%B0%D1%80%D1%81%D1%82%D0%B2%D0%B5%D0%BD%D0%BD%D0%BE%D0%B9_%D0%94%D1%83%D0%BC%D1%8B_%281907%29.jpg">
            <a:extLst>
              <a:ext uri="{FF2B5EF4-FFF2-40B4-BE49-F238E27FC236}">
                <a16:creationId xmlns:a16="http://schemas.microsoft.com/office/drawing/2014/main" id="{0D7F5FEF-7F7C-4E54-9C7A-08E371D2E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7" y="1108163"/>
            <a:ext cx="4392612" cy="29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48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193850" y="3216505"/>
            <a:ext cx="2734882" cy="77913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6247" y="2339254"/>
            <a:ext cx="2358828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92764" y="1791066"/>
            <a:ext cx="2734882" cy="77913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2835075" y="2180635"/>
            <a:ext cx="357689" cy="66653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22" idx="1"/>
          </p:cNvCxnSpPr>
          <p:nvPr/>
        </p:nvCxnSpPr>
        <p:spPr>
          <a:xfrm>
            <a:off x="2835075" y="2847174"/>
            <a:ext cx="358775" cy="75890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367422" y="1824747"/>
            <a:ext cx="2409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Пробуждение в массах революционных настроений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3394" y="2472973"/>
            <a:ext cx="24245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Применение индивидуального </a:t>
            </a:r>
          </a:p>
          <a:p>
            <a:pPr algn="ctr"/>
            <a:r>
              <a:rPr lang="ru-RU" sz="1400" b="1" dirty="0"/>
              <a:t>террора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72146" y="3435638"/>
            <a:ext cx="2776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Устрашение власти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93467" y="2339254"/>
            <a:ext cx="2358828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93466" y="2475635"/>
            <a:ext cx="23588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Существование в 1902–1911 годах Боевой организации эсеров</a:t>
            </a:r>
          </a:p>
        </p:txBody>
      </p:sp>
      <p:cxnSp>
        <p:nvCxnSpPr>
          <p:cNvPr id="30" name="Скругленная соединительная линия 29"/>
          <p:cNvCxnSpPr>
            <a:stCxn id="27" idx="1"/>
            <a:endCxn id="17" idx="3"/>
          </p:cNvCxnSpPr>
          <p:nvPr/>
        </p:nvCxnSpPr>
        <p:spPr>
          <a:xfrm rot="10800000">
            <a:off x="5927647" y="2180636"/>
            <a:ext cx="365821" cy="66653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кругленная соединительная линия 32"/>
          <p:cNvCxnSpPr>
            <a:stCxn id="27" idx="1"/>
            <a:endCxn id="22" idx="3"/>
          </p:cNvCxnSpPr>
          <p:nvPr/>
        </p:nvCxnSpPr>
        <p:spPr>
          <a:xfrm rot="10800000" flipV="1">
            <a:off x="5928733" y="2847174"/>
            <a:ext cx="364735" cy="75890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8327CB2-FF9D-45CA-9969-3FEC59CBEE73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Деятельность эсеров</a:t>
            </a:r>
          </a:p>
        </p:txBody>
      </p:sp>
    </p:spTree>
    <p:extLst>
      <p:ext uri="{BB962C8B-B14F-4D97-AF65-F5344CB8AC3E}">
        <p14:creationId xmlns:p14="http://schemas.microsoft.com/office/powerpoint/2010/main" val="713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  <p:bldP spid="17" grpId="0" animBg="1"/>
      <p:bldP spid="5" grpId="0"/>
      <p:bldP spid="13" grpId="0"/>
      <p:bldP spid="24" grpId="0"/>
      <p:bldP spid="27" grpId="0" animBg="1"/>
      <p:bldP spid="2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7FE72582-AFBD-4383-B29F-09093487E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59764C7D-04F6-46AE-9DC5-77CEE61EAF85}"/>
              </a:ext>
            </a:extLst>
          </p:cNvPr>
          <p:cNvSpPr/>
          <p:nvPr/>
        </p:nvSpPr>
        <p:spPr>
          <a:xfrm>
            <a:off x="372843" y="39030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A15297-9784-4C6F-8C45-46480B326A1C}"/>
              </a:ext>
            </a:extLst>
          </p:cNvPr>
          <p:cNvSpPr txBox="1"/>
          <p:nvPr/>
        </p:nvSpPr>
        <p:spPr>
          <a:xfrm>
            <a:off x="469653" y="782474"/>
            <a:ext cx="1606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Террористический акт эсеров </a:t>
            </a:r>
          </a:p>
          <a:p>
            <a:pPr algn="ctr"/>
            <a:r>
              <a:rPr lang="ru-RU" sz="1200" dirty="0"/>
              <a:t>на Екатерининском канале </a:t>
            </a:r>
          </a:p>
          <a:p>
            <a:pPr algn="ctr"/>
            <a:r>
              <a:rPr lang="ru-RU" sz="1200" dirty="0"/>
              <a:t>в Петербурге</a:t>
            </a:r>
          </a:p>
        </p:txBody>
      </p:sp>
    </p:spTree>
    <p:extLst>
      <p:ext uri="{BB962C8B-B14F-4D97-AF65-F5344CB8AC3E}">
        <p14:creationId xmlns:p14="http://schemas.microsoft.com/office/powerpoint/2010/main" val="238531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Ð°ÑÑÐ¸Ð½ÐºÐ¸ Ð¿Ð¾ Ð·Ð°Ð¿ÑÐ¾ÑÑ Ð½Ð¸ÐºÐ¾Ð»Ð°Ð¹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" y="0"/>
            <a:ext cx="19205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½Ð¸ÐºÐ¾Ð»Ð°Ð¹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02003" y="0"/>
            <a:ext cx="724199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9387" y="1288386"/>
            <a:ext cx="2964646" cy="2566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Внутренняя политика Николая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II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вызывала вопросы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у либерально-настроенной части российского общества.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99990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1665605"/>
            <a:ext cx="4870449" cy="1812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Главным органом либерального движения в России стал нелегальный журнал «Освобождение».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выходил за рубежом в 1902–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1905 годах.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0631FD-B8EF-458C-96B8-FEE6EC0E0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75" y="672748"/>
            <a:ext cx="2952750" cy="379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7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6" y="2140863"/>
            <a:ext cx="40338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«Освобождение»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6" y="2705634"/>
            <a:ext cx="3498522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С журналом активно сотрудничал русский политический деятель, историк и публицист П. Н. Милюков.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7" name="Picture 2" descr="https://upload.wikimedia.org/wikipedia/commons/9/98/Milyukov_P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1164689"/>
            <a:ext cx="4392613" cy="281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59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Либеральные организации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Деятельность журнала «Освобождение»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Образование либеральных партий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Оформление партии «Союз освобождения» в 1904 году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8881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4699" y="4391974"/>
            <a:ext cx="3772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И. И. Петрункевич</a:t>
            </a:r>
          </a:p>
        </p:txBody>
      </p:sp>
      <p:pic>
        <p:nvPicPr>
          <p:cNvPr id="5122" name="Picture 2" descr="https://upload.wikimedia.org/wikipedia/commons/1/1e/AnnenskyNikola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47475" y="440083"/>
            <a:ext cx="2926636" cy="395189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d/d2/Portrait_of_Ivan_Illitch_Petrunkevitc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93791" y="440083"/>
            <a:ext cx="2926636" cy="395189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77001" y="4391974"/>
            <a:ext cx="3360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Н. Ф. Анненский</a:t>
            </a:r>
          </a:p>
        </p:txBody>
      </p:sp>
    </p:spTree>
    <p:extLst>
      <p:ext uri="{BB962C8B-B14F-4D97-AF65-F5344CB8AC3E}">
        <p14:creationId xmlns:p14="http://schemas.microsoft.com/office/powerpoint/2010/main" val="97216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65004" y="409505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Овал 16"/>
          <p:cNvSpPr/>
          <p:nvPr/>
        </p:nvSpPr>
        <p:spPr>
          <a:xfrm>
            <a:off x="369285" y="193551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4494" y="749269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Программа «Союза освобождения»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65004" y="30152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0FCC5-4EFA-4C39-BB5C-A3F535DB5AA6}"/>
              </a:ext>
            </a:extLst>
          </p:cNvPr>
          <p:cNvSpPr txBox="1"/>
          <p:nvPr/>
        </p:nvSpPr>
        <p:spPr>
          <a:xfrm>
            <a:off x="1196607" y="4226553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Защита интересов трудящихся.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200888" y="2067017"/>
            <a:ext cx="58917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Введение в империи конституции.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200888" y="3146785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Проведение всеобщих выборов.</a:t>
            </a:r>
          </a:p>
        </p:txBody>
      </p:sp>
      <p:pic>
        <p:nvPicPr>
          <p:cNvPr id="7170" name="Picture 2" descr="https://upload.wikimedia.org/wikipedia/commons/2/29/Petrunkevich_Vernadskiy_Shakhovsko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80"/>
          <a:stretch/>
        </p:blipFill>
        <p:spPr bwMode="auto">
          <a:xfrm>
            <a:off x="5510168" y="2021151"/>
            <a:ext cx="3275057" cy="252826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89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6" grpId="0" animBg="1"/>
      <p:bldP spid="26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4783" y="4391976"/>
            <a:ext cx="7114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Николай </a:t>
            </a:r>
            <a:r>
              <a:rPr lang="en-US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II </a:t>
            </a:r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и Александра Фёдоровна</a:t>
            </a:r>
          </a:p>
        </p:txBody>
      </p:sp>
      <p:pic>
        <p:nvPicPr>
          <p:cNvPr id="8" name="Picture 4" descr="http://www.taday.ru/data/2010/11/26/1235063136/tsar_Nikolai_i_Aleksandra_v_pervii_god_supruzhestv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6973" y="376239"/>
            <a:ext cx="3383912" cy="401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0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1505304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октябре 1904 года «Союзом освобождения» была развёрнута так называемая «банкетная» кампания.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Члены партии в своих речах и тостах призывали к введению в России парламентской формы правления. </a:t>
            </a:r>
          </a:p>
        </p:txBody>
      </p:sp>
      <p:pic>
        <p:nvPicPr>
          <p:cNvPr id="6" name="Picture 4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917528"/>
            <a:ext cx="2952750" cy="330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3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7B7F35-006A-4BA5-BFA9-ABFCEE0FE8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385" y="1486838"/>
            <a:ext cx="292576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  <a:spcAft>
                <a:spcPts val="600"/>
              </a:spcAft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Николай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II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назначил министром внутренних дел князя Петра Дмитриевича Святополк-Мирского.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07423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3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7" y="1708264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Деятельность</a:t>
            </a:r>
          </a:p>
          <a:p>
            <a:pPr lvl="0"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Святополк-Мирского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29" y="3946423"/>
            <a:ext cx="382395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Ослабил охранительную политику правительства.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3058" y="3927549"/>
            <a:ext cx="365603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Подготовил проект либеральных реформ.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759070" y="32945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pic>
        <p:nvPicPr>
          <p:cNvPr id="1026" name="Picture 2" descr="https://upload.wikimedia.org/wikipedia/commons/6/66/Pyotr_dmitrievich_svyatopolk.jpg">
            <a:extLst>
              <a:ext uri="{FF2B5EF4-FFF2-40B4-BE49-F238E27FC236}">
                <a16:creationId xmlns:a16="http://schemas.microsoft.com/office/drawing/2014/main" id="{8BA6ECB9-5712-489C-BF04-E170934BF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000" y="400302"/>
            <a:ext cx="2325104" cy="318871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28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074658" y="1547194"/>
            <a:ext cx="2836638" cy="640551"/>
          </a:xfrm>
          <a:prstGeom prst="roundRect">
            <a:avLst/>
          </a:prstGeom>
          <a:noFill/>
          <a:ln w="15875" cap="rnd">
            <a:solidFill>
              <a:srgbClr val="FA5050"/>
            </a:solidFill>
            <a:prstDash val="solid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55051" y="3888027"/>
            <a:ext cx="2856245" cy="640551"/>
          </a:xfrm>
          <a:prstGeom prst="roundRect">
            <a:avLst/>
          </a:prstGeom>
          <a:noFill/>
          <a:ln w="15875" cap="rnd">
            <a:solidFill>
              <a:srgbClr val="FA5050"/>
            </a:solidFill>
            <a:prstDash val="solid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DD1CB3-202C-477A-BA05-B83AD6B900D8}"/>
              </a:ext>
            </a:extLst>
          </p:cNvPr>
          <p:cNvSpPr txBox="1"/>
          <p:nvPr/>
        </p:nvSpPr>
        <p:spPr>
          <a:xfrm>
            <a:off x="407265" y="2540259"/>
            <a:ext cx="2209813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6A1D3DE-1BAB-469A-8312-C3B0ACEF2D8D}"/>
              </a:ext>
            </a:extLst>
          </p:cNvPr>
          <p:cNvSpPr txBox="1"/>
          <p:nvPr/>
        </p:nvSpPr>
        <p:spPr>
          <a:xfrm>
            <a:off x="416876" y="2668375"/>
            <a:ext cx="2190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Издание Николаем II указа по инициативе Святополк-Мирского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55051" y="2722842"/>
            <a:ext cx="2856244" cy="640551"/>
          </a:xfrm>
          <a:prstGeom prst="roundRect">
            <a:avLst/>
          </a:prstGeom>
          <a:noFill/>
          <a:ln w="15875" cap="rnd">
            <a:solidFill>
              <a:srgbClr val="FA5050"/>
            </a:solidFill>
            <a:prstDash val="solid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17" idx="1"/>
            <a:endCxn id="21" idx="3"/>
          </p:cNvCxnSpPr>
          <p:nvPr/>
        </p:nvCxnSpPr>
        <p:spPr>
          <a:xfrm rot="10800000" flipV="1">
            <a:off x="2617078" y="1867469"/>
            <a:ext cx="457580" cy="118070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9" idx="1"/>
            <a:endCxn id="21" idx="3"/>
          </p:cNvCxnSpPr>
          <p:nvPr/>
        </p:nvCxnSpPr>
        <p:spPr>
          <a:xfrm flipH="1">
            <a:off x="2617078" y="3043118"/>
            <a:ext cx="437973" cy="506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35" idx="1"/>
            <a:endCxn id="21" idx="3"/>
          </p:cNvCxnSpPr>
          <p:nvPr/>
        </p:nvCxnSpPr>
        <p:spPr>
          <a:xfrm rot="10800000">
            <a:off x="2617079" y="3048179"/>
            <a:ext cx="437973" cy="116012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163089" y="1608948"/>
            <a:ext cx="2669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Обещание расширить права земств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13081" y="2882273"/>
            <a:ext cx="2739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Обещание устранить цензуру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27116" y="3946692"/>
            <a:ext cx="2711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Дарование прав «инородцам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и иноверцам»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E7BB9-5FFF-48D5-8EF8-DEAFF50D56E9}"/>
              </a:ext>
            </a:extLst>
          </p:cNvPr>
          <p:cNvSpPr txBox="1"/>
          <p:nvPr/>
        </p:nvSpPr>
        <p:spPr>
          <a:xfrm>
            <a:off x="1408246" y="376238"/>
            <a:ext cx="6327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Указ от 12 декабря 1904 года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DD1CB3-202C-477A-BA05-B83AD6B900D8}"/>
              </a:ext>
            </a:extLst>
          </p:cNvPr>
          <p:cNvSpPr txBox="1"/>
          <p:nvPr/>
        </p:nvSpPr>
        <p:spPr>
          <a:xfrm>
            <a:off x="6407299" y="2534529"/>
            <a:ext cx="2209813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A1D3DE-1BAB-469A-8312-C3B0ACEF2D8D}"/>
              </a:ext>
            </a:extLst>
          </p:cNvPr>
          <p:cNvSpPr txBox="1"/>
          <p:nvPr/>
        </p:nvSpPr>
        <p:spPr>
          <a:xfrm>
            <a:off x="6407298" y="2565503"/>
            <a:ext cx="22098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Готовность Николая II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к проведению реформ при сохранении самодержавия</a:t>
            </a:r>
          </a:p>
        </p:txBody>
      </p:sp>
      <p:cxnSp>
        <p:nvCxnSpPr>
          <p:cNvPr id="20" name="Скругленная соединительная линия 9">
            <a:extLst>
              <a:ext uri="{FF2B5EF4-FFF2-40B4-BE49-F238E27FC236}">
                <a16:creationId xmlns:a16="http://schemas.microsoft.com/office/drawing/2014/main" id="{5692751B-B329-49E0-9806-7DDD503EB875}"/>
              </a:ext>
            </a:extLst>
          </p:cNvPr>
          <p:cNvCxnSpPr>
            <a:cxnSpLocks/>
            <a:stCxn id="17" idx="3"/>
            <a:endCxn id="22" idx="1"/>
          </p:cNvCxnSpPr>
          <p:nvPr/>
        </p:nvCxnSpPr>
        <p:spPr>
          <a:xfrm>
            <a:off x="5911296" y="1867470"/>
            <a:ext cx="496003" cy="11749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5">
            <a:extLst>
              <a:ext uri="{FF2B5EF4-FFF2-40B4-BE49-F238E27FC236}">
                <a16:creationId xmlns:a16="http://schemas.microsoft.com/office/drawing/2014/main" id="{E6100951-C43C-4C17-B7CC-02578D4D75CE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5911295" y="3042449"/>
            <a:ext cx="496004" cy="669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31">
            <a:extLst>
              <a:ext uri="{FF2B5EF4-FFF2-40B4-BE49-F238E27FC236}">
                <a16:creationId xmlns:a16="http://schemas.microsoft.com/office/drawing/2014/main" id="{3A22BE12-19A6-449F-B7CD-C6A765535592}"/>
              </a:ext>
            </a:extLst>
          </p:cNvPr>
          <p:cNvCxnSpPr>
            <a:cxnSpLocks/>
            <a:stCxn id="35" idx="3"/>
            <a:endCxn id="22" idx="1"/>
          </p:cNvCxnSpPr>
          <p:nvPr/>
        </p:nvCxnSpPr>
        <p:spPr>
          <a:xfrm flipV="1">
            <a:off x="5911296" y="3042449"/>
            <a:ext cx="496003" cy="116585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88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5" grpId="0" animBg="1"/>
      <p:bldP spid="21" grpId="0" animBg="1"/>
      <p:bldP spid="54" grpId="0"/>
      <p:bldP spid="19" grpId="0" animBg="1"/>
      <p:bldP spid="5" grpId="0"/>
      <p:bldP spid="24" grpId="0"/>
      <p:bldP spid="25" grpId="0"/>
      <p:bldP spid="22" grpId="0" animBg="1"/>
      <p:bldP spid="2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8775" y="2022331"/>
            <a:ext cx="691629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правительстве было образовано два лагеря – либеральный и консервативный.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20167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0379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1131" y="41605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3018416"/>
            <a:ext cx="692865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Из-за недовольства политикой властей произошёл подъём общественного движения.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1131" y="4014501"/>
            <a:ext cx="671689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 отношению к рабочим движениям правительство проводило как попечительскую,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так и реакционную политику.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411570"/>
            <a:ext cx="6277359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Николай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II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. Начало правления.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Политическое развитие страны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1894–1904 годах</a:t>
            </a:r>
          </a:p>
        </p:txBody>
      </p:sp>
    </p:spTree>
    <p:extLst>
      <p:ext uri="{BB962C8B-B14F-4D97-AF65-F5344CB8AC3E}">
        <p14:creationId xmlns:p14="http://schemas.microsoft.com/office/powerpoint/2010/main" val="14067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8775" y="2022331"/>
            <a:ext cx="691629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Создавались партии социал-демократического, социал-революционного и либерального толка.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20167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0379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3018416"/>
            <a:ext cx="692865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Николай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II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был согласен на проведение реформ,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но при сохранении самодержавия.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411570"/>
            <a:ext cx="6277359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Николай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II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. Начало правления.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Политическое развитие страны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1894–1904 годах</a:t>
            </a:r>
          </a:p>
        </p:txBody>
      </p:sp>
    </p:spTree>
    <p:extLst>
      <p:ext uri="{BB962C8B-B14F-4D97-AF65-F5344CB8AC3E}">
        <p14:creationId xmlns:p14="http://schemas.microsoft.com/office/powerpoint/2010/main" val="98057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85087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6201" y="1155474"/>
            <a:ext cx="646049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Борьба в верхних эшелонах власти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69792" y="10293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67828" y="18167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9792" y="26170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2203" y="1948278"/>
            <a:ext cx="6928654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Оживление общественного движения.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6201" y="2603060"/>
            <a:ext cx="62550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Меры правительства по отношению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 рабочим движениям.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2203" y="3417542"/>
            <a:ext cx="62550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Создание революционных партий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борьбы с самодержавием.</a:t>
            </a:r>
          </a:p>
        </p:txBody>
      </p:sp>
      <p:sp>
        <p:nvSpPr>
          <p:cNvPr id="22" name="Овал 21"/>
          <p:cNvSpPr/>
          <p:nvPr/>
        </p:nvSpPr>
        <p:spPr>
          <a:xfrm>
            <a:off x="374400" y="340403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6201" y="4201677"/>
            <a:ext cx="62550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Либеральные организации и проект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Святополк-Мирского.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9792" y="42095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3655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2" grpId="0" animBg="1"/>
      <p:bldP spid="20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Николай II был убеждён, что Россия и монархия неразделимы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 считал себя обязанным сохранять историческое наследие предков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70149A-64C4-481B-84A8-31F2185FCAC5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Начало правления Николая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II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3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18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151" y="376239"/>
            <a:ext cx="6863372" cy="2427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800" dirty="0">
                <a:solidFill>
                  <a:prstClr val="white"/>
                </a:solidFill>
                <a:latin typeface="Merriweather"/>
              </a:rPr>
              <a:t>«…Буду охранять начала самодержавия так же твёрдо </a:t>
            </a:r>
          </a:p>
          <a:p>
            <a:pPr defTabSz="685766">
              <a:lnSpc>
                <a:spcPct val="114000"/>
              </a:lnSpc>
            </a:pPr>
            <a:r>
              <a:rPr lang="ru-RU" sz="2800" dirty="0">
                <a:solidFill>
                  <a:prstClr val="white"/>
                </a:solidFill>
                <a:latin typeface="Merriweather"/>
              </a:rPr>
              <a:t>и неуклонно, как охранял его </a:t>
            </a:r>
          </a:p>
          <a:p>
            <a:pPr defTabSz="685766">
              <a:lnSpc>
                <a:spcPct val="114000"/>
              </a:lnSpc>
            </a:pPr>
            <a:r>
              <a:rPr lang="ru-RU" sz="2800" dirty="0">
                <a:solidFill>
                  <a:prstClr val="white"/>
                </a:solidFill>
                <a:latin typeface="Merriweather"/>
              </a:rPr>
              <a:t>мой незабвенный покойный родитель».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835150" y="3918393"/>
            <a:ext cx="4456679" cy="617744"/>
            <a:chOff x="358776" y="3438832"/>
            <a:chExt cx="3330800" cy="61774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438832"/>
              <a:ext cx="3330800" cy="3199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Николай </a:t>
              </a:r>
              <a:r>
                <a:rPr lang="en-US" sz="1800" dirty="0">
                  <a:solidFill>
                    <a:prstClr val="white"/>
                  </a:solidFill>
                  <a:latin typeface="Merriweather"/>
                </a:rPr>
                <a:t>II</a:t>
              </a:r>
              <a:endParaRPr lang="ru-RU" sz="1800" dirty="0">
                <a:solidFill>
                  <a:prstClr val="white"/>
                </a:solidFill>
                <a:latin typeface="Merriweather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</a:t>
              </a:r>
              <a:r>
                <a:rPr lang="en-US" sz="1400" dirty="0">
                  <a:solidFill>
                    <a:srgbClr val="FFDC5A"/>
                  </a:solidFill>
                </a:rPr>
                <a:t>868</a:t>
              </a:r>
              <a:r>
                <a:rPr lang="ru-RU" sz="1400" dirty="0">
                  <a:solidFill>
                    <a:srgbClr val="FFDC5A"/>
                  </a:solidFill>
                </a:rPr>
                <a:t>–1</a:t>
              </a:r>
              <a:r>
                <a:rPr lang="en-US" sz="1400" dirty="0">
                  <a:solidFill>
                    <a:srgbClr val="FFDC5A"/>
                  </a:solidFill>
                </a:rPr>
                <a:t>918</a:t>
              </a:r>
              <a:r>
                <a:rPr lang="ru-RU" sz="1400" dirty="0">
                  <a:solidFill>
                    <a:srgbClr val="FFDC5A"/>
                  </a:solidFill>
                </a:rPr>
                <a:t> </a:t>
              </a:r>
            </a:p>
          </p:txBody>
        </p:sp>
      </p:grpSp>
      <p:pic>
        <p:nvPicPr>
          <p:cNvPr id="5122" name="Picture 2" descr="Ð¤Ð°Ð¹Ð»:ÐÐ¼Ð¿ÐµÑÐ°ÑÐ¾Ñ ÐÐ¸ÐºÐ¾Ð»Ð°Ð¹ II.jpg">
            <a:extLst>
              <a:ext uri="{FF2B5EF4-FFF2-40B4-BE49-F238E27FC236}">
                <a16:creationId xmlns:a16="http://schemas.microsoft.com/office/drawing/2014/main" id="{D70A8AF3-A1D1-404F-A362-C18A3401E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3687264"/>
            <a:ext cx="1080001" cy="107999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16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1546</Words>
  <Application>Microsoft Office PowerPoint</Application>
  <PresentationFormat>Экран (16:9)</PresentationFormat>
  <Paragraphs>415</Paragraphs>
  <Slides>65</Slides>
  <Notes>65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65</vt:i4>
      </vt:variant>
    </vt:vector>
  </HeadingPairs>
  <TitlesOfParts>
    <vt:vector size="74" baseType="lpstr">
      <vt:lpstr>Roboto Slab</vt:lpstr>
      <vt:lpstr>Arial</vt:lpstr>
      <vt:lpstr>Theano Didot</vt:lpstr>
      <vt:lpstr>Roboto</vt:lpstr>
      <vt:lpstr>Merriweather</vt:lpstr>
      <vt:lpstr>Calibri</vt:lpstr>
      <vt:lpstr>1_Тема Office</vt:lpstr>
      <vt:lpstr>Тема Office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2018-11-06T07:33:51Z</dcterms:created>
  <dcterms:modified xsi:type="dcterms:W3CDTF">2018-11-12T08:01:27Z</dcterms:modified>
</cp:coreProperties>
</file>