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</p:sldMasterIdLst>
  <p:notesMasterIdLst>
    <p:notesMasterId r:id="rId74"/>
  </p:notesMasterIdLst>
  <p:sldIdLst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65" r:id="rId73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75"/>
      <p:bold r:id="rId76"/>
      <p:italic r:id="rId77"/>
      <p:boldItalic r:id="rId78"/>
    </p:embeddedFont>
    <p:embeddedFont>
      <p:font typeface="Theano Didot" panose="02060603060706020203" pitchFamily="18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8.fntdata"/><Relationship Id="rId90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75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8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66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44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30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1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5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6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23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60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9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6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55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74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59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56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75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33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20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53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97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21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39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05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2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174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0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00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0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88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5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54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63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86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977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36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017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36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33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51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95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5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78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13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809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2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293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21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1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412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415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303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52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05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13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477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631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69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593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7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720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09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0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1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70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0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80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9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33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3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40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5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1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25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56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2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92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2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77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6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9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01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0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64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59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7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69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3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6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3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3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3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ÐµÑÐµÐ¼Ð½Ð¾Ð¹ Ð´Ð²Ð¾ÑÐµÑ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0"/>
          <a:stretch/>
        </p:blipFill>
        <p:spPr bwMode="auto">
          <a:xfrm>
            <a:off x="3135519" y="0"/>
            <a:ext cx="60322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956" y="1786920"/>
            <a:ext cx="4431205" cy="156966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Культура народов России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XVI</a:t>
            </a:r>
            <a:r>
              <a:rPr lang="en-US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I</a:t>
            </a:r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 веке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094956"/>
            <a:ext cx="53873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Просвещение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632360"/>
            <a:ext cx="380918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Образованием посадских детей занимались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либо члены семьи, либо представители духовенства.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945919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5919" y="3631392"/>
            <a:ext cx="327304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детей бояр и дворян нанимали учителей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из-за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границы.</a:t>
            </a:r>
          </a:p>
        </p:txBody>
      </p:sp>
      <p:pic>
        <p:nvPicPr>
          <p:cNvPr id="3074" name="Picture 2" descr="ÐÐ°ÑÑÐ¸Ð½ÐºÐ¸ Ð¿Ð¾ Ð·Ð°Ð¿ÑÐ¾ÑÑ Ð¿ÑÐ¾ÑÐ²ÐµÑÐµÐ½Ð¸Ðµ Ð² ÑÐ¾ÑÑÐ¸Ð¸ 17 Ð²ÐµÐ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4357" r="9676" b="12222"/>
          <a:stretch/>
        </p:blipFill>
        <p:spPr bwMode="auto">
          <a:xfrm>
            <a:off x="6684859" y="537436"/>
            <a:ext cx="1648047" cy="25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863191"/>
            <a:ext cx="325864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1654 году при </a:t>
            </a:r>
            <a:r>
              <a:rPr lang="ru-RU" sz="1400" dirty="0" smtClean="0">
                <a:solidFill>
                  <a:prstClr val="white"/>
                </a:solidFill>
              </a:rPr>
              <a:t>Аптекарском </a:t>
            </a:r>
            <a:r>
              <a:rPr lang="ru-RU" sz="1400" dirty="0">
                <a:solidFill>
                  <a:prstClr val="white"/>
                </a:solidFill>
              </a:rPr>
              <a:t>приказе основали </a:t>
            </a:r>
            <a:r>
              <a:rPr lang="ru-RU" sz="1400" dirty="0" smtClean="0">
                <a:solidFill>
                  <a:prstClr val="white"/>
                </a:solidFill>
              </a:rPr>
              <a:t>лекарскую </a:t>
            </a:r>
            <a:r>
              <a:rPr lang="ru-RU" sz="1400" dirty="0">
                <a:solidFill>
                  <a:prstClr val="white"/>
                </a:solidFill>
              </a:rPr>
              <a:t>школу.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283934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школе при Посольском приказе готовили переводчиков.</a:t>
            </a:r>
          </a:p>
        </p:txBody>
      </p:sp>
      <p:pic>
        <p:nvPicPr>
          <p:cNvPr id="4098" name="Picture 2" descr="Zdanie AptPrikaza-Kreml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36" y="1041142"/>
            <a:ext cx="4565964" cy="30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16000" r="-2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увеличилось количество печатных книг, большинство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из </a:t>
            </a:r>
            <a:r>
              <a:rPr lang="ru-RU" sz="1800" dirty="0">
                <a:solidFill>
                  <a:prstClr val="white"/>
                </a:solidFill>
              </a:rPr>
              <a:t>которых были доступны всем слоям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2355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«Букварь»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Бурцова-Протопопова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«Грамматика»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Смотрицкого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5000" r="-7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Страницы из «Космографии» Г. Меркатора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28152"/>
            <a:ext cx="376392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Широко распространились переводы иностранных книг, в которых содержались передовые знания.</a:t>
            </a:r>
          </a:p>
        </p:txBody>
      </p:sp>
    </p:spTree>
    <p:extLst>
      <p:ext uri="{BB962C8B-B14F-4D97-AF65-F5344CB8AC3E}">
        <p14:creationId xmlns:p14="http://schemas.microsoft.com/office/powerpoint/2010/main" val="41241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863191"/>
            <a:ext cx="325864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При церквях и монастырях открывались школы.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312042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Учителями здесь были православные монахи, приглашённые из Речи </a:t>
            </a:r>
            <a:r>
              <a:rPr lang="ru-RU" sz="1400" dirty="0" err="1" smtClean="0">
                <a:solidFill>
                  <a:prstClr val="white"/>
                </a:solidFill>
              </a:rPr>
              <a:t>Посполитой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5122" name="Picture 2" descr="ÐÐ°ÑÑÐ¸Ð½ÐºÐ¸ Ð¿Ð¾ Ð·Ð°Ð¿ÑÐ¾ÑÑ ÑÑÐ±ÑÑÐºÐ¸Ð½ Ð¼Ð¾Ð½Ð°ÑÑÑÑ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"/>
          <a:stretch/>
        </p:blipFill>
        <p:spPr bwMode="auto">
          <a:xfrm>
            <a:off x="3848985" y="658991"/>
            <a:ext cx="5295015" cy="38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Симеон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Полоцкий читает Фёдору Алексеевичу приветствие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стихах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51435"/>
            <a:ext cx="41360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Воспитанием детей Алексея Михайловича занимался </a:t>
            </a:r>
            <a:r>
              <a:rPr lang="ru-RU" sz="1400" dirty="0" err="1" smtClean="0">
                <a:solidFill>
                  <a:prstClr val="white"/>
                </a:solidFill>
              </a:rPr>
              <a:t>Симеон</a:t>
            </a:r>
            <a:r>
              <a:rPr lang="ru-RU" sz="1400" dirty="0" smtClean="0">
                <a:solidFill>
                  <a:prstClr val="white"/>
                </a:solidFill>
              </a:rPr>
              <a:t> Полоцкий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4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4236" y="1647976"/>
            <a:ext cx="7937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Симеон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Полоцкий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004" y="2676194"/>
            <a:ext cx="2373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Внёс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значительный вклад в развитие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просвещения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51" y="2568472"/>
            <a:ext cx="2445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Способствовал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открытию в 1665 году школы для подготовки подьячих Приказа Тайных дел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676194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Размещалась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школа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 err="1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Заиконоспасском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 монастыре</a:t>
            </a:r>
          </a:p>
        </p:txBody>
      </p:sp>
    </p:spTree>
    <p:extLst>
      <p:ext uri="{BB962C8B-B14F-4D97-AF65-F5344CB8AC3E}">
        <p14:creationId xmlns:p14="http://schemas.microsoft.com/office/powerpoint/2010/main" val="14196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ºÐ°ÑÐ¸Ð¾Ð½ Ð¸ÑÑÐ¾Ð¼Ð¸Ð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2"/>
          <a:stretch/>
        </p:blipFill>
        <p:spPr bwMode="auto">
          <a:xfrm>
            <a:off x="4585648" y="0"/>
            <a:ext cx="4558354" cy="52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ºÐ°ÑÐ¸Ð¾Ð½ Ð¸ÑÑÐ¾Ð¼Ð¸Ð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9"/>
          <a:stretch/>
        </p:blipFill>
        <p:spPr bwMode="auto">
          <a:xfrm>
            <a:off x="0" y="0"/>
            <a:ext cx="4585648" cy="52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685648" y="39750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Страницы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 «Букваря»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Истомина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58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русском языке есть множество пословиц,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которых упоминаются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Фома </a:t>
            </a:r>
            <a:r>
              <a:rPr lang="ru-RU" sz="1800" dirty="0">
                <a:solidFill>
                  <a:prstClr val="white"/>
                </a:solidFill>
              </a:rPr>
              <a:t>и </a:t>
            </a:r>
            <a:r>
              <a:rPr lang="ru-RU" sz="1800" dirty="0" err="1">
                <a:solidFill>
                  <a:prstClr val="white"/>
                </a:solidFill>
              </a:rPr>
              <a:t>Ерёма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2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Памятник братьям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Лихудам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28152"/>
            <a:ext cx="41360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1687 году </a:t>
            </a:r>
            <a:r>
              <a:rPr lang="ru-RU" sz="1400" dirty="0" smtClean="0">
                <a:solidFill>
                  <a:prstClr val="white"/>
                </a:solidFill>
              </a:rPr>
              <a:t>была </a:t>
            </a:r>
            <a:r>
              <a:rPr lang="ru-RU" sz="1400" dirty="0">
                <a:solidFill>
                  <a:prstClr val="white"/>
                </a:solidFill>
              </a:rPr>
              <a:t>открыта Славяно-греко-латинская академия, которую возглавили братья </a:t>
            </a:r>
            <a:r>
              <a:rPr lang="ru-RU" sz="1400" dirty="0" err="1" smtClean="0">
                <a:solidFill>
                  <a:prstClr val="white"/>
                </a:solidFill>
              </a:rPr>
              <a:t>Иоанникий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err="1" smtClean="0">
                <a:solidFill>
                  <a:prstClr val="white"/>
                </a:solidFill>
              </a:rPr>
              <a:t>Софроний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err="1" smtClean="0">
                <a:solidFill>
                  <a:prstClr val="white"/>
                </a:solidFill>
              </a:rPr>
              <a:t>Лихуды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8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4236" y="1647976"/>
            <a:ext cx="7937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Просвещение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004" y="2783915"/>
            <a:ext cx="23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 временем появились частные школы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676193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Боярин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Ртищев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открыл школу в Андреевском монастыре Москвы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676194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школе, открытой Ртищевым,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учились молодые дворяне</a:t>
            </a:r>
          </a:p>
        </p:txBody>
      </p:sp>
    </p:spTree>
    <p:extLst>
      <p:ext uri="{BB962C8B-B14F-4D97-AF65-F5344CB8AC3E}">
        <p14:creationId xmlns:p14="http://schemas.microsoft.com/office/powerpoint/2010/main" val="40386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0000" r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Основным источником научных знаний оставались западноевропейские сочинения.</a:t>
            </a:r>
          </a:p>
        </p:txBody>
      </p:sp>
    </p:spTree>
    <p:extLst>
      <p:ext uri="{BB962C8B-B14F-4D97-AF65-F5344CB8AC3E}">
        <p14:creationId xmlns:p14="http://schemas.microsoft.com/office/powerpoint/2010/main" val="31855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804"/>
            <a:ext cx="275383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Из-за границы привозили </a:t>
            </a:r>
            <a:r>
              <a:rPr lang="ru-RU" sz="1400" dirty="0" smtClean="0">
                <a:solidFill>
                  <a:prstClr val="white"/>
                </a:solidFill>
              </a:rPr>
              <a:t>технические </a:t>
            </a:r>
            <a:r>
              <a:rPr lang="ru-RU" sz="1400" dirty="0">
                <a:solidFill>
                  <a:prstClr val="white"/>
                </a:solidFill>
              </a:rPr>
              <a:t>новинки.</a:t>
            </a:r>
          </a:p>
        </p:txBody>
      </p:sp>
    </p:spTree>
    <p:extLst>
      <p:ext uri="{BB962C8B-B14F-4D97-AF65-F5344CB8AC3E}">
        <p14:creationId xmlns:p14="http://schemas.microsoft.com/office/powerpoint/2010/main" val="37931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Развитие науки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8" y="1528572"/>
            <a:ext cx="45411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Географы занимались уточнением границ государства.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355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8076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8" y="2662149"/>
            <a:ext cx="45411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составлены первые карты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всей страны, так и отдельных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её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районов.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40797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8" y="4072725"/>
            <a:ext cx="43055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послы собирали сведения о зарубежных странах.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11299" b="14535"/>
          <a:stretch/>
        </p:blipFill>
        <p:spPr>
          <a:xfrm flipH="1">
            <a:off x="6277599" y="788368"/>
            <a:ext cx="2147936" cy="38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520"/>
            <a:ext cx="41360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1674 году в Киеве был издан </a:t>
            </a:r>
            <a:r>
              <a:rPr lang="ru-RU" sz="1400" dirty="0" smtClean="0">
                <a:solidFill>
                  <a:prstClr val="white"/>
                </a:solidFill>
              </a:rPr>
              <a:t>Синопсис</a:t>
            </a:r>
            <a:r>
              <a:rPr lang="ru-RU" sz="1400" dirty="0">
                <a:solidFill>
                  <a:prstClr val="white"/>
                </a:solidFill>
              </a:rPr>
              <a:t>, представлявший собой первую печатную историю Российского государства.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Иннокентий Гизель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Литература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9" y="2095892"/>
            <a:ext cx="1395087" cy="1444500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8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3143" y="1834282"/>
            <a:ext cx="379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русской литературе возникли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новых жанра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150" y="3278780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Сочинения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 Смутном времени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914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99" y="3386501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Сатирические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повести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1469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0895" y="3386500"/>
            <a:ext cx="2480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Автобиографии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095892"/>
            <a:ext cx="1394894" cy="1444500"/>
          </a:xfrm>
          <a:prstGeom prst="bentConnector3">
            <a:avLst>
              <a:gd name="adj1" fmla="val 1163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187544" y="2818094"/>
            <a:ext cx="766574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5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15444" y="251788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4620" y="365782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1507" y="3733444"/>
            <a:ext cx="3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Звучал призыв народу восстать против поляков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1912" y="365782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143" y="3735180"/>
            <a:ext cx="340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Обличался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эгоизм знати, сотрудничавшей с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интервентами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444" y="137793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271" y="1455288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Сочинения о Смутном времени появились ещё в ходе самих событий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3034" y="2595234"/>
            <a:ext cx="472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Около 1610 года по Москве была распространена «Новая повесть о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преславном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Российском царстве»</a:t>
            </a:r>
          </a:p>
        </p:txBody>
      </p:sp>
      <p:cxnSp>
        <p:nvCxnSpPr>
          <p:cNvPr id="26" name="Соединительная линия уступом 25"/>
          <p:cNvCxnSpPr>
            <a:stCxn id="12" idx="3"/>
            <a:endCxn id="38" idx="3"/>
          </p:cNvCxnSpPr>
          <p:nvPr/>
        </p:nvCxnSpPr>
        <p:spPr>
          <a:xfrm>
            <a:off x="7126312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12" idx="1"/>
            <a:endCxn id="38" idx="1"/>
          </p:cNvCxnSpPr>
          <p:nvPr/>
        </p:nvCxnSpPr>
        <p:spPr>
          <a:xfrm rot="10800000" flipV="1">
            <a:off x="2015444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8" idx="1"/>
            <a:endCxn id="35" idx="1"/>
          </p:cNvCxnSpPr>
          <p:nvPr/>
        </p:nvCxnSpPr>
        <p:spPr>
          <a:xfrm rot="10800000" flipV="1">
            <a:off x="681912" y="2856844"/>
            <a:ext cx="1333532" cy="1139946"/>
          </a:xfrm>
          <a:prstGeom prst="bentConnector3">
            <a:avLst>
              <a:gd name="adj1" fmla="val 117142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8" idx="3"/>
            <a:endCxn id="21" idx="3"/>
          </p:cNvCxnSpPr>
          <p:nvPr/>
        </p:nvCxnSpPr>
        <p:spPr>
          <a:xfrm>
            <a:off x="7126312" y="2856844"/>
            <a:ext cx="1362043" cy="1139946"/>
          </a:xfrm>
          <a:prstGeom prst="bentConnector3">
            <a:avLst>
              <a:gd name="adj1" fmla="val 11678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Литература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20" grpId="0"/>
      <p:bldP spid="35" grpId="0" animBg="1"/>
      <p:bldP spid="15" grpId="0"/>
      <p:bldP spid="12" grpId="0" animBg="1"/>
      <p:bldP spid="1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520"/>
            <a:ext cx="41360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1620 году </a:t>
            </a:r>
            <a:r>
              <a:rPr lang="ru-RU" sz="1400" dirty="0" smtClean="0">
                <a:solidFill>
                  <a:prstClr val="white"/>
                </a:solidFill>
              </a:rPr>
              <a:t>Авраамий Палицын </a:t>
            </a:r>
            <a:r>
              <a:rPr lang="ru-RU" sz="1400" dirty="0">
                <a:solidFill>
                  <a:prstClr val="white"/>
                </a:solidFill>
              </a:rPr>
              <a:t>закончил работу над «Сказанием об осаде </a:t>
            </a:r>
            <a:r>
              <a:rPr lang="ru-RU" sz="1400" dirty="0" smtClean="0">
                <a:solidFill>
                  <a:prstClr val="white"/>
                </a:solidFill>
              </a:rPr>
              <a:t>Троице-Сергиева </a:t>
            </a:r>
            <a:r>
              <a:rPr lang="ru-RU" sz="1400" dirty="0">
                <a:solidFill>
                  <a:prstClr val="white"/>
                </a:solidFill>
              </a:rPr>
              <a:t>монастыря».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Милорадович.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Оборона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Троице-Сергиевой лавры.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2033316"/>
            <a:ext cx="3258647" cy="23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«Я ему про </a:t>
            </a:r>
            <a:r>
              <a:rPr lang="ru-RU" sz="1400" dirty="0" smtClean="0">
                <a:solidFill>
                  <a:prstClr val="white"/>
                </a:solidFill>
              </a:rPr>
              <a:t>Фому, </a:t>
            </a:r>
            <a:r>
              <a:rPr lang="ru-RU" sz="1400" dirty="0">
                <a:solidFill>
                  <a:prstClr val="white"/>
                </a:solidFill>
              </a:rPr>
              <a:t>а он мне про </a:t>
            </a:r>
            <a:r>
              <a:rPr lang="ru-RU" sz="1400" dirty="0" err="1">
                <a:solidFill>
                  <a:prstClr val="white"/>
                </a:solidFill>
              </a:rPr>
              <a:t>Ерёму</a:t>
            </a:r>
            <a:r>
              <a:rPr lang="ru-RU" sz="1400" dirty="0">
                <a:solidFill>
                  <a:prstClr val="white"/>
                </a:solidFill>
              </a:rPr>
              <a:t>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60397"/>
            <a:ext cx="2839347" cy="222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«Не бей </a:t>
            </a:r>
            <a:r>
              <a:rPr lang="ru-RU" sz="1400" dirty="0" smtClean="0">
                <a:solidFill>
                  <a:prstClr val="white"/>
                </a:solidFill>
              </a:rPr>
              <a:t>Фому за </a:t>
            </a:r>
            <a:r>
              <a:rPr lang="ru-RU" sz="1400" dirty="0">
                <a:solidFill>
                  <a:prstClr val="white"/>
                </a:solidFill>
              </a:rPr>
              <a:t>Ерёмину вину».</a:t>
            </a:r>
          </a:p>
        </p:txBody>
      </p:sp>
      <p:pic>
        <p:nvPicPr>
          <p:cNvPr id="2050" name="Picture 2" descr="ÐÐ°ÑÑÐ¸Ð½ÐºÐ¸ Ð¿Ð¾ Ð·Ð°Ð¿ÑÐ¾ÑÑ ÑÐ¾Ð¼Ð° Ð¸ ÐµÑÐµÐ¼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 bwMode="auto">
          <a:xfrm>
            <a:off x="4572001" y="973383"/>
            <a:ext cx="4572000" cy="3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804"/>
            <a:ext cx="393404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Палицын </a:t>
            </a:r>
            <a:r>
              <a:rPr lang="ru-RU" sz="1400" dirty="0">
                <a:solidFill>
                  <a:prstClr val="white"/>
                </a:solidFill>
              </a:rPr>
              <a:t>пытался определить причины Смуты и прославлял погибших в боях.</a:t>
            </a:r>
          </a:p>
        </p:txBody>
      </p:sp>
    </p:spTree>
    <p:extLst>
      <p:ext uri="{BB962C8B-B14F-4D97-AF65-F5344CB8AC3E}">
        <p14:creationId xmlns:p14="http://schemas.microsoft.com/office/powerpoint/2010/main" val="28486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50709" y="386415"/>
            <a:ext cx="22426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Литература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38478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7" y="1723747"/>
            <a:ext cx="1395088" cy="1221212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7" y="2605996"/>
            <a:ext cx="321799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114" y="1462136"/>
            <a:ext cx="353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Ещё одним произведением о Смуте стал «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Временник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» Ивана Тимофеева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9070" y="2683349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Многочисленные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фактические данные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05647" y="2605996"/>
            <a:ext cx="3205169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3154" y="2683349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Характеристики исторических деятелей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723747"/>
            <a:ext cx="1384503" cy="1221212"/>
          </a:xfrm>
          <a:prstGeom prst="bentConnector3">
            <a:avLst>
              <a:gd name="adj1" fmla="val 1165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382720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41454" y="3904561"/>
            <a:ext cx="4458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Причиной трагедии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Тимофеев назвал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покорность судьбе, характерную для русских людей</a:t>
            </a:r>
          </a:p>
        </p:txBody>
      </p:sp>
      <p:cxnSp>
        <p:nvCxnSpPr>
          <p:cNvPr id="24" name="Соединительная линия уступом 23"/>
          <p:cNvCxnSpPr>
            <a:stCxn id="35" idx="1"/>
            <a:endCxn id="21" idx="1"/>
          </p:cNvCxnSpPr>
          <p:nvPr/>
        </p:nvCxnSpPr>
        <p:spPr>
          <a:xfrm rot="10800000" flipH="1" flipV="1">
            <a:off x="620357" y="2944959"/>
            <a:ext cx="1394992" cy="1221212"/>
          </a:xfrm>
          <a:prstGeom prst="bentConnector3">
            <a:avLst>
              <a:gd name="adj1" fmla="val -1638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9" idx="3"/>
            <a:endCxn id="21" idx="3"/>
          </p:cNvCxnSpPr>
          <p:nvPr/>
        </p:nvCxnSpPr>
        <p:spPr>
          <a:xfrm flipH="1">
            <a:off x="7126217" y="2944959"/>
            <a:ext cx="1384599" cy="1221212"/>
          </a:xfrm>
          <a:prstGeom prst="bentConnector3">
            <a:avLst>
              <a:gd name="adj1" fmla="val -1651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0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554842"/>
            <a:ext cx="29290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Абсолютно новым явлением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литературе стали сатирические повести.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312042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Одно из самых известных произведений этого жанра – «Повесть о </a:t>
            </a:r>
            <a:r>
              <a:rPr lang="ru-RU" sz="1400" dirty="0" smtClean="0">
                <a:solidFill>
                  <a:prstClr val="white"/>
                </a:solidFill>
              </a:rPr>
              <a:t>Шемякином </a:t>
            </a:r>
            <a:r>
              <a:rPr lang="ru-RU" sz="1400" dirty="0">
                <a:solidFill>
                  <a:prstClr val="white"/>
                </a:solidFill>
              </a:rPr>
              <a:t>суде». </a:t>
            </a:r>
          </a:p>
        </p:txBody>
      </p:sp>
      <p:pic>
        <p:nvPicPr>
          <p:cNvPr id="8194" name="Picture 2" descr="ÐÐ°ÑÑÐ¸Ð½ÐºÐ¸ Ð¿Ð¾ Ð·Ð°Ð¿ÑÐ¾ÑÑ ÑÐµÐ¼ÑÐºÐ¸Ð½ ÑÑÐ´ ÐºÐ°ÑÑÐ¸Ð½Ðº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18053"/>
          <a:stretch/>
        </p:blipFill>
        <p:spPr bwMode="auto">
          <a:xfrm>
            <a:off x="3933402" y="765544"/>
            <a:ext cx="5210597" cy="35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4236" y="1647976"/>
            <a:ext cx="7937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«Повесть о Шемякином суде»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568471"/>
            <a:ext cx="255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Герой – простой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крестьянин, который постоянно сталкивается с разными неприятностями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5830" y="2568471"/>
            <a:ext cx="2445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оказывается на суде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пытается подкупить судью камнем, завёрнутым в платок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676194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Повесть содержит большое количество анекдотических ситуаций</a:t>
            </a:r>
          </a:p>
        </p:txBody>
      </p:sp>
    </p:spTree>
    <p:extLst>
      <p:ext uri="{BB962C8B-B14F-4D97-AF65-F5344CB8AC3E}">
        <p14:creationId xmlns:p14="http://schemas.microsoft.com/office/powerpoint/2010/main" val="39828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5000" r="-5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520"/>
            <a:ext cx="393404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smtClean="0">
                <a:solidFill>
                  <a:prstClr val="white"/>
                </a:solidFill>
              </a:rPr>
              <a:t>повести </a:t>
            </a:r>
            <a:r>
              <a:rPr lang="ru-RU" sz="1400" dirty="0">
                <a:solidFill>
                  <a:prstClr val="white"/>
                </a:solidFill>
              </a:rPr>
              <a:t>описывается суд над Ершом, который обвиняется в захвате владений и вытеснении их обитателей.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«Повесть о Ерше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Ершовиче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». Раскрашенная гравюра на меди. XIX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2216268"/>
            <a:ext cx="29290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«Повести о </a:t>
            </a:r>
            <a:r>
              <a:rPr lang="ru-RU" sz="1400" dirty="0" smtClean="0">
                <a:solidFill>
                  <a:prstClr val="white"/>
                </a:solidFill>
              </a:rPr>
              <a:t>Фоме и </a:t>
            </a:r>
            <a:r>
              <a:rPr lang="ru-RU" sz="1400" dirty="0" err="1">
                <a:solidFill>
                  <a:prstClr val="white"/>
                </a:solidFill>
              </a:rPr>
              <a:t>Ерёме</a:t>
            </a:r>
            <a:r>
              <a:rPr lang="ru-RU" sz="1400" dirty="0">
                <a:solidFill>
                  <a:prstClr val="white"/>
                </a:solidFill>
              </a:rPr>
              <a:t>» высмеивались неспособные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к </a:t>
            </a:r>
            <a:r>
              <a:rPr lang="ru-RU" sz="1400" dirty="0">
                <a:solidFill>
                  <a:prstClr val="white"/>
                </a:solidFill>
              </a:rPr>
              <a:t>труду дворянские дети.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877" r="3816" b="26588"/>
          <a:stretch/>
        </p:blipFill>
        <p:spPr bwMode="auto">
          <a:xfrm>
            <a:off x="3855027" y="870358"/>
            <a:ext cx="5288973" cy="34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7000" r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Первым автобиографическим произведением стало «</a:t>
            </a:r>
            <a:r>
              <a:rPr lang="ru-RU" sz="1800" dirty="0" smtClean="0">
                <a:solidFill>
                  <a:prstClr val="white"/>
                </a:solidFill>
              </a:rPr>
              <a:t>Житие» </a:t>
            </a:r>
            <a:r>
              <a:rPr lang="ru-RU" sz="1800" dirty="0">
                <a:solidFill>
                  <a:prstClr val="white"/>
                </a:solidFill>
              </a:rPr>
              <a:t>протопопа </a:t>
            </a:r>
            <a:r>
              <a:rPr lang="ru-RU" sz="1800" dirty="0" smtClean="0">
                <a:solidFill>
                  <a:prstClr val="white"/>
                </a:solidFill>
              </a:rPr>
              <a:t>Аввакума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3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15444" y="251788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4620" y="365782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4620" y="3855310"/>
            <a:ext cx="366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Работы врача Андреаса Везалия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50730" y="386414"/>
            <a:ext cx="22426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Литература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912" y="365782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143" y="3841165"/>
            <a:ext cx="3406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Работы Эразма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Роттердамского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444" y="137793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271" y="1455288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Переводились сочинения европейских учёных и мыслителей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3034" y="2595234"/>
            <a:ext cx="472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Переводчиком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 богослов </a:t>
            </a:r>
          </a:p>
          <a:p>
            <a:pPr algn="ctr" defTabSz="685766"/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Епифаний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Славинецкий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оединительная линия уступом 25"/>
          <p:cNvCxnSpPr>
            <a:stCxn id="12" idx="3"/>
            <a:endCxn id="38" idx="3"/>
          </p:cNvCxnSpPr>
          <p:nvPr/>
        </p:nvCxnSpPr>
        <p:spPr>
          <a:xfrm>
            <a:off x="7126312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12" idx="1"/>
            <a:endCxn id="38" idx="1"/>
          </p:cNvCxnSpPr>
          <p:nvPr/>
        </p:nvCxnSpPr>
        <p:spPr>
          <a:xfrm rot="10800000" flipV="1">
            <a:off x="2015444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8" idx="1"/>
            <a:endCxn id="35" idx="1"/>
          </p:cNvCxnSpPr>
          <p:nvPr/>
        </p:nvCxnSpPr>
        <p:spPr>
          <a:xfrm rot="10800000" flipV="1">
            <a:off x="681912" y="2856844"/>
            <a:ext cx="1333532" cy="1139946"/>
          </a:xfrm>
          <a:prstGeom prst="bentConnector3">
            <a:avLst>
              <a:gd name="adj1" fmla="val 117142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8" idx="3"/>
            <a:endCxn id="21" idx="3"/>
          </p:cNvCxnSpPr>
          <p:nvPr/>
        </p:nvCxnSpPr>
        <p:spPr>
          <a:xfrm>
            <a:off x="7126312" y="2856844"/>
            <a:ext cx="1362043" cy="1139946"/>
          </a:xfrm>
          <a:prstGeom prst="bentConnector3">
            <a:avLst>
              <a:gd name="adj1" fmla="val 11678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20" grpId="0"/>
      <p:bldP spid="35" grpId="0" animBg="1"/>
      <p:bldP spid="15" grpId="0"/>
      <p:bldP spid="12" grpId="0" animBg="1"/>
      <p:bldP spid="1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62069"/>
            <a:ext cx="327482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архитектуре стали отходить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от </a:t>
            </a:r>
            <a:r>
              <a:rPr lang="ru-RU" sz="1400" dirty="0">
                <a:solidFill>
                  <a:prstClr val="white"/>
                </a:solidFill>
              </a:rPr>
              <a:t>традиций и строгих канонов.</a:t>
            </a:r>
          </a:p>
        </p:txBody>
      </p:sp>
    </p:spTree>
    <p:extLst>
      <p:ext uri="{BB962C8B-B14F-4D97-AF65-F5344CB8AC3E}">
        <p14:creationId xmlns:p14="http://schemas.microsoft.com/office/powerpoint/2010/main" val="6969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Теремной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Теремной дворец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9000" r="-5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Успенская церковь Алексеевского монастыря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Церковь Ильи Пророка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Ярославле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Ново-иерусалимский монастырь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554842"/>
            <a:ext cx="29290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1625 году был надстроен новый ярус Спасской башни.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312042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</a:t>
            </a:r>
            <a:r>
              <a:rPr lang="ru-RU" sz="1400" dirty="0" smtClean="0">
                <a:solidFill>
                  <a:prstClr val="white"/>
                </a:solidFill>
              </a:rPr>
              <a:t>башне </a:t>
            </a:r>
            <a:r>
              <a:rPr lang="ru-RU" sz="1400" dirty="0">
                <a:solidFill>
                  <a:prstClr val="white"/>
                </a:solidFill>
              </a:rPr>
              <a:t>установили большие часы, изготовленные под руководством англичанина </a:t>
            </a:r>
            <a:r>
              <a:rPr lang="ru-RU" sz="1400" dirty="0" smtClean="0">
                <a:solidFill>
                  <a:prstClr val="white"/>
                </a:solidFill>
              </a:rPr>
              <a:t>Христофора </a:t>
            </a:r>
            <a:r>
              <a:rPr lang="ru-RU" sz="1400" dirty="0" err="1" smtClean="0">
                <a:solidFill>
                  <a:prstClr val="white"/>
                </a:solidFill>
              </a:rPr>
              <a:t>Галовея</a:t>
            </a:r>
            <a:r>
              <a:rPr lang="ru-RU" sz="140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1026" name="Picture 2" descr="ÐÐ°ÑÑÐ¸Ð½ÐºÐ¸ Ð¿Ð¾ Ð·Ð°Ð¿ÑÐ¾ÑÑ ÑÐ¿Ð°ÑÑÐºÐ°Ñ Ð±Ð°ÑÐ½Ñ ÐºÑÐµÐ¼Ð»Ñ 17 Ð²ÐµÐ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2" b="24213"/>
          <a:stretch/>
        </p:blipFill>
        <p:spPr bwMode="auto">
          <a:xfrm>
            <a:off x="3939595" y="554377"/>
            <a:ext cx="5204405" cy="403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Новым явлением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архитектуре стало строительство дворянами и богатыми купцами роскошных каменных домов.</a:t>
            </a:r>
          </a:p>
        </p:txBody>
      </p:sp>
    </p:spTree>
    <p:extLst>
      <p:ext uri="{BB962C8B-B14F-4D97-AF65-F5344CB8AC3E}">
        <p14:creationId xmlns:p14="http://schemas.microsoft.com/office/powerpoint/2010/main" val="16518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554842"/>
            <a:ext cx="29290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конце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появился стиль, получивший название московское </a:t>
            </a:r>
            <a:r>
              <a:rPr lang="ru-RU" sz="1400" dirty="0" smtClean="0">
                <a:solidFill>
                  <a:prstClr val="white"/>
                </a:solidFill>
              </a:rPr>
              <a:t>(</a:t>
            </a:r>
            <a:r>
              <a:rPr lang="ru-RU" sz="1400" dirty="0" err="1" smtClean="0">
                <a:solidFill>
                  <a:prstClr val="white"/>
                </a:solidFill>
              </a:rPr>
              <a:t>нарышкинское</a:t>
            </a:r>
            <a:r>
              <a:rPr lang="ru-RU" sz="1400" dirty="0" smtClean="0">
                <a:solidFill>
                  <a:prstClr val="white"/>
                </a:solidFill>
              </a:rPr>
              <a:t>) барокко.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312042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характерными чертами </a:t>
            </a:r>
            <a:r>
              <a:rPr lang="ru-RU" sz="1400" dirty="0" smtClean="0">
                <a:solidFill>
                  <a:prstClr val="white"/>
                </a:solidFill>
              </a:rPr>
              <a:t>были </a:t>
            </a:r>
            <a:r>
              <a:rPr lang="ru-RU" sz="1400" dirty="0" err="1" smtClean="0">
                <a:solidFill>
                  <a:prstClr val="white"/>
                </a:solidFill>
              </a:rPr>
              <a:t>многоярусность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разноцветная отделка. </a:t>
            </a:r>
          </a:p>
        </p:txBody>
      </p:sp>
      <p:pic>
        <p:nvPicPr>
          <p:cNvPr id="2050" name="Picture 2" descr="ÐÐ°ÑÑÐ¸Ð½ÐºÐ¸ Ð¿Ð¾ Ð·Ð°Ð¿ÑÐ¾ÑÑ Ð½Ð°ÑÑÑÐºÐ¸Ð½ÑÐºÐ¾Ðµ Ð±Ð°ÑÐ¾ÐºÐº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45" y="576691"/>
            <a:ext cx="5309755" cy="39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Церковь Покрова в Филях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Церковь Троицы в Троицком-Лыкове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Спасская церковь в селе Уборы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7" y="1212712"/>
            <a:ext cx="422339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Образование в России.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812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680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7" y="2004157"/>
            <a:ext cx="4659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Просвещение и наука.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536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92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7" y="2787469"/>
            <a:ext cx="340468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Литература.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927" y="3573828"/>
            <a:ext cx="200118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Архитектура.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49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927" y="4358664"/>
            <a:ext cx="359607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Живопись и театр.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2708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  <p:bldP spid="15" grpId="0" animBg="1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Живопись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 была представлена </a:t>
            </a:r>
            <a:endParaRPr lang="en-US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основном иконами.</a:t>
            </a:r>
          </a:p>
        </p:txBody>
      </p:sp>
    </p:spTree>
    <p:extLst>
      <p:ext uri="{BB962C8B-B14F-4D97-AF65-F5344CB8AC3E}">
        <p14:creationId xmlns:p14="http://schemas.microsoft.com/office/powerpoint/2010/main" val="4135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710489"/>
            <a:ext cx="53873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иконописи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632360"/>
            <a:ext cx="380918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Художники старались изобразить как можно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большее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количество деталей.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945919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5919" y="3631392"/>
            <a:ext cx="32730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Живописцы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 тяготеть к реализму.</a:t>
            </a:r>
          </a:p>
        </p:txBody>
      </p:sp>
      <p:pic>
        <p:nvPicPr>
          <p:cNvPr id="3" name="Picture 2" descr="ÐÐ°ÑÑÐ¸Ð½ÐºÐ¸ Ð¿Ð¾ Ð·Ð°Ð¿ÑÐ¾ÑÑ ÑÑÐ¾ÑÐ»Ð°Ð²ÑÐºÐ°Ñ ÑÐºÐ¾Ð»Ð° Ð¸ÐºÐ¾Ð½Ð¾Ð¿Ð¸Ñ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2455" r="6496" b="8923"/>
          <a:stretch/>
        </p:blipFill>
        <p:spPr bwMode="auto">
          <a:xfrm>
            <a:off x="6582443" y="439386"/>
            <a:ext cx="2025865" cy="24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20000" r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Ушаков.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Тайная вечеря.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1685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ÑÐ¸Ð¼Ð¾Ð½ ÑÑÐ°ÐºÐ¾Ð² Ð½Ð°ÑÐ°Ð¶Ð´ÐµÐ½Ð¸Ðµ Ð´ÑÐµÐ²Ð° Ð³Ð¾ÑÑÐ´Ð°ÑÑÑÐ²Ð° ÑÐ¾ÑÑÐ¸Ð¹ÑÐºÐ¾Ð³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6116" r="5645" b="6072"/>
          <a:stretch/>
        </p:blipFill>
        <p:spPr bwMode="auto">
          <a:xfrm>
            <a:off x="3083449" y="0"/>
            <a:ext cx="2987748" cy="51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Ушаков.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Насаждение древа государства Российского.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1668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20000" r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Ð¸Ð¼Ð¾Ð½ ÑÑÐ°ÐºÐ¾Ð² Ð½Ð°ÑÐ°Ð¶Ð´ÐµÐ½Ð¸Ðµ Ð´ÑÐµÐ²Ð° Ð³Ð¾ÑÑÐ´Ð°ÑÑÑÐ²Ð° ÑÐ¾ÑÑÐ¸Ð¹ÑÐºÐ¾Ð³Ð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63603" r="5645" b="6072"/>
          <a:stretch/>
        </p:blipFill>
        <p:spPr bwMode="auto">
          <a:xfrm>
            <a:off x="-1" y="0"/>
            <a:ext cx="9239694" cy="51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Ушаков.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Спас Нерукотворный.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1658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5122" name="Picture 2" descr="https://upload.wikimedia.org/wikipedia/commons/thumb/a/a4/Ushakov_Nerukotvorniy.jpg/800px-Ushakov_Nerukotvorni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68" y="-18717"/>
            <a:ext cx="4425206" cy="519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710489"/>
            <a:ext cx="53873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Ярославская школа иконописи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632360"/>
            <a:ext cx="20548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Насыщенность </a:t>
            </a: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композиции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90581" y="29522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0581" y="3632360"/>
            <a:ext cx="18705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Тёмные тона.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22386" y="29522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2386" y="3632360"/>
            <a:ext cx="18705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Упрощённый рисунок.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7170" name="Picture 2" descr="ÐÐ°ÑÑÐ¸Ð½ÐºÐ¸ Ð¿Ð¾ Ð·Ð°Ð¿ÑÐ¾ÑÑ ÑÑÐ¾ÑÐ»Ð°Ð²ÑÐºÐ°Ñ ÑÐºÐ¾Ð»Ð° Ð¸ÐºÐ¾Ð½Ð¾Ð¿Ð¸Ñ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46" y="413212"/>
            <a:ext cx="1383165" cy="22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0" grpId="0" animBg="1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Холмогорец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Илья Пророк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житии.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1678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8194" name="Picture 2" descr="ÐÐ°ÑÑÐ¸Ð½ÐºÐ¸ Ð¿Ð¾ Ð·Ð°Ð¿ÑÐ¾ÑÑ Ð¸Ð»ÑÑ Ð¿ÑÐ¾ÑÐ¾Ðº Ð² Ð¶Ð¸ÑÐ¸Ð¸ ÑÐµÐ¼ÐµÐ½ ÑÐ¾Ð»Ð¼Ð¾Ð³Ð¾ÑÐµÑ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5669" r="4675" b="8096"/>
          <a:stretch/>
        </p:blipFill>
        <p:spPr bwMode="auto">
          <a:xfrm>
            <a:off x="2578673" y="-1103"/>
            <a:ext cx="3986654" cy="51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2354495"/>
            <a:ext cx="3407502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Новым явлением стало возникновение и развитие портретной живописи.</a:t>
            </a:r>
          </a:p>
        </p:txBody>
      </p:sp>
      <p:pic>
        <p:nvPicPr>
          <p:cNvPr id="2" name="Picture 2" descr="https://upload.wikimedia.org/wikipedia/commons/5/5b/M.V._Skopin-Shuyskiy_%2817th_c.%2C_Tretyakov_gallery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5" b="23301"/>
          <a:stretch/>
        </p:blipFill>
        <p:spPr bwMode="auto">
          <a:xfrm>
            <a:off x="4550734" y="770239"/>
            <a:ext cx="4593266" cy="36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57097"/>
            <a:ext cx="5080658" cy="1649601"/>
            <a:chOff x="3588329" y="2602486"/>
            <a:chExt cx="5080658" cy="16496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Парсуна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726331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переходная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между иконой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и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светским произведением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форма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портрета.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42" name="Picture 2" descr="ÐÐ°ÑÑÐ¸Ð½ÐºÐ¸ Ð¿Ð¾ Ð·Ð°Ð¿ÑÐ¾ÑÑ Ð¿Ð°ÑÑÑÐ½Ñ 17 Ð²Ðµ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2" y="1267601"/>
            <a:ext cx="1903704" cy="26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Условия развития русской культуры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8" y="1390072"/>
            <a:ext cx="45411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Контакты с иностранными государствами привели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 усилению европейского влияния в России.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355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8076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8" y="2662149"/>
            <a:ext cx="45411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 Левобережной Украины 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Москву стали приезжать священники, живописцы и учёные.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40797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34226"/>
            <a:ext cx="43055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Москву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съезжались купцы, ремесленники, лекари из Англии, Голландии, Италии.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88" y="978195"/>
            <a:ext cx="1907888" cy="37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1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Парсуна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 изображением Алексея Михайловича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4236" y="1647976"/>
            <a:ext cx="7937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Живопись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676192"/>
            <a:ext cx="255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Произведения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живописи перестали быть анонимными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6925" y="2676192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Художники оставляли свои подписи на стенах храмов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676194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Искусствоведы могут проследить творческий путь многих художников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Фрагмент росписи церкви Ильи Пророка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Ярославле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Роспись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собора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Спасо-Евфимиева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монастыря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Суздале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7556" y="292805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Фрагмент росписи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Ипатьевского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монастыря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в России стало зарождаться театральное искусство.</a:t>
            </a:r>
          </a:p>
        </p:txBody>
      </p:sp>
    </p:spTree>
    <p:extLst>
      <p:ext uri="{BB962C8B-B14F-4D97-AF65-F5344CB8AC3E}">
        <p14:creationId xmlns:p14="http://schemas.microsoft.com/office/powerpoint/2010/main" val="34911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554842"/>
            <a:ext cx="29290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Раньше театральные действа разыгрывались скоморохами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ярмарках.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892296"/>
            <a:ext cx="312042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Петрушка </a:t>
            </a:r>
            <a:r>
              <a:rPr lang="ru-RU" sz="1400" dirty="0">
                <a:solidFill>
                  <a:prstClr val="white"/>
                </a:solidFill>
              </a:rPr>
              <a:t>говорил народным языком и высмеивал власть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церковные порядки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1266" name="Picture 2" descr="ÐÐ°ÑÑÐ¸Ð½ÐºÐ¸ Ð¿Ð¾ Ð·Ð°Ð¿ÑÐ¾ÑÑ ÑÐºÐ¾Ð¼Ð¾ÑÐ¾ÑÐ¸ ÑÐ¾ÑÑÐ¸Ð¸ 17 Ð²ÐµÐ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861" r="4241" b="44186"/>
          <a:stretch/>
        </p:blipFill>
        <p:spPr bwMode="auto">
          <a:xfrm>
            <a:off x="3838353" y="584790"/>
            <a:ext cx="5305647" cy="38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15444" y="251788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4620" y="365782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1507" y="3747588"/>
            <a:ext cx="3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Зрителями на представлениях были царь и его окружение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9649" y="386414"/>
            <a:ext cx="810478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Придворный театр Алексея Михайловича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912" y="365782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143" y="3747588"/>
            <a:ext cx="340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Играли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пьесы на библейскую тематику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5444" y="137793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6426" y="1347566"/>
            <a:ext cx="4120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Царь поручил лютеранскому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пастору Готфриду Грегори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создать придворный театр по европейскому образцу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5734" y="2702955"/>
            <a:ext cx="472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Пастор собрал группу из шестидесяти иностранцев</a:t>
            </a:r>
          </a:p>
        </p:txBody>
      </p:sp>
      <p:cxnSp>
        <p:nvCxnSpPr>
          <p:cNvPr id="26" name="Соединительная линия уступом 25"/>
          <p:cNvCxnSpPr>
            <a:stCxn id="12" idx="3"/>
            <a:endCxn id="38" idx="3"/>
          </p:cNvCxnSpPr>
          <p:nvPr/>
        </p:nvCxnSpPr>
        <p:spPr>
          <a:xfrm>
            <a:off x="7126312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12" idx="1"/>
            <a:endCxn id="38" idx="1"/>
          </p:cNvCxnSpPr>
          <p:nvPr/>
        </p:nvCxnSpPr>
        <p:spPr>
          <a:xfrm rot="10800000" flipV="1">
            <a:off x="2015444" y="1716898"/>
            <a:ext cx="12700" cy="113994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8" idx="1"/>
            <a:endCxn id="35" idx="1"/>
          </p:cNvCxnSpPr>
          <p:nvPr/>
        </p:nvCxnSpPr>
        <p:spPr>
          <a:xfrm rot="10800000" flipV="1">
            <a:off x="681912" y="2856844"/>
            <a:ext cx="1333532" cy="1139946"/>
          </a:xfrm>
          <a:prstGeom prst="bentConnector3">
            <a:avLst>
              <a:gd name="adj1" fmla="val 117142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8" idx="3"/>
            <a:endCxn id="21" idx="3"/>
          </p:cNvCxnSpPr>
          <p:nvPr/>
        </p:nvCxnSpPr>
        <p:spPr>
          <a:xfrm>
            <a:off x="7126312" y="2856844"/>
            <a:ext cx="1362043" cy="1139946"/>
          </a:xfrm>
          <a:prstGeom prst="bentConnector3">
            <a:avLst>
              <a:gd name="adj1" fmla="val 11678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0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20" grpId="0"/>
      <p:bldP spid="35" grpId="0" animBg="1"/>
      <p:bldP spid="15" grpId="0"/>
      <p:bldP spid="12" grpId="0" animBg="1"/>
      <p:bldP spid="13" grpId="0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1878" y="2099695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Взаимодействие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культур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2301" y="376238"/>
            <a:ext cx="268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Русская культура распространялась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на </a:t>
            </a:r>
            <a:r>
              <a:rPr lang="ru-RU" sz="1400" dirty="0">
                <a:solidFill>
                  <a:srgbClr val="C61648"/>
                </a:solidFill>
              </a:rPr>
              <a:t>присоединённых территориях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34091" y="211022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бывших Казанском,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Астраханском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 Сибирском ханствах строились новые города и крепости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079" y="2110224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Коренные жители, принявшие православие, обучались русскому языку и духовной грамоте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915637" y="853292"/>
            <a:ext cx="1687660" cy="1256929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118450" y="2787085"/>
            <a:ext cx="1207604" cy="176209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532286" y="3064332"/>
            <a:ext cx="1770509" cy="120760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городах обязательно </a:t>
            </a:r>
            <a:r>
              <a:rPr lang="ru-RU" sz="1400" dirty="0">
                <a:solidFill>
                  <a:srgbClr val="C61648"/>
                </a:solidFill>
              </a:rPr>
              <a:t>должны были находиться православные соборы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или </a:t>
            </a:r>
            <a:r>
              <a:rPr lang="ru-RU" sz="1400" dirty="0">
                <a:solidFill>
                  <a:srgbClr val="C61648"/>
                </a:solidFill>
              </a:rPr>
              <a:t>церкви</a:t>
            </a:r>
          </a:p>
        </p:txBody>
      </p:sp>
    </p:spTree>
    <p:extLst>
      <p:ext uri="{BB962C8B-B14F-4D97-AF65-F5344CB8AC3E}">
        <p14:creationId xmlns:p14="http://schemas.microsoft.com/office/powerpoint/2010/main" val="37387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Наиболее </a:t>
            </a:r>
            <a:r>
              <a:rPr lang="ru-RU" sz="1800" dirty="0">
                <a:solidFill>
                  <a:prstClr val="white"/>
                </a:solidFill>
              </a:rPr>
              <a:t>заметным стало взаимовлияние в одежде, обычаях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кулинарии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2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Бенуа.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Немецкой слободе.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28152"/>
            <a:ext cx="427428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Русская православная церковь опасалась усиления католического влияния, поэтому иностранцы селились в Немецкой </a:t>
            </a:r>
            <a:r>
              <a:rPr lang="ru-RU" sz="1400" dirty="0" smtClean="0">
                <a:solidFill>
                  <a:prstClr val="white"/>
                </a:solidFill>
              </a:rPr>
              <a:t>слободе.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2176"/>
            <a:ext cx="52871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Культура народов России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580114"/>
            <a:ext cx="5502027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русской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культуры было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характерным переплетение религиозного и светского мировоззрений.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25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808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975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801744"/>
            <a:ext cx="50554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активно 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развивалась литература.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613551"/>
            <a:ext cx="5502027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Русская православная церковь следила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тем, чтобы культурные новшества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подрывали основ культурной традиции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42460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173991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2014" y="1918053"/>
            <a:ext cx="3620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Рост экономики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278997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35" idx="1"/>
            <a:endCxn id="29" idx="1"/>
          </p:cNvCxnSpPr>
          <p:nvPr/>
        </p:nvCxnSpPr>
        <p:spPr>
          <a:xfrm rot="10800000" flipH="1" flipV="1">
            <a:off x="667656" y="2078879"/>
            <a:ext cx="1347787" cy="1050059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173991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7" y="2867329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Возникновение необходимости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распространения грамотности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1918054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Укрепление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самодержавной власти</a:t>
            </a:r>
          </a:p>
        </p:txBody>
      </p:sp>
      <p:cxnSp>
        <p:nvCxnSpPr>
          <p:cNvPr id="22" name="Соединительная линия уступом 21"/>
          <p:cNvCxnSpPr>
            <a:stCxn id="21" idx="3"/>
            <a:endCxn id="29" idx="3"/>
          </p:cNvCxnSpPr>
          <p:nvPr/>
        </p:nvCxnSpPr>
        <p:spPr>
          <a:xfrm flipH="1">
            <a:off x="7126312" y="2078880"/>
            <a:ext cx="1347788" cy="1050059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6395" y="386414"/>
            <a:ext cx="26112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Просвещение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443" y="384003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646" y="3917388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концу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XVII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века 24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%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взрослых мужчин Москвы были грамотными</a:t>
            </a:r>
          </a:p>
        </p:txBody>
      </p:sp>
      <p:cxnSp>
        <p:nvCxnSpPr>
          <p:cNvPr id="14" name="Соединительная линия уступом 13"/>
          <p:cNvCxnSpPr>
            <a:stCxn id="29" idx="1"/>
            <a:endCxn id="12" idx="1"/>
          </p:cNvCxnSpPr>
          <p:nvPr/>
        </p:nvCxnSpPr>
        <p:spPr>
          <a:xfrm rot="10800000" flipV="1">
            <a:off x="2015444" y="3128938"/>
            <a:ext cx="1" cy="105005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29" idx="3"/>
            <a:endCxn id="12" idx="3"/>
          </p:cNvCxnSpPr>
          <p:nvPr/>
        </p:nvCxnSpPr>
        <p:spPr>
          <a:xfrm flipH="1">
            <a:off x="7126311" y="3128939"/>
            <a:ext cx="1" cy="1050059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Рябушкин.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Школа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40803"/>
            <a:ext cx="398720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Наибольшее распространение получило домашнее обучение.</a:t>
            </a:r>
          </a:p>
        </p:txBody>
      </p:sp>
    </p:spTree>
    <p:extLst>
      <p:ext uri="{BB962C8B-B14F-4D97-AF65-F5344CB8AC3E}">
        <p14:creationId xmlns:p14="http://schemas.microsoft.com/office/powerpoint/2010/main" val="31514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2142</TotalTime>
  <Words>1169</Words>
  <Application>Microsoft Office PowerPoint</Application>
  <PresentationFormat>Экран (16:9)</PresentationFormat>
  <Paragraphs>288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70</vt:i4>
      </vt:variant>
    </vt:vector>
  </HeadingPairs>
  <TitlesOfParts>
    <vt:vector size="78" baseType="lpstr">
      <vt:lpstr>Merriweather</vt:lpstr>
      <vt:lpstr>Theano Didot</vt:lpstr>
      <vt:lpstr>Calibri</vt:lpstr>
      <vt:lpstr>Roboto</vt:lpstr>
      <vt:lpstr>Arial</vt:lpstr>
      <vt:lpstr>1_Тема Office</vt:lpstr>
      <vt:lpstr>7_Тема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158</cp:revision>
  <dcterms:created xsi:type="dcterms:W3CDTF">2015-12-14T06:35:07Z</dcterms:created>
  <dcterms:modified xsi:type="dcterms:W3CDTF">2018-03-29T11:23:36Z</dcterms:modified>
</cp:coreProperties>
</file>