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9144000" cy="5143500" type="screen16x9"/>
  <p:notesSz cx="9144000" cy="6858000"/>
  <p:embeddedFontLst>
    <p:embeddedFont>
      <p:font typeface="SimSun" panose="02010600030101010101" pitchFamily="2" charset="-122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PT Sans Caption" panose="020B0603020203020204" pitchFamily="34" charset="-52"/>
      <p:regular r:id="rId89"/>
      <p:bold r:id="rId90"/>
    </p:embeddedFont>
    <p:embeddedFont>
      <p:font typeface="PF Centro Slab Pro" panose="02000500000000020004" pitchFamily="2" charset="0"/>
      <p:regular r:id="rId9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  <p15:guide id="5" pos="3016">
          <p15:clr>
            <a:srgbClr val="A4A3A4"/>
          </p15:clr>
        </p15:guide>
        <p15:guide id="6" pos="2744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109" userDrawn="1">
          <p15:clr>
            <a:srgbClr val="A4A3A4"/>
          </p15:clr>
        </p15:guide>
        <p15:guide id="10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02D"/>
    <a:srgbClr val="E1C483"/>
    <a:srgbClr val="FA870F"/>
    <a:srgbClr val="F7F7F7"/>
    <a:srgbClr val="0FDCF0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3" autoAdjust="0"/>
  </p:normalViewPr>
  <p:slideViewPr>
    <p:cSldViewPr>
      <p:cViewPr varScale="1">
        <p:scale>
          <a:sx n="122" d="100"/>
          <a:sy n="122" d="100"/>
        </p:scale>
        <p:origin x="474" y="96"/>
      </p:cViewPr>
      <p:guideLst>
        <p:guide orient="horz" pos="2935"/>
        <p:guide orient="horz" pos="305"/>
        <p:guide pos="295"/>
        <p:guide pos="5465"/>
        <p:guide pos="3016"/>
        <p:guide pos="2744"/>
        <p:guide pos="1837"/>
        <p:guide pos="3923"/>
        <p:guide pos="2109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7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3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Лист1!$D$3:$D$4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4E80B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Лист1!$M$4:$M$5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82282-41A5-42D7-A32A-BC5F3032ED52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4AF0-ED7C-4DBB-849F-8D606C5EF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4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0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7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2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6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6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4AF0-ED7C-4DBB-849F-8D606C5EFD2A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9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0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3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5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66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85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1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6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0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5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38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20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4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9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3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4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8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5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4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76B-445C-4433-8F7E-8276A3C6EA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4E1A-62EB-4DB2-8000-313643FA4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2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chart" Target="../charts/char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5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8974" y="1694587"/>
            <a:ext cx="5686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E102D"/>
                </a:solidFill>
                <a:latin typeface="PF Centro Slab Pro"/>
              </a:rPr>
              <a:t>Брак, условия его заключения и расторжения</a:t>
            </a:r>
            <a:endParaRPr lang="ru-RU" sz="3600" dirty="0">
              <a:solidFill>
                <a:srgbClr val="0E102D"/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9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 b="2596"/>
          <a:stretch/>
        </p:blipFill>
        <p:spPr>
          <a:xfrm>
            <a:off x="3131840" y="0"/>
            <a:ext cx="601216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310140"/>
            <a:ext cx="316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Полиандрия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9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b="1396"/>
          <a:stretch/>
        </p:blipFill>
        <p:spPr>
          <a:xfrm>
            <a:off x="1070366" y="339501"/>
            <a:ext cx="7003268" cy="367240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23528" y="3939902"/>
            <a:ext cx="7760077" cy="369332"/>
            <a:chOff x="264616" y="1025025"/>
            <a:chExt cx="7760077" cy="369332"/>
          </a:xfrm>
        </p:grpSpPr>
        <p:sp>
          <p:nvSpPr>
            <p:cNvPr id="8" name="Блок-схема: узел 7"/>
            <p:cNvSpPr/>
            <p:nvPr/>
          </p:nvSpPr>
          <p:spPr>
            <a:xfrm>
              <a:off x="264616" y="1096749"/>
              <a:ext cx="216025" cy="216024"/>
            </a:xfrm>
            <a:prstGeom prst="flowChartConnector">
              <a:avLst/>
            </a:prstGeom>
            <a:solidFill>
              <a:srgbClr val="FF000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80640" y="1025025"/>
              <a:ext cx="75440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Народности и племена практикующие полиандрию (многомужество).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23528" y="4408191"/>
            <a:ext cx="7885111" cy="369332"/>
            <a:chOff x="264616" y="1025025"/>
            <a:chExt cx="7885111" cy="369332"/>
          </a:xfrm>
        </p:grpSpPr>
        <p:sp>
          <p:nvSpPr>
            <p:cNvPr id="11" name="Блок-схема: узел 10"/>
            <p:cNvSpPr/>
            <p:nvPr/>
          </p:nvSpPr>
          <p:spPr>
            <a:xfrm>
              <a:off x="264616" y="1096749"/>
              <a:ext cx="216025" cy="216024"/>
            </a:xfrm>
            <a:prstGeom prst="flowChartConnector">
              <a:avLst/>
            </a:prstGeom>
            <a:solidFill>
              <a:srgbClr val="6167F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80640" y="1025025"/>
              <a:ext cx="76690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Народности и племена 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практиковавшие полиандрию </a:t>
              </a:r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(многомужество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).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2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689" y="1879252"/>
            <a:ext cx="31683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Виды брака по отношению к законодательству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4758" y="1340131"/>
            <a:ext cx="5509121" cy="245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зарегистрированный 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гражданский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фактический 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или незарегистрированный 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 (сожительство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фиктивный брак;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ерковный брак.</a:t>
            </a: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maxverona.ru/pics/zags/petrodvorcovyj/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6" b="4317"/>
          <a:stretch/>
        </p:blipFill>
        <p:spPr bwMode="auto">
          <a:xfrm>
            <a:off x="2483768" y="0"/>
            <a:ext cx="66967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Гражданский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7"/>
          <a:stretch/>
        </p:blipFill>
        <p:spPr>
          <a:xfrm>
            <a:off x="2857002" y="0"/>
            <a:ext cx="6286998" cy="51563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Гражданский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0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ochu.ua/pictures_ckfinder/images/grazhdanskiy_bra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 bwMode="auto">
          <a:xfrm>
            <a:off x="2411760" y="0"/>
            <a:ext cx="67322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Фактический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1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iplife.biz.ua/wp-content/uploads/2015/08/%D0%B1%D1%80%D0%B0%D0%BA-%D0%BF%D0%BE-%D1%80%D0%B0%D1%81%D1%87%D0%B5%D1%82%D1%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/>
          <a:stretch/>
        </p:blipFill>
        <p:spPr bwMode="auto">
          <a:xfrm flipH="1">
            <a:off x="1718854" y="-21430"/>
            <a:ext cx="7425146" cy="516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Фиктивный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2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akeitinny.com/wp-content/uploads/2015/10/%D0%B0%D0%BC%D0%B5%D1%80%D0%B8%D0%BA%D0%B0%D0%BD%D1%81%D0%BA%D0%B8%D0%B9-%D0%B1%D1%80%D0%B0%D0%BA-%D0%BF%D0%BE-%D1%80%D0%B0%D1%81%D1%87%D0%B5%D1%82%D1%83-%D0%B8%D0%BB%D0%B8-%D0%BF%D0%BE%D1%87%D0%B5%D0%BC%D1%83-%D1%8F-%D0%B2%D1%8B%D1%88%D0%BB%D0%B0-%D0%B7%D0%B0%D0%BC%D1%83%D0%B6-%D1%80%D0%B0%D0%B4%D0%B8-%D0%B2%D0%B8%D0%B7%D1%8B-MINY-this-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" r="8654" b="6325"/>
          <a:stretch/>
        </p:blipFill>
        <p:spPr bwMode="auto">
          <a:xfrm>
            <a:off x="2267744" y="-20538"/>
            <a:ext cx="6876256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Фиктивный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9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6.asset.yvimg.kz/userimages/aigerim_zh/k0f7qOcD7Msw66jA1XI9pvwkTsL0C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/>
          <a:stretch/>
        </p:blipFill>
        <p:spPr bwMode="auto">
          <a:xfrm>
            <a:off x="2502024" y="1878"/>
            <a:ext cx="6678488" cy="51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Фиктивный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4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opwedding.com.ua/wp-content/uploads/2015/11/vinchsnnja-3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02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Церковный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6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419872" y="1971586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E102D"/>
                </a:solidFill>
                <a:latin typeface="PF Centro Slab Pro"/>
              </a:rPr>
              <a:t>Ни один человек не способен понять, что такое настоящая любовь, пока не проживёт в браке четверть </a:t>
            </a:r>
            <a:r>
              <a:rPr lang="ru-RU" sz="2400" dirty="0" smtClean="0">
                <a:solidFill>
                  <a:srgbClr val="0E102D"/>
                </a:solidFill>
                <a:latin typeface="PF Centro Slab Pro"/>
              </a:rPr>
              <a:t>века.</a:t>
            </a:r>
            <a:endParaRPr lang="ru-RU" sz="2400" dirty="0">
              <a:solidFill>
                <a:srgbClr val="0E102D"/>
              </a:solidFill>
              <a:latin typeface="PF Centro Slab Pro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0873" y="952441"/>
            <a:ext cx="2405479" cy="3238619"/>
            <a:chOff x="310873" y="987574"/>
            <a:chExt cx="2405479" cy="3238619"/>
          </a:xfrm>
        </p:grpSpPr>
        <p:sp>
          <p:nvSpPr>
            <p:cNvPr id="14" name="TextBox 13"/>
            <p:cNvSpPr txBox="1"/>
            <p:nvPr/>
          </p:nvSpPr>
          <p:spPr>
            <a:xfrm>
              <a:off x="439390" y="3579862"/>
              <a:ext cx="2148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E102D"/>
                  </a:solidFill>
                </a:rPr>
                <a:t>Марк Твен</a:t>
              </a:r>
            </a:p>
            <a:p>
              <a:pPr algn="ctr"/>
              <a:r>
                <a:rPr lang="ru-RU" dirty="0" smtClean="0">
                  <a:solidFill>
                    <a:srgbClr val="0E102D"/>
                  </a:solidFill>
                </a:rPr>
                <a:t>1835–1910</a:t>
              </a:r>
              <a:endParaRPr lang="ru-RU" dirty="0">
                <a:solidFill>
                  <a:srgbClr val="0E102D"/>
                </a:solidFill>
              </a:endParaRPr>
            </a:p>
          </p:txBody>
        </p:sp>
        <p:pic>
          <p:nvPicPr>
            <p:cNvPr id="2" name="Picture 2" descr="Mark Twain, Brady-Handy photo portrait, Feb 7, 1871, cropped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7" b="32534"/>
            <a:stretch/>
          </p:blipFill>
          <p:spPr bwMode="auto">
            <a:xfrm>
              <a:off x="310873" y="987574"/>
              <a:ext cx="2405479" cy="24084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helny-izvest.ru/content/images/546e2908ad3e81416505608567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2595"/>
            <a:ext cx="7763374" cy="51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Церковный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4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uppahsblog.files.wordpress.com/2010/12/louisian-jewish-wedd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1"/>
          <a:stretch/>
        </p:blipFill>
        <p:spPr bwMode="auto">
          <a:xfrm>
            <a:off x="2771800" y="0"/>
            <a:ext cx="63721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Церковный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vadba98.ru/images/stories/svadba98/main/za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70922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Церковный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1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stilmasculin.ro/wp-content/uploads/2015/08/Funny-Men-Couples-In-Love-Bride-Costume-Groom-Humor-Wallpaper-2080x13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1"/>
          <a:stretch/>
        </p:blipFill>
        <p:spPr bwMode="auto">
          <a:xfrm>
            <a:off x="1943200" y="1"/>
            <a:ext cx="7200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Временный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8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olitrussia.com/upload/iblock/4e7/4e77dac5a5460e2b542d813f8938eb9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63001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Временный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3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ussianchicagomag.com/wp-content/uploads/2015/08/kak_sohranit_otnoshenija_s_parnem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2"/>
          <a:stretch/>
        </p:blipFill>
        <p:spPr bwMode="auto">
          <a:xfrm>
            <a:off x="1565920" y="0"/>
            <a:ext cx="75780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Временный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4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salam.ru/sites/default/files/img/story/380/polygamy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5809" y="0"/>
            <a:ext cx="6838189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Временный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4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nosmi.ru/images/22764/09/2276409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5"/>
          <a:stretch/>
        </p:blipFill>
        <p:spPr bwMode="auto">
          <a:xfrm>
            <a:off x="2411761" y="0"/>
            <a:ext cx="67322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Однополый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5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d/d1/World_laws_pertaining_to_homosexual_relationships_and_expression.svg/856px-World_laws_pertaining_to_homosexual_relationships_and_express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38" y="970166"/>
            <a:ext cx="5847918" cy="29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796" y="34189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Юридический статус однополых браков в разных странах мира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279974" y="4026752"/>
            <a:ext cx="3630127" cy="276999"/>
            <a:chOff x="264616" y="1025024"/>
            <a:chExt cx="3630127" cy="276999"/>
          </a:xfrm>
        </p:grpSpPr>
        <p:sp>
          <p:nvSpPr>
            <p:cNvPr id="29" name="Блок-схема: узел 28"/>
            <p:cNvSpPr/>
            <p:nvPr/>
          </p:nvSpPr>
          <p:spPr>
            <a:xfrm>
              <a:off x="264616" y="1091523"/>
              <a:ext cx="144000" cy="144000"/>
            </a:xfrm>
            <a:prstGeom prst="flowChartConnector">
              <a:avLst/>
            </a:prstGeom>
            <a:solidFill>
              <a:srgbClr val="F9DC3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95067" y="1025024"/>
              <a:ext cx="34996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Де-юре преследуются, однако де-факто </a:t>
              </a:r>
              <a:r>
                <a:rPr lang="ru-RU" sz="1200" dirty="0" smtClean="0">
                  <a:solidFill>
                    <a:srgbClr val="0E102D"/>
                  </a:solidFill>
                  <a:latin typeface="PF Centro Slab Pro"/>
                </a:rPr>
                <a:t>– нет</a:t>
              </a:r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01550" y="3675105"/>
            <a:ext cx="19223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Криминализированы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788024" y="4026751"/>
            <a:ext cx="3638143" cy="276999"/>
            <a:chOff x="264616" y="1025024"/>
            <a:chExt cx="3638143" cy="276999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264616" y="1091523"/>
              <a:ext cx="144000" cy="144000"/>
            </a:xfrm>
            <a:prstGeom prst="flowChartConnector">
              <a:avLst/>
            </a:prstGeom>
            <a:solidFill>
              <a:srgbClr val="EC802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95067" y="1025024"/>
              <a:ext cx="3507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Уголовное наказание за однополые отношения.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79974" y="4347622"/>
            <a:ext cx="4251349" cy="276999"/>
            <a:chOff x="264616" y="1032644"/>
            <a:chExt cx="4251349" cy="276999"/>
          </a:xfrm>
        </p:grpSpPr>
        <p:sp>
          <p:nvSpPr>
            <p:cNvPr id="36" name="Блок-схема: узел 35"/>
            <p:cNvSpPr/>
            <p:nvPr/>
          </p:nvSpPr>
          <p:spPr>
            <a:xfrm>
              <a:off x="264616" y="1091524"/>
              <a:ext cx="144000" cy="144000"/>
            </a:xfrm>
            <a:prstGeom prst="flowChartConnector">
              <a:avLst/>
            </a:prstGeom>
            <a:solidFill>
              <a:srgbClr val="E83E2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36616" y="1032644"/>
              <a:ext cx="41793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 Лишение свободы вплоть до пожизненного заключения.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788024" y="4333743"/>
            <a:ext cx="1456455" cy="276999"/>
            <a:chOff x="264616" y="1025024"/>
            <a:chExt cx="1456455" cy="276999"/>
          </a:xfrm>
        </p:grpSpPr>
        <p:sp>
          <p:nvSpPr>
            <p:cNvPr id="39" name="Блок-схема: узел 38"/>
            <p:cNvSpPr/>
            <p:nvPr/>
          </p:nvSpPr>
          <p:spPr>
            <a:xfrm>
              <a:off x="264616" y="1091524"/>
              <a:ext cx="144000" cy="144000"/>
            </a:xfrm>
            <a:prstGeom prst="flowChartConnector">
              <a:avLst/>
            </a:prstGeom>
            <a:solidFill>
              <a:srgbClr val="8C201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95067" y="1025024"/>
              <a:ext cx="13260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Смертная казнь.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79513" y="2681720"/>
            <a:ext cx="2351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Отношения не запрещены:</a:t>
            </a:r>
          </a:p>
        </p:txBody>
      </p:sp>
      <p:grpSp>
        <p:nvGrpSpPr>
          <p:cNvPr id="2053" name="Группа 2052"/>
          <p:cNvGrpSpPr/>
          <p:nvPr/>
        </p:nvGrpSpPr>
        <p:grpSpPr>
          <a:xfrm>
            <a:off x="279974" y="3033367"/>
            <a:ext cx="3013687" cy="276999"/>
            <a:chOff x="320872" y="2901560"/>
            <a:chExt cx="3013687" cy="276999"/>
          </a:xfrm>
        </p:grpSpPr>
        <p:sp>
          <p:nvSpPr>
            <p:cNvPr id="22" name="Блок-схема: узел 21"/>
            <p:cNvSpPr/>
            <p:nvPr/>
          </p:nvSpPr>
          <p:spPr>
            <a:xfrm>
              <a:off x="320872" y="2968059"/>
              <a:ext cx="144000" cy="144000"/>
            </a:xfrm>
            <a:prstGeom prst="flowChartConnector">
              <a:avLst/>
            </a:prstGeom>
            <a:solidFill>
              <a:srgbClr val="CCCCC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72878" y="2901560"/>
              <a:ext cx="28616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Законом никак не регламентированы.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4" name="Группа 2053"/>
          <p:cNvGrpSpPr/>
          <p:nvPr/>
        </p:nvGrpSpPr>
        <p:grpSpPr>
          <a:xfrm>
            <a:off x="287980" y="3354236"/>
            <a:ext cx="3147713" cy="276999"/>
            <a:chOff x="328878" y="3277601"/>
            <a:chExt cx="3147713" cy="276999"/>
          </a:xfrm>
        </p:grpSpPr>
        <p:sp>
          <p:nvSpPr>
            <p:cNvPr id="25" name="Блок-схема: узел 24"/>
            <p:cNvSpPr/>
            <p:nvPr/>
          </p:nvSpPr>
          <p:spPr>
            <a:xfrm>
              <a:off x="328878" y="3344100"/>
              <a:ext cx="144000" cy="144000"/>
            </a:xfrm>
            <a:prstGeom prst="flowChartConnector">
              <a:avLst/>
            </a:prstGeom>
            <a:solidFill>
              <a:srgbClr val="DECD8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27358" y="3277601"/>
              <a:ext cx="30492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 Ограничение свободы слова и собрания.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282630" y="1349781"/>
            <a:ext cx="2798894" cy="276999"/>
            <a:chOff x="220411" y="1441343"/>
            <a:chExt cx="2798894" cy="276999"/>
          </a:xfrm>
        </p:grpSpPr>
        <p:sp>
          <p:nvSpPr>
            <p:cNvPr id="8" name="Блок-схема: узел 7"/>
            <p:cNvSpPr/>
            <p:nvPr/>
          </p:nvSpPr>
          <p:spPr>
            <a:xfrm>
              <a:off x="220411" y="1507842"/>
              <a:ext cx="144000" cy="144000"/>
            </a:xfrm>
            <a:prstGeom prst="flowChartConnector">
              <a:avLst/>
            </a:prstGeom>
            <a:solidFill>
              <a:srgbClr val="00225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64411" y="1441343"/>
              <a:ext cx="26548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rgbClr val="0E102D"/>
                  </a:solidFill>
                  <a:latin typeface="PF Centro Slab Pro"/>
                </a:rPr>
                <a:t>Регистрируются </a:t>
              </a:r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однополые </a:t>
              </a:r>
              <a:r>
                <a:rPr lang="ru-RU" sz="1200" dirty="0" smtClean="0">
                  <a:solidFill>
                    <a:srgbClr val="0E102D"/>
                  </a:solidFill>
                  <a:latin typeface="PF Centro Slab Pro"/>
                </a:rPr>
                <a:t>браки.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79512" y="782691"/>
            <a:ext cx="3847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Признаются однополые союзы (включая страны, где законы ещё не вступили в силу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)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grpSp>
        <p:nvGrpSpPr>
          <p:cNvPr id="2051" name="Группа 2050"/>
          <p:cNvGrpSpPr/>
          <p:nvPr/>
        </p:nvGrpSpPr>
        <p:grpSpPr>
          <a:xfrm>
            <a:off x="282630" y="1670650"/>
            <a:ext cx="2965877" cy="461665"/>
            <a:chOff x="220411" y="1712477"/>
            <a:chExt cx="2965877" cy="461665"/>
          </a:xfrm>
        </p:grpSpPr>
        <p:sp>
          <p:nvSpPr>
            <p:cNvPr id="14" name="Блок-схема: узел 13"/>
            <p:cNvSpPr/>
            <p:nvPr/>
          </p:nvSpPr>
          <p:spPr>
            <a:xfrm>
              <a:off x="220411" y="1871309"/>
              <a:ext cx="144000" cy="144000"/>
            </a:xfrm>
            <a:prstGeom prst="flowChartConnector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4411" y="1712477"/>
              <a:ext cx="2821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Признаются другие виды однополых союзов.</a:t>
              </a: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278619" y="2167602"/>
            <a:ext cx="2768119" cy="461665"/>
            <a:chOff x="220411" y="2135796"/>
            <a:chExt cx="2768119" cy="461665"/>
          </a:xfrm>
        </p:grpSpPr>
        <p:sp>
          <p:nvSpPr>
            <p:cNvPr id="17" name="Блок-схема: узел 16"/>
            <p:cNvSpPr/>
            <p:nvPr/>
          </p:nvSpPr>
          <p:spPr>
            <a:xfrm>
              <a:off x="220411" y="2294628"/>
              <a:ext cx="144000" cy="144000"/>
            </a:xfrm>
            <a:prstGeom prst="flowChartConnector">
              <a:avLst/>
            </a:prstGeom>
            <a:solidFill>
              <a:srgbClr val="00FFD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4411" y="2135796"/>
              <a:ext cx="26241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E102D"/>
                  </a:solidFill>
                  <a:latin typeface="PF Centro Slab Pro"/>
                </a:rPr>
                <a:t>Однополые браки признаются, но не заключаются.</a:t>
              </a:r>
            </a:p>
          </p:txBody>
        </p:sp>
      </p:grpSp>
      <p:pic>
        <p:nvPicPr>
          <p:cNvPr id="41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to-foto.org/wp-content/gallery/meshhanskij-zags/img_19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3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.appleinsider.ru/2015/06/bigstock-Business-People-With-Question-030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3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amadamurmansk.ru/wp-content/uploads/2008/07/dsc0067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b="9327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chernishev.ru/images/ZAGS/Taganskij/taganskij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b="644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9427" r="11942" b="12797"/>
          <a:stretch/>
        </p:blipFill>
        <p:spPr>
          <a:xfrm>
            <a:off x="683568" y="987574"/>
            <a:ext cx="4066209" cy="3531179"/>
          </a:xfrm>
          <a:prstGeom prst="rect">
            <a:avLst/>
          </a:prstGeom>
        </p:spPr>
      </p:pic>
      <p:pic>
        <p:nvPicPr>
          <p:cNvPr id="7172" name="Picture 4" descr="http://www.clker.com/cliparts/d/o/H/5/Q/J/pink-tilted-tiara-and-number-18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14" y="627534"/>
            <a:ext cx="1562502" cy="140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vseprivoroty.ru/wp-content/uploads/2015/09/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61" y="3111653"/>
            <a:ext cx="1558786" cy="14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11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.bp.blogspot.com/-OTJFXKq9jWA/VSJy7nkg-uI/AAAAAAAADYI/M3Ci8gqlLi0/s1600/3269355_DSC_3615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632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9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вая фигурная скобка 4"/>
          <p:cNvSpPr/>
          <p:nvPr/>
        </p:nvSpPr>
        <p:spPr>
          <a:xfrm>
            <a:off x="3707904" y="843558"/>
            <a:ext cx="504056" cy="3499193"/>
          </a:xfrm>
          <a:prstGeom prst="leftBrace">
            <a:avLst>
              <a:gd name="adj1" fmla="val 4795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27824" y="843558"/>
            <a:ext cx="3276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Сроки регистрации брака:</a:t>
            </a:r>
            <a:endParaRPr lang="ru-RU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08004" y="1517513"/>
            <a:ext cx="4212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По истечении месяца со дня подачи заявления.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8004" y="2129913"/>
            <a:ext cx="4356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При наличии уважительных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причин –</a:t>
            </a:r>
            <a:r>
              <a:rPr lang="en-US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менее месяца или не более двух месяцев.  </a:t>
            </a:r>
            <a:endParaRPr lang="ru-RU" sz="1400" dirty="0">
              <a:solidFill>
                <a:srgbClr val="0E102D"/>
              </a:solidFill>
              <a:latin typeface="PF Centro Slab Pro"/>
              <a:ea typeface="SimSun" panose="02010600030101010101" pitchFamily="2" charset="-12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09102" y="2957756"/>
            <a:ext cx="3563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В день подачи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заявления, при наличии особых обстоятельств: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беременность;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рождение ребёнка;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непосредственная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угроза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жизни одной из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SimSun" panose="02010600030101010101" pitchFamily="2" charset="-122"/>
              </a:rPr>
              <a:t>сторон.</a:t>
            </a:r>
            <a:endParaRPr lang="ru-RU" sz="1400" dirty="0">
              <a:solidFill>
                <a:srgbClr val="0E102D"/>
              </a:solidFill>
              <a:latin typeface="PF Centro Slab Pro"/>
              <a:ea typeface="SimSun" panose="02010600030101010101" pitchFamily="2" charset="-122"/>
            </a:endParaRPr>
          </a:p>
        </p:txBody>
      </p:sp>
      <p:pic>
        <p:nvPicPr>
          <p:cNvPr id="26" name="Picture 8" descr="http://zags-mytischi.ru/_mod_files/ce_images/eshop/blank_zaklychenie_braka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10"/>
            <a:ext cx="3066470" cy="4337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2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6" grpId="0"/>
      <p:bldP spid="2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7747"/>
            <a:ext cx="3048006" cy="304800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126666" y="685766"/>
            <a:ext cx="4678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Не допускается заключение брака между: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04279" y="1164525"/>
            <a:ext cx="603972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лицами</a:t>
            </a:r>
            <a:r>
              <a:rPr lang="ru-RU" sz="1600" dirty="0">
                <a:solidFill>
                  <a:srgbClr val="0E102D"/>
                </a:solidFill>
                <a:latin typeface="PF Centro Slab Pro"/>
              </a:rPr>
              <a:t>, из которых хотя бы одно лицо уже состоит в другом зарегистрированном браке</a:t>
            </a: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E102D"/>
              </a:solidFill>
              <a:latin typeface="PF Centro Slab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близкими родственниками: родственниками </a:t>
            </a:r>
            <a:r>
              <a:rPr lang="ru-RU" sz="1600" dirty="0">
                <a:solidFill>
                  <a:srgbClr val="0E102D"/>
                </a:solidFill>
                <a:latin typeface="PF Centro Slab Pro"/>
              </a:rPr>
              <a:t>по прямой восходящей и нисходящей линии (родителями и детьми, дедушкой, бабушкой и внуками), полнородными и не полнородными (имеющими общих отца или мать) братьями и </a:t>
            </a: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сёстрами;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E102D"/>
              </a:solidFill>
              <a:latin typeface="PF Centro Slab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усыновителями </a:t>
            </a:r>
            <a:r>
              <a:rPr lang="ru-RU" sz="1600" dirty="0">
                <a:solidFill>
                  <a:srgbClr val="0E102D"/>
                </a:solidFill>
                <a:latin typeface="PF Centro Slab Pro"/>
              </a:rPr>
              <a:t>и </a:t>
            </a: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усыновлёнными;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E102D"/>
              </a:solidFill>
              <a:latin typeface="PF Centro Slab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E102D"/>
                </a:solidFill>
                <a:latin typeface="PF Centro Slab Pro"/>
              </a:rPr>
              <a:t>лицами</a:t>
            </a:r>
            <a:r>
              <a:rPr lang="ru-RU" sz="1600" dirty="0">
                <a:solidFill>
                  <a:srgbClr val="0E102D"/>
                </a:solidFill>
                <a:latin typeface="PF Centro Slab Pro"/>
              </a:rPr>
              <a:t>, из которых хотя бы одно лицо признано судом недееспособным вследствие психического расстройства.</a:t>
            </a: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6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egalns.com/images/books/codecs/SemKRF-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"/>
          <a:stretch/>
        </p:blipFill>
        <p:spPr bwMode="auto">
          <a:xfrm>
            <a:off x="1" y="-22384"/>
            <a:ext cx="9143182" cy="51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4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www.achernishev.ru/images/ZAGS/Rjazanskij/Rjazanskij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2667"/>
          <a:stretch/>
        </p:blipFill>
        <p:spPr bwMode="auto">
          <a:xfrm>
            <a:off x="0" y="-20538"/>
            <a:ext cx="9156645" cy="51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4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://www.sv-nn.ru/res/pages/2904/59947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 r="390"/>
          <a:stretch/>
        </p:blipFill>
        <p:spPr bwMode="auto">
          <a:xfrm>
            <a:off x="0" y="-20538"/>
            <a:ext cx="918051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9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eopleandcountries.com/data/attachment/portal/201507/25/00003414trv111lmlmkly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/>
          <a:stretch/>
        </p:blipFill>
        <p:spPr bwMode="auto">
          <a:xfrm>
            <a:off x="-20294" y="-20538"/>
            <a:ext cx="9164294" cy="51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54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razvodimsia.ru/wp-content/uploads/2015/12/63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1207"/>
            <a:ext cx="3190915" cy="438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st1.stranamam.ru/data/cache/2012jul/03/25/4996285_15674-650x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"/>
          <a:stretch/>
        </p:blipFill>
        <p:spPr bwMode="auto">
          <a:xfrm>
            <a:off x="1043608" y="421208"/>
            <a:ext cx="3144788" cy="43825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19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2317786" y="1797750"/>
            <a:ext cx="0" cy="1548000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378103" y="2063919"/>
            <a:ext cx="66613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79646">
                    <a:lumMod val="75000"/>
                  </a:srgbClr>
                </a:solidFill>
                <a:latin typeface="PF Centro Slab Pro"/>
              </a:rPr>
              <a:t>Брак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– это </a:t>
            </a: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регулируемая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обществом и </a:t>
            </a: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регистрируемая в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соответствующих государственных органах </a:t>
            </a: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семейная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связь между людьми, достигшими брачного возраста.</a:t>
            </a:r>
          </a:p>
        </p:txBody>
      </p:sp>
      <p:pic>
        <p:nvPicPr>
          <p:cNvPr id="4098" name="Picture 2" descr="https://pixabay.com/static/uploads/photo/2016/04/17/21/56/wedding-1335649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0850"/>
            <a:ext cx="2149964" cy="13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2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imgur.com/Ct4XsD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onyx-realty.ru/upload/iblock/0c3/0c3695d69475597a8c3330b7054fce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4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99790" y="1752702"/>
            <a:ext cx="7488634" cy="1638096"/>
            <a:chOff x="827584" y="1756142"/>
            <a:chExt cx="7488634" cy="1638096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627784" y="1801190"/>
              <a:ext cx="0" cy="1548000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Прямоугольник 2"/>
            <p:cNvSpPr/>
            <p:nvPr/>
          </p:nvSpPr>
          <p:spPr>
            <a:xfrm>
              <a:off x="2699792" y="1759582"/>
              <a:ext cx="561642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F79646">
                      <a:lumMod val="75000"/>
                    </a:srgbClr>
                  </a:solidFill>
                  <a:latin typeface="PF Centro Slab Pro"/>
                </a:rPr>
                <a:t>Брачный договор </a:t>
              </a:r>
              <a:r>
                <a:rPr lang="ru-RU" sz="2000" dirty="0">
                  <a:solidFill>
                    <a:srgbClr val="0E102D"/>
                  </a:solidFill>
                  <a:latin typeface="PF Centro Slab Pro"/>
                </a:rPr>
                <a:t>– </a:t>
              </a:r>
              <a:r>
                <a:rPr lang="ru-RU" sz="2000" dirty="0" smtClean="0">
                  <a:solidFill>
                    <a:srgbClr val="0E102D"/>
                  </a:solidFill>
                  <a:latin typeface="PF Centro Slab Pro"/>
                </a:rPr>
                <a:t>это соглашение </a:t>
              </a:r>
              <a:r>
                <a:rPr lang="ru-RU" sz="2000" dirty="0">
                  <a:solidFill>
                    <a:srgbClr val="0E102D"/>
                  </a:solidFill>
                  <a:latin typeface="PF Centro Slab Pro"/>
                </a:rPr>
                <a:t>лиц, вступающих в брак, или соглашение супругов, определяющее имущественные права и обязанности супругов в браке и (или) в случае его расторжения.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" r="10505"/>
            <a:stretch/>
          </p:blipFill>
          <p:spPr>
            <a:xfrm>
              <a:off x="827584" y="1756142"/>
              <a:ext cx="1728192" cy="1638096"/>
            </a:xfrm>
            <a:prstGeom prst="rect">
              <a:avLst/>
            </a:prstGeom>
          </p:spPr>
        </p:pic>
      </p:grpSp>
      <p:pic>
        <p:nvPicPr>
          <p:cNvPr id="6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8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edwed.ru/images/stati/brachii_dogovor/3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5"/>
          <a:stretch/>
        </p:blipFill>
        <p:spPr bwMode="auto">
          <a:xfrm>
            <a:off x="0" y="-11494"/>
            <a:ext cx="9143999" cy="51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1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5496" y="1514372"/>
            <a:ext cx="4572000" cy="2743200"/>
            <a:chOff x="467544" y="1275606"/>
            <a:chExt cx="4572000" cy="2743200"/>
          </a:xfrm>
        </p:grpSpPr>
        <p:graphicFrame>
          <p:nvGraphicFramePr>
            <p:cNvPr id="10" name="Диаграмма 9"/>
            <p:cNvGraphicFramePr>
              <a:graphicFrameLocks/>
            </p:cNvGraphicFramePr>
            <p:nvPr>
              <p:extLst/>
            </p:nvPr>
          </p:nvGraphicFramePr>
          <p:xfrm>
            <a:off x="467544" y="1275606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3275856" y="2416373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prstClr val="white"/>
                  </a:solidFill>
                </a:rPr>
                <a:t>70 %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5656" y="1707654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prstClr val="white"/>
                  </a:solidFill>
                </a:rPr>
                <a:t>3</a:t>
              </a:r>
              <a:r>
                <a:rPr lang="ru-RU" sz="2400" b="1" dirty="0" smtClean="0">
                  <a:solidFill>
                    <a:prstClr val="white"/>
                  </a:solidFill>
                </a:rPr>
                <a:t>0 %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8434" name="Picture 2" descr="http://img.freeflagicons.com/thumb/flag_with_flagpole/european_union/european_union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05" y="878374"/>
            <a:ext cx="2039615" cy="152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g.freeflagicons.com/thumb/flag_with_flagpole/united_states_of_america/united_states_of_america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32" y="878085"/>
            <a:ext cx="2040000" cy="15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4579856" y="1514372"/>
            <a:ext cx="4572000" cy="3505650"/>
            <a:chOff x="4579856" y="1514372"/>
            <a:chExt cx="4572000" cy="3505650"/>
          </a:xfrm>
        </p:grpSpPr>
        <p:graphicFrame>
          <p:nvGraphicFramePr>
            <p:cNvPr id="18" name="Диаграмма 17"/>
            <p:cNvGraphicFramePr>
              <a:graphicFrameLocks/>
            </p:cNvGraphicFramePr>
            <p:nvPr>
              <p:extLst/>
            </p:nvPr>
          </p:nvGraphicFramePr>
          <p:xfrm>
            <a:off x="4579856" y="151437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7380809" y="2655138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prstClr val="white"/>
                  </a:solidFill>
                </a:rPr>
                <a:t>95 %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8104" y="4558357"/>
              <a:ext cx="115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0E102D"/>
                  </a:solidFill>
                </a:rPr>
                <a:t>3-5 %</a:t>
              </a:r>
              <a:endParaRPr lang="ru-RU" sz="2400" b="1" dirty="0">
                <a:solidFill>
                  <a:srgbClr val="0E102D"/>
                </a:solidFill>
              </a:endParaRPr>
            </a:p>
          </p:txBody>
        </p:sp>
        <p:cxnSp>
          <p:nvCxnSpPr>
            <p:cNvPr id="5" name="Прямая соединительная линия 4"/>
            <p:cNvCxnSpPr>
              <a:endCxn id="20" idx="0"/>
            </p:cNvCxnSpPr>
            <p:nvPr/>
          </p:nvCxnSpPr>
          <p:spPr>
            <a:xfrm flipH="1">
              <a:off x="6084417" y="3818628"/>
              <a:ext cx="143767" cy="7397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38" name="Picture 6" descr="http://img.freeflagicons.com/thumb/flag_with_flagpole/russia/russia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13" y="968958"/>
            <a:ext cx="2040000" cy="15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170486" y="341891"/>
            <a:ext cx="280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Брачный договор</a:t>
            </a:r>
            <a:endParaRPr lang="ru-RU" sz="24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1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0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tephenhaunts.files.wordpress.com/2015/08/adobestock_54812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4328"/>
          <a:stretch/>
        </p:blipFill>
        <p:spPr bwMode="auto">
          <a:xfrm>
            <a:off x="-6856" y="0"/>
            <a:ext cx="9174656" cy="51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2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mp.kg/images/1164/razdel_imuschestva_nazhitogo_v_brake/can_divorce_be_good_for_your_heal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0"/>
            <a:ext cx="91371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14959" y="555526"/>
            <a:ext cx="6570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Количество заключённых брачных договоров</a:t>
            </a:r>
            <a:endParaRPr lang="ru-RU" sz="24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19527" y="1705265"/>
            <a:ext cx="2377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>
                <a:solidFill>
                  <a:srgbClr val="0E102D"/>
                </a:solidFill>
                <a:latin typeface="PF Centro Slab Pro"/>
              </a:rPr>
              <a:t>6 </a:t>
            </a:r>
            <a:r>
              <a:rPr lang="ru-RU" sz="8000" dirty="0" smtClean="0">
                <a:solidFill>
                  <a:srgbClr val="0E102D"/>
                </a:solidFill>
                <a:latin typeface="PF Centro Slab Pro"/>
              </a:rPr>
              <a:t>%</a:t>
            </a:r>
            <a:endParaRPr lang="ru-RU" sz="80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6089" y="3670662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с октября 2015 по март 2016</a:t>
            </a:r>
            <a:endParaRPr lang="ru-RU" sz="14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6089" y="2108869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с октября 2014 по март 2015</a:t>
            </a:r>
            <a:endParaRPr lang="ru-RU" sz="14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845807" y="1969664"/>
            <a:ext cx="5040560" cy="801629"/>
            <a:chOff x="1845807" y="1969664"/>
            <a:chExt cx="5040560" cy="80162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845807" y="1969664"/>
              <a:ext cx="5040560" cy="8016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77346" y="2136153"/>
              <a:ext cx="1165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latin typeface="PF Centro Slab Pro"/>
                </a:rPr>
                <a:t>22 654</a:t>
              </a:r>
              <a:endParaRPr lang="ru-RU" sz="2400" b="1" dirty="0">
                <a:solidFill>
                  <a:prstClr val="white"/>
                </a:solidFill>
                <a:latin typeface="PF Centro Slab Pro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845806" y="3531457"/>
            <a:ext cx="6395835" cy="801629"/>
            <a:chOff x="1845806" y="3531457"/>
            <a:chExt cx="6395835" cy="80162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845806" y="3531457"/>
              <a:ext cx="6395835" cy="8016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43027" y="3701438"/>
              <a:ext cx="1165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latin typeface="PF Centro Slab Pro"/>
                </a:rPr>
                <a:t>24 100</a:t>
              </a:r>
              <a:endParaRPr lang="ru-RU" sz="2400" b="1" dirty="0">
                <a:solidFill>
                  <a:prstClr val="white"/>
                </a:solidFill>
                <a:latin typeface="PF Centro Slab Pro"/>
              </a:endParaRPr>
            </a:p>
          </p:txBody>
        </p:sp>
      </p:grpSp>
      <p:pic>
        <p:nvPicPr>
          <p:cNvPr id="1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6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032" y="278815"/>
            <a:ext cx="860444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Брачный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__________                                                                                                                      «___» _______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20__ г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нижеподписавшиеся, гражданин РФ _______________________, год рождения ____________, место рождения ____________, паспорт серии ______  номер _______  выдан _____________________________ (кем), _________________(когда), зарегистрированный по адресу: _________________________________________ ,  именуемый далее «Супруг», и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гражданка РФ ________________, год рождения ______________,  место рождения ____________, паспорт серии ______  номер _______  выдан _____________________________ (кем), _________________(когда), зарегистрированный по адресу: ________________________________________, именуемая далее «Супруга»,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именуемые далее «Супруги»,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состоящие в браке, зарегистрированном ____________________________(наименование органа ЗАГС) ________________________(число, месяц, год), актовая запись N __________________, свидетельство о браке серия _______N_________,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урегулирования взаимных имущественных прав и обязанностей как в браке, так и в случае его расторжения заключили настоящий договор о нижеследующем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Tx/>
              <a:buAutoNum type="arabicPeriod"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супругов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Имущество, нажитое супругами во время брака, является в период брака, а также в случае его расторжения их общей долевой собственностью, за исключением имущества, являющегося личной собственностью каждого из супругов по закону или в соответствии с настоящим договором.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Супруги определили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общем имуществе следующим образом: размер доли Супруга составляет_________ доли, размер доли Супруги составляет ___________доли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6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478870"/>
            <a:ext cx="871296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Особенности правового режима отдельных видов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Денежные вклады в кредитных учреждениях, сделанные во время брака, и прибыль по ним являются во время брака и в случае его расторжения собственностью того из супругов, на имя которого они сделаны.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Ценные бумаги, доли (паи) в капитале хозяйственных обществ, некоммерческих организаций, а также доходы от них,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приобретённые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брака, принадлежат как во время брака, так и в случае его расторжения тому из супругов, на имя которого они оформлены.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Драгоценности, предметы искусства и старины и другие предметы роскоши,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приобретённые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брака, являются собственностью того из супругов, который 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приобрёл.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Свадебные и иные подарки, полученные супругами или одним из них во время брака, являются общей совместной собственностью супругов, а в случае расторжения брака — собственностью того из супругов, чьими родственниками (друзьями, знакомыми, сослуживцами и др.) эти подарки были сделаны. Подарки, сделанные супругами друг другу, являются собственностью того из супругов, кому они были подарены.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 Имущество, подлежащее государственной регистрации (недвижимость, транспортные средства), является собственностью того из супругов, на имя которого оно зарегистрировано.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 Имущество, являющееся личной собственностью одного из супругов по закону или в соответствии с настоящим договором, не может быть признано совместной собственностью супругов на том основании, что во время брака за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 супругов или личного имущества другого супруга были произведены вложения, значительно увеличивающие стоимость этого имущества. При этом второй супруг не имеет права на пропорциональное возмещение стоимости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произведённых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вложений.</a:t>
            </a:r>
          </a:p>
        </p:txBody>
      </p:sp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37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310140"/>
            <a:ext cx="316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Формы</a:t>
            </a:r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 </a:t>
            </a:r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брака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6127" y="495301"/>
            <a:ext cx="211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E102D"/>
                </a:solidFill>
                <a:latin typeface="PF Centro Slab Pro"/>
              </a:rPr>
              <a:t>Моногамный брак</a:t>
            </a:r>
            <a:endParaRPr lang="ru-RU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6127" y="2072121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E102D"/>
                </a:solidFill>
                <a:latin typeface="PF Centro Slab Pro"/>
              </a:rPr>
              <a:t>Полигамный брак</a:t>
            </a:r>
            <a:endParaRPr lang="ru-RU" dirty="0">
              <a:solidFill>
                <a:srgbClr val="0E102D"/>
              </a:solidFill>
              <a:latin typeface="PF Centro Slab Pro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410506" y="1006712"/>
            <a:ext cx="5481974" cy="923330"/>
            <a:chOff x="3561344" y="989444"/>
            <a:chExt cx="5481974" cy="92333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4513339" y="1060050"/>
              <a:ext cx="0" cy="782119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4526686" y="989444"/>
              <a:ext cx="4516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F79646">
                      <a:lumMod val="75000"/>
                    </a:srgbClr>
                  </a:solidFill>
                  <a:latin typeface="PF Centro Slab Pro"/>
                </a:rPr>
                <a:t>Моногамия </a:t>
              </a:r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– это форма брака и семьи, при которой в брачном союзе находятся исключительно два 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человека. </a:t>
              </a:r>
              <a:endParaRPr lang="ru-RU" dirty="0">
                <a:solidFill>
                  <a:srgbClr val="0E102D"/>
                </a:solidFill>
                <a:latin typeface="PF Centro Slab Pro"/>
              </a:endParaRPr>
            </a:p>
          </p:txBody>
        </p:sp>
        <p:pic>
          <p:nvPicPr>
            <p:cNvPr id="11" name="Picture 2" descr="https://pixabay.com/static/uploads/photo/2016/04/17/21/56/wedding-1335649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44" y="1149470"/>
              <a:ext cx="938648" cy="603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3410506" y="2583533"/>
            <a:ext cx="5625990" cy="923330"/>
            <a:chOff x="3561344" y="989444"/>
            <a:chExt cx="5625990" cy="92333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4513339" y="1060050"/>
              <a:ext cx="0" cy="782119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4526686" y="989444"/>
              <a:ext cx="46606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F79646">
                      <a:lumMod val="75000"/>
                    </a:srgbClr>
                  </a:solidFill>
                  <a:latin typeface="PF Centro Slab Pro"/>
                </a:rPr>
                <a:t>Полигамия 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– это </a:t>
              </a:r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форма брака, при котором супруг одного пола имеет несколько супругов другого пола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.</a:t>
              </a:r>
              <a:endParaRPr lang="ru-RU" dirty="0">
                <a:solidFill>
                  <a:srgbClr val="0E102D"/>
                </a:solidFill>
                <a:latin typeface="PF Centro Slab Pro"/>
              </a:endParaRPr>
            </a:p>
          </p:txBody>
        </p:sp>
        <p:pic>
          <p:nvPicPr>
            <p:cNvPr id="18" name="Picture 2" descr="https://pixabay.com/static/uploads/photo/2016/04/17/21/56/wedding-1335649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44" y="1149470"/>
              <a:ext cx="938648" cy="603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4263360" y="4212415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</a:rPr>
              <a:t>полигиния</a:t>
            </a:r>
            <a:endParaRPr lang="ru-RU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92280" y="4218642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</a:rPr>
              <a:t>полиандрия</a:t>
            </a:r>
            <a:endParaRPr lang="ru-RU" dirty="0">
              <a:solidFill>
                <a:srgbClr val="0E102D"/>
              </a:solidFill>
              <a:latin typeface="PF Centro Slab Pro"/>
            </a:endParaRPr>
          </a:p>
        </p:txBody>
      </p:sp>
      <p:cxnSp>
        <p:nvCxnSpPr>
          <p:cNvPr id="20" name="Прямая со стрелкой 19"/>
          <p:cNvCxnSpPr>
            <a:endCxn id="12" idx="0"/>
          </p:cNvCxnSpPr>
          <p:nvPr/>
        </p:nvCxnSpPr>
        <p:spPr>
          <a:xfrm flipH="1">
            <a:off x="4923958" y="3536564"/>
            <a:ext cx="1388085" cy="6758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3" idx="0"/>
          </p:cNvCxnSpPr>
          <p:nvPr/>
        </p:nvCxnSpPr>
        <p:spPr>
          <a:xfrm>
            <a:off x="6312043" y="3536564"/>
            <a:ext cx="1512168" cy="682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4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694313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Права и обязанности супругов по взаимному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В случае расторжения брака супруг ежемесячно обязуется предоставлять другому супругу, с которым останутся общие дети, содержание в размере двадцати тысяч рублей в месяц до достижения детьми возраста __________ лет. Данное содержание не является выплатой (алиментами) на содержание детей.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В случае нетрудоспособности одного из супругов после расторжения брака трудоспособный супруг обязуется предоставлять нетрудоспособному нуждающемуся супругу содержание в размере ______________ рублей в месяц до момента вступления в брак нетрудоспособного супруга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Порядок несения супругами семейных расходов 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Семейные расходы, связанные с оплатой жилищно-коммунальных услуг, электроэнергии, телефона, содержанием автомобиля, оплатой туристических поездок, услуг сотовой связи, интернет-услуг, приобретением продуктов питания, одежды, медикаментов, содержанием детей и др., супруги несут в долях, пропорциональных размерам своих долей в общем имуществе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Жилищные права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супругов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5.1. В случае проживания одного из супругов в жилом помещении (квартире, доме), принадлежащем на праве собственности другому супругу, после расторжения брака супруг-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несобственник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обязуется в течение _______ месяцев со дня _________ освободить жилое помещение и сняться с регистрационного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жительства.</a:t>
            </a:r>
          </a:p>
        </p:txBody>
      </p:sp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2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55704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Ответственность супругов по обязательствам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6.1. Каждый из супругов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несёт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по принятым на себя обязательствам перед кредиторами в пределах принадлежащего ему имущества.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6.2. По общим обязательствам супруги несут ответственность совместным имуществом, а при недостаточности — солидарную ответственность имуществом каждого из них.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6.3. Супруги несут ответственность за вред,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причинённый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несовершеннолетними детьми, в порядке, предусмотренном гражданским законодательством.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6.4. Супруги обязуются уведомлять своих кредиторов о заключении, изменении или о расторжении брачного договора.</a:t>
            </a: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Заключительные положения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7.1. Супруги ознакомлены нотариусом с правовыми последствиями избранного ими правового режима имущества.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договор может быть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изменён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расторгнут в любое время по соглашению супругов.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7.3.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Односторонний отказ от исполнения брачного договора не допускается.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7.4.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брачного договора прекращается с момента прекращения брака, за исключением тех обязательств, которые предусмотрены брачным договором на период после прекращения брака.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7.5.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связанные с составлением и удостоверением настоящего договора, супруги оплачивают поровну.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7.6.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договор составлен 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одинаковых экземплярах, два из которых находятся у супругов, а третий — в делах нотариуса.</a:t>
            </a: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Подписи супругов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Подпись, Ф. И. О. ______________________________________________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Подпись, Ф. И. О. ______________________________________________</a:t>
            </a:r>
          </a:p>
        </p:txBody>
      </p:sp>
      <p:pic>
        <p:nvPicPr>
          <p:cNvPr id="3" name="Picture 2" descr="http://upload.wikimedia.org/wikipedia/commons/thumb/7/72/Nicholas_II_Signature.svg/220px-Nicholas_II_Signatur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95361"/>
            <a:ext cx="1159396" cy="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bali.ru/wp-content/uploads/2011/04/Putin_sign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2" y="4736994"/>
            <a:ext cx="1491762" cy="4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ordensj.h1.ru/ustav/Image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5832">
            <a:off x="3294696" y="3613349"/>
            <a:ext cx="1393420" cy="13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96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2094697"/>
            <a:ext cx="3168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Брачный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договор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5367" y="1623249"/>
            <a:ext cx="5509121" cy="2748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регулировать личные неимущественные отношения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супругов;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касаться личных прав и обязанностей супругов в отношении их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детей;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ограничивать 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правоспособность и дееспособность супругов, их права обращаться в суд за защитой.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69786" y="913320"/>
            <a:ext cx="5480282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solidFill>
                  <a:srgbClr val="F79646">
                    <a:lumMod val="75000"/>
                  </a:srgbClr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Брачный договор не может:</a:t>
            </a:r>
            <a:endParaRPr lang="ru-RU" dirty="0">
              <a:solidFill>
                <a:srgbClr val="F79646">
                  <a:lumMod val="75000"/>
                </a:srgbClr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08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duba.com/user_data/fb2b7821d6e3d9c387e565b0107529191181511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5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03.kakprosto.ru/images/article/2011/7/25/1_52553520d77a452553520d77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50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vtoexpert.pro/wp-content/uploads/2016/02/dosrochnoe_rastorzhenie_osa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434" cy="51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8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1366x768.ru/money/6/6-rubli-oboi-dengi-1366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9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light-of-thought.ru/wp-content/uploads/2015/09/calen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9502"/>
            <a:ext cx="374441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 smtClean="0">
                <a:solidFill>
                  <a:prstClr val="black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1 июля 2014 </a:t>
            </a:r>
            <a:endParaRPr lang="ru-RU" sz="4000" b="1" dirty="0">
              <a:solidFill>
                <a:prstClr val="black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http://www.otr.ru/opencms-otr/export/sites/otr/.content/.galleries/9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8"/>
            <a:ext cx="2472557" cy="24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99592" y="-218019"/>
            <a:ext cx="8056552" cy="5579537"/>
            <a:chOff x="899592" y="-218019"/>
            <a:chExt cx="8056552" cy="5579537"/>
          </a:xfrm>
        </p:grpSpPr>
        <p:pic>
          <p:nvPicPr>
            <p:cNvPr id="9220" name="Picture 4" descr="http://i046.radikal.ru/0806/8a/e4bcb1c6a10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9592" y="-218019"/>
              <a:ext cx="8056552" cy="5579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4541295" y="1419622"/>
              <a:ext cx="2952328" cy="1234312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7200" b="1" dirty="0" smtClean="0">
                  <a:solidFill>
                    <a:prstClr val="white"/>
                  </a:solidFill>
                  <a:latin typeface="PF Centro Slab Pro"/>
                  <a:ea typeface="Calibri" panose="020F0502020204030204" pitchFamily="34" charset="0"/>
                  <a:cs typeface="Times New Roman" panose="02020603050405020304" pitchFamily="18" charset="0"/>
                </a:rPr>
                <a:t>87 000</a:t>
              </a:r>
              <a:endParaRPr lang="ru-RU" sz="7200" b="1" dirty="0">
                <a:solidFill>
                  <a:prstClr val="white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azaar-magazine.com/baz/globalFiles/fileBin/79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2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ennesawattorney.net/wp-content/uploads/2013/02/Family-law-attorneys-kennesaw-g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3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4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fullhdoboi.ru/_ph/21/642031708.jpg?14300218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3"/>
          <a:stretch/>
        </p:blipFill>
        <p:spPr bwMode="auto">
          <a:xfrm>
            <a:off x="1259632" y="0"/>
            <a:ext cx="78843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310140"/>
            <a:ext cx="316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Полигиния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2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13311-presscdn-0-42-pagely.netdna-ssl.com/wp-content/uploads/2014/08/shutterstock_14115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2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7razvodov.ru/wp-content/uploads/2015/09/razv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r="428" b="11492"/>
          <a:stretch/>
        </p:blipFill>
        <p:spPr bwMode="auto">
          <a:xfrm>
            <a:off x="-18504" y="-20538"/>
            <a:ext cx="91625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0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1879253"/>
            <a:ext cx="280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Основания для прекращения брака</a:t>
            </a:r>
            <a:endParaRPr lang="ru-RU" sz="20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555526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Брак прекращается вследствие смерти или вследствие объявления судом одного из супругов умершим.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958518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Брак </a:t>
            </a:r>
            <a:r>
              <a:rPr lang="ru-RU" dirty="0" smtClean="0">
                <a:solidFill>
                  <a:srgbClr val="0E102D"/>
                </a:solidFill>
                <a:latin typeface="PF Centro Slab Pro"/>
              </a:rPr>
              <a:t>прекращается путём </a:t>
            </a:r>
            <a:r>
              <a:rPr lang="ru-RU" dirty="0">
                <a:solidFill>
                  <a:srgbClr val="0E102D"/>
                </a:solidFill>
                <a:latin typeface="PF Centro Slab Pro"/>
              </a:rPr>
              <a:t>его расторжения по заявлению одного или обоих супругов, а также по заявлению опекуна супруга, признанного судом недееспособным.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6120172" y="3435846"/>
            <a:ext cx="576064" cy="720080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5846" y="4227934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E102D"/>
                </a:solidFill>
                <a:latin typeface="PF Centro Slab Pro"/>
              </a:rPr>
              <a:t>РАЗВОД</a:t>
            </a:r>
            <a:endParaRPr lang="ru-RU" dirty="0">
              <a:solidFill>
                <a:prstClr val="black"/>
              </a:solidFill>
              <a:latin typeface="PF Centro Slab Pro"/>
            </a:endParaRPr>
          </a:p>
        </p:txBody>
      </p:sp>
      <p:pic>
        <p:nvPicPr>
          <p:cNvPr id="4098" name="Picture 2" descr="http://revelations.com.ua/media/razvo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9"/>
          <a:stretch/>
        </p:blipFill>
        <p:spPr bwMode="auto">
          <a:xfrm>
            <a:off x="5299470" y="3910934"/>
            <a:ext cx="566988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revelations.com.ua/media/razvo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02631" y="3910934"/>
            <a:ext cx="585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gredosdatraicao.com.br/img/Dollarphotoclub_66953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78" y="1"/>
            <a:ext cx="92844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0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d.kmvcity.ru/files/f/i/4/S001fi4144679615072687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4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2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63278" y="610807"/>
            <a:ext cx="7417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Заключённые</a:t>
            </a:r>
            <a:r>
              <a:rPr lang="en-US" sz="2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 </a:t>
            </a:r>
            <a:r>
              <a:rPr lang="ru-RU" sz="24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и расторгнутые браки в 2015-м году</a:t>
            </a:r>
            <a:endParaRPr lang="ru-RU" sz="24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5207" y="1845478"/>
            <a:ext cx="4752528" cy="801629"/>
            <a:chOff x="495207" y="1845478"/>
            <a:chExt cx="4752528" cy="80162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95207" y="1984683"/>
              <a:ext cx="1440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prstClr val="white">
                      <a:lumMod val="50000"/>
                    </a:prstClr>
                  </a:solidFill>
                  <a:latin typeface="PF Centro Slab Pro"/>
                </a:rPr>
                <a:t>Расторгнутые</a:t>
              </a:r>
            </a:p>
            <a:p>
              <a:r>
                <a:rPr lang="ru-RU" sz="1400" dirty="0" smtClean="0">
                  <a:solidFill>
                    <a:prstClr val="white">
                      <a:lumMod val="50000"/>
                    </a:prstClr>
                  </a:solidFill>
                  <a:latin typeface="PF Centro Slab Pro"/>
                </a:rPr>
                <a:t>браки</a:t>
              </a:r>
              <a:endParaRPr lang="ru-RU" sz="1400" dirty="0">
                <a:solidFill>
                  <a:prstClr val="white">
                    <a:lumMod val="50000"/>
                  </a:prstClr>
                </a:solidFill>
                <a:latin typeface="PF Centro Slab Pro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05548" y="1845478"/>
              <a:ext cx="3342187" cy="8016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65138" y="2015459"/>
              <a:ext cx="1482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latin typeface="PF Centro Slab Pro"/>
                </a:rPr>
                <a:t>611 646</a:t>
              </a:r>
              <a:endParaRPr lang="ru-RU" sz="2400" b="1" dirty="0">
                <a:solidFill>
                  <a:prstClr val="white"/>
                </a:solidFill>
                <a:latin typeface="PF Centro Slab Pro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65636" y="3498313"/>
            <a:ext cx="7994796" cy="801629"/>
            <a:chOff x="465636" y="3498313"/>
            <a:chExt cx="7994796" cy="80162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465636" y="3640867"/>
              <a:ext cx="1440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prstClr val="white">
                      <a:lumMod val="50000"/>
                    </a:prstClr>
                  </a:solidFill>
                  <a:latin typeface="PF Centro Slab Pro"/>
                </a:rPr>
                <a:t>Заключённые</a:t>
              </a:r>
            </a:p>
            <a:p>
              <a:r>
                <a:rPr lang="ru-RU" sz="1400" dirty="0" smtClean="0">
                  <a:solidFill>
                    <a:prstClr val="white">
                      <a:lumMod val="50000"/>
                    </a:prstClr>
                  </a:solidFill>
                  <a:latin typeface="PF Centro Slab Pro"/>
                </a:rPr>
                <a:t>браки</a:t>
              </a:r>
              <a:endParaRPr lang="ru-RU" sz="1400" dirty="0">
                <a:solidFill>
                  <a:prstClr val="white">
                    <a:lumMod val="50000"/>
                  </a:prstClr>
                </a:solidFill>
                <a:latin typeface="PF Centro Slab Pro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935367" y="3498313"/>
              <a:ext cx="6525065" cy="8016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6542" y="3668296"/>
              <a:ext cx="194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latin typeface="PF Centro Slab Pro"/>
                </a:rPr>
                <a:t>1 161 068</a:t>
              </a:r>
              <a:endParaRPr lang="ru-RU" sz="2400" b="1" dirty="0">
                <a:solidFill>
                  <a:prstClr val="white"/>
                </a:solidFill>
                <a:latin typeface="PF Centro Slab Pro"/>
              </a:endParaRPr>
            </a:p>
          </p:txBody>
        </p:sp>
      </p:grpSp>
      <p:pic>
        <p:nvPicPr>
          <p:cNvPr id="11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8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1879253"/>
            <a:ext cx="2736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Расторжение брака в органах ЗАГС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632874"/>
            <a:ext cx="554461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взаимном согласии на расторжение брака супругов, не имеющих общих несовершеннолетних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заявлению одного из супругов независимо от наличия у супругов общих несовершеннолетних детей, если другой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супруг:</a:t>
            </a:r>
          </a:p>
          <a:p>
            <a:pPr marL="615950" indent="-166688">
              <a:lnSpc>
                <a:spcPct val="107000"/>
              </a:lnSpc>
              <a:buFont typeface="+mj-lt"/>
              <a:buAutoNum type="arabicPeriod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ризнан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судом безвестно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отсутствующим.</a:t>
            </a: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5950" indent="-166688">
              <a:lnSpc>
                <a:spcPct val="107000"/>
              </a:lnSpc>
              <a:buFont typeface="+mj-lt"/>
              <a:buAutoNum type="arabicPeriod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ризнан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судом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недееспособным.</a:t>
            </a: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5950" indent="-166688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Осуждён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за совершение преступления к лишению свободы на срок свыше трёх лет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Левая фигурная скобка 2"/>
          <p:cNvSpPr/>
          <p:nvPr/>
        </p:nvSpPr>
        <p:spPr>
          <a:xfrm rot="16200000">
            <a:off x="6135591" y="750965"/>
            <a:ext cx="329203" cy="5040559"/>
          </a:xfrm>
          <a:prstGeom prst="leftBrace">
            <a:avLst>
              <a:gd name="adj1" fmla="val 7088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573594"/>
            <a:ext cx="5400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Расторжение брака и выдача свидетельства о расторжении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брака производятся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органом записи актов гражданского состояния по истечении месяца со дня подачи заявления о расторжении брака.</a:t>
            </a:r>
            <a:endParaRPr lang="ru-RU" sz="11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1663809"/>
            <a:ext cx="2736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Расторжение брака в судебном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порядке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6384" y="267494"/>
            <a:ext cx="5508104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наличии у супругов общих несовершеннолетних детей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отсутствии согласия одного из супругов на расторжение брака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уклонении одного из супругов от расторжения брака в органе записи актов гражданского состояния, в том числе при отказе подать заявление.</a:t>
            </a: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6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razvodimsia.ru/wp-content/uploads/2015/12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57382" cy="51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8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divorceattorneycal.com/img/1857/479.jpg?sitetimestamp=635999712480000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5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stuckinamoment.com.au/wp-content/uploads/2014/10/Wardha_Ali_Nikah_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r="11260"/>
          <a:stretch/>
        </p:blipFill>
        <p:spPr bwMode="auto">
          <a:xfrm>
            <a:off x="1763688" y="0"/>
            <a:ext cx="74168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310140"/>
            <a:ext cx="316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Полигиния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24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rbijadanas.com/sites/default/files/a/2014/06/04/on-joj-daje-plisano-s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15602"/>
            <a:ext cx="9155832" cy="51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6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1663809"/>
            <a:ext cx="2736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Расторжение брака в судебном</a:t>
            </a:r>
          </a:p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порядке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6384" y="267494"/>
            <a:ext cx="5508104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наличии у супругов общих несовершеннолетних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отсутствии согласия одного из супругов на расторжение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брака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ри </a:t>
            </a: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уклонении одного из супругов от расторжения брака в органе записи актов гражданского состояния, в том числе при отказе подать заявление.</a:t>
            </a:r>
          </a:p>
        </p:txBody>
      </p:sp>
      <p:sp>
        <p:nvSpPr>
          <p:cNvPr id="5" name="Левая фигурная скобка 4"/>
          <p:cNvSpPr/>
          <p:nvPr/>
        </p:nvSpPr>
        <p:spPr>
          <a:xfrm rot="16200000">
            <a:off x="6090712" y="-196635"/>
            <a:ext cx="329203" cy="5130316"/>
          </a:xfrm>
          <a:prstGeom prst="leftBrace">
            <a:avLst>
              <a:gd name="adj1" fmla="val 7088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948" y="2707978"/>
            <a:ext cx="55065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</a:rPr>
              <a:t>Расторжение брака производится судом не ранее истечения месяца со дня подачи супругами заявления о расторжении брака. 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6384" y="3621495"/>
            <a:ext cx="5580112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Суд обязан в течение трёх дней со дня вступления в законную силу решения суда о расторжении брака направить выписку из этого решения суда в орган записи актов гражданского состояния по месту государственной регистрации заключения брака.</a:t>
            </a:r>
          </a:p>
        </p:txBody>
      </p:sp>
      <p:pic>
        <p:nvPicPr>
          <p:cNvPr id="8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3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eure-cpp.ru/uploads/image/%D0%A0%D0%B0%D0%B7%D0%B4%D0%B5%D0%BB%20%D0%B8%D0%BC%D1%83%D1%89%D0%B5%D1%81%D1%82%D0%B2%D0%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9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vsemobrake.ru/wp-content/uploads/2016/03/alimenty-na-zhen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7"/>
          <a:stretch/>
        </p:blipFill>
        <p:spPr bwMode="auto">
          <a:xfrm>
            <a:off x="0" y="0"/>
            <a:ext cx="91245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1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wesleyfurlong.com/wp-content/uploads/2014/03/parenting-styl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8"/>
          <a:stretch/>
        </p:blipFill>
        <p:spPr bwMode="auto">
          <a:xfrm>
            <a:off x="0" y="-12176"/>
            <a:ext cx="9144000" cy="51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6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vistanews.ru/uploads/posts/2015-06/1435070183_lechenie_irgoman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6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ovosti-ru.ru/wp-content/uploads/2014/04/za-reshetk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imgur.com/Ct4XsD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178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7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025" y="1879253"/>
            <a:ext cx="33478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Брак считается</a:t>
            </a:r>
          </a:p>
          <a:p>
            <a:r>
              <a:rPr lang="ru-RU" sz="2800" dirty="0" err="1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н</a:t>
            </a:r>
            <a:r>
              <a:rPr lang="ru-RU" sz="2800" dirty="0" err="1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едействитель-ным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1059582"/>
            <a:ext cx="5789040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в случае выявления обстоятельств, препятствующих заключению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брака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 случае, если </a:t>
            </a: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одно из лиц, вступающих в брак, скрыло от другого лица наличие венерической болезни или </a:t>
            </a:r>
            <a:r>
              <a:rPr lang="ru-RU" dirty="0" smtClean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ВИЧ-инфекции;</a:t>
            </a:r>
          </a:p>
          <a:p>
            <a:pPr>
              <a:lnSpc>
                <a:spcPct val="107000"/>
              </a:lnSpc>
            </a:pPr>
            <a:endParaRPr lang="ru-RU" dirty="0" smtClean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E102D"/>
              </a:solidFill>
              <a:latin typeface="PF Centro Slab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E102D"/>
                </a:solidFill>
                <a:latin typeface="PF Centro Slab Pro"/>
                <a:ea typeface="Calibri" panose="020F0502020204030204" pitchFamily="34" charset="0"/>
                <a:cs typeface="Times New Roman" panose="02020603050405020304" pitchFamily="18" charset="0"/>
              </a:rPr>
              <a:t>в случае заключения фиктивного брака.</a:t>
            </a: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9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40852" y="1128486"/>
            <a:ext cx="7262296" cy="2886528"/>
            <a:chOff x="755576" y="1131590"/>
            <a:chExt cx="7262296" cy="2886528"/>
          </a:xfrm>
        </p:grpSpPr>
        <p:sp>
          <p:nvSpPr>
            <p:cNvPr id="2" name="TextBox 1"/>
            <p:cNvSpPr txBox="1"/>
            <p:nvPr/>
          </p:nvSpPr>
          <p:spPr>
            <a:xfrm>
              <a:off x="3779912" y="2328632"/>
              <a:ext cx="4237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smtClean="0">
                  <a:solidFill>
                    <a:srgbClr val="0E102D"/>
                  </a:solidFill>
                  <a:latin typeface="PF Centro Slab Pro"/>
                </a:rPr>
                <a:t>Ключевые моменты урока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347864" y="2128578"/>
              <a:ext cx="0" cy="892552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31590"/>
              <a:ext cx="1800000" cy="2886528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farm1.staticflickr.com/19/23524360_fbc0409b18_o_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"/>
          <a:stretch/>
        </p:blipFill>
        <p:spPr bwMode="auto">
          <a:xfrm>
            <a:off x="2051720" y="0"/>
            <a:ext cx="70922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3" y="2310140"/>
            <a:ext cx="316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Полигиния</a:t>
            </a:r>
            <a:endParaRPr lang="ru-RU" sz="2800" dirty="0">
              <a:solidFill>
                <a:prstClr val="white">
                  <a:lumMod val="50000"/>
                </a:prstClr>
              </a:solidFill>
              <a:latin typeface="PF Centro Slab Pro"/>
            </a:endParaRPr>
          </a:p>
        </p:txBody>
      </p:sp>
      <p:pic>
        <p:nvPicPr>
          <p:cNvPr id="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9512" y="1002245"/>
            <a:ext cx="2727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Заключение брака:</a:t>
            </a:r>
            <a:endParaRPr lang="ru-RU" sz="1400" dirty="0" smtClean="0">
              <a:solidFill>
                <a:srgbClr val="0E102D"/>
              </a:solidFill>
              <a:latin typeface="PF Centro Slab Pro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96250" y="195486"/>
            <a:ext cx="7248158" cy="738664"/>
            <a:chOff x="1500306" y="252823"/>
            <a:chExt cx="7248158" cy="73866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2473373" y="296196"/>
              <a:ext cx="0" cy="651919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/>
            <p:cNvSpPr/>
            <p:nvPr/>
          </p:nvSpPr>
          <p:spPr>
            <a:xfrm>
              <a:off x="2482602" y="252823"/>
              <a:ext cx="626586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F79646">
                      <a:lumMod val="75000"/>
                    </a:srgbClr>
                  </a:solidFill>
                  <a:latin typeface="PF Centro Slab Pro"/>
                </a:rPr>
                <a:t>Брак </a:t>
              </a:r>
              <a:r>
                <a:rPr lang="ru-RU" sz="1400" dirty="0">
                  <a:solidFill>
                    <a:srgbClr val="0E102D"/>
                  </a:solidFill>
                  <a:latin typeface="PF Centro Slab Pro"/>
                </a:rPr>
                <a:t>– это </a:t>
              </a:r>
              <a:r>
                <a:rPr lang="ru-RU" sz="1400" dirty="0" smtClean="0">
                  <a:solidFill>
                    <a:srgbClr val="0E102D"/>
                  </a:solidFill>
                  <a:latin typeface="PF Centro Slab Pro"/>
                </a:rPr>
                <a:t>регулируемая </a:t>
              </a:r>
              <a:r>
                <a:rPr lang="ru-RU" sz="1400" dirty="0">
                  <a:solidFill>
                    <a:srgbClr val="0E102D"/>
                  </a:solidFill>
                  <a:latin typeface="PF Centro Slab Pro"/>
                </a:rPr>
                <a:t>обществом и </a:t>
              </a:r>
              <a:r>
                <a:rPr lang="ru-RU" sz="1400" dirty="0" smtClean="0">
                  <a:solidFill>
                    <a:srgbClr val="0E102D"/>
                  </a:solidFill>
                  <a:latin typeface="PF Centro Slab Pro"/>
                </a:rPr>
                <a:t>регистрируемая в </a:t>
              </a:r>
              <a:r>
                <a:rPr lang="ru-RU" sz="1400" dirty="0">
                  <a:solidFill>
                    <a:srgbClr val="0E102D"/>
                  </a:solidFill>
                  <a:latin typeface="PF Centro Slab Pro"/>
                </a:rPr>
                <a:t>соответствующих государственных органах </a:t>
              </a:r>
              <a:r>
                <a:rPr lang="ru-RU" sz="1400" dirty="0" smtClean="0">
                  <a:solidFill>
                    <a:srgbClr val="0E102D"/>
                  </a:solidFill>
                  <a:latin typeface="PF Centro Slab Pro"/>
                </a:rPr>
                <a:t>семейная </a:t>
              </a:r>
              <a:r>
                <a:rPr lang="ru-RU" sz="1400" dirty="0">
                  <a:solidFill>
                    <a:srgbClr val="0E102D"/>
                  </a:solidFill>
                  <a:latin typeface="PF Centro Slab Pro"/>
                </a:rPr>
                <a:t>связь между людьми, достигшими брачного возраста.</a:t>
              </a:r>
            </a:p>
          </p:txBody>
        </p:sp>
        <p:pic>
          <p:nvPicPr>
            <p:cNvPr id="14" name="Picture 2" descr="https://pixabay.com/static/uploads/photo/2016/04/17/21/56/wedding-1335649_960_72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747"/>
            <a:stretch/>
          </p:blipFill>
          <p:spPr bwMode="auto">
            <a:xfrm>
              <a:off x="1500306" y="312422"/>
              <a:ext cx="963839" cy="619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79512" y="14055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б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рак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заключается в органах записи актов гражданского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состояния;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9935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б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рачный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возраст устанавливается в восемнадцать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лет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5815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з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аключение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брака производится в личном присутствии лиц, вступающих в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брак;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31694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д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ля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заключения брака необходимы взаимное добровольное согласие мужчины и женщины, вступающих в брак, и достижение ими брачного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возраста;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418835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п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рава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и обязанности супругов возникают со дня государственной регистрации заключения брака в органах записи актов гражданского состояния.</a:t>
            </a:r>
          </a:p>
          <a:p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2040" y="998907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>
                    <a:lumMod val="50000"/>
                  </a:prstClr>
                </a:solidFill>
                <a:latin typeface="PF Centro Slab Pro"/>
              </a:rPr>
              <a:t>Расторжение брака:</a:t>
            </a:r>
            <a:endParaRPr lang="ru-RU" sz="1400" dirty="0" smtClean="0">
              <a:solidFill>
                <a:srgbClr val="0E102D"/>
              </a:solidFill>
              <a:latin typeface="PF Centro Slab Pro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32040" y="1405489"/>
            <a:ext cx="4211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Брак расторгается производится 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в органах записи актов гражданского состояния, а в случаях, предусмотренных статьями 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21-23 Семейного Кодекса</a:t>
            </a:r>
            <a:r>
              <a:rPr lang="ru-RU" sz="1400" dirty="0">
                <a:solidFill>
                  <a:srgbClr val="0E102D"/>
                </a:solidFill>
                <a:latin typeface="PF Centro Slab Pro"/>
              </a:rPr>
              <a:t>, в судебном порядке</a:t>
            </a:r>
            <a:r>
              <a:rPr lang="ru-RU" sz="1400" dirty="0" smtClean="0">
                <a:solidFill>
                  <a:srgbClr val="0E102D"/>
                </a:solidFill>
                <a:latin typeface="PF Centro Slab Pro"/>
              </a:rPr>
              <a:t>.</a:t>
            </a:r>
            <a:endParaRPr lang="ru-RU" sz="1400" dirty="0">
              <a:solidFill>
                <a:srgbClr val="0E102D"/>
              </a:solidFill>
              <a:latin typeface="PF Centro Slab Pro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9427" r="11942" b="12797"/>
          <a:stretch/>
        </p:blipFill>
        <p:spPr>
          <a:xfrm>
            <a:off x="6084168" y="3085732"/>
            <a:ext cx="1910332" cy="1658971"/>
          </a:xfrm>
          <a:prstGeom prst="rect">
            <a:avLst/>
          </a:prstGeom>
        </p:spPr>
      </p:pic>
      <p:pic>
        <p:nvPicPr>
          <p:cNvPr id="15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22" grpId="0"/>
      <p:bldP spid="23" grpId="0"/>
      <p:bldP spid="2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216015"/>
            <a:ext cx="8100392" cy="355301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08482" y="3714112"/>
            <a:ext cx="4497965" cy="369332"/>
            <a:chOff x="264616" y="1025025"/>
            <a:chExt cx="4497965" cy="369332"/>
          </a:xfrm>
        </p:grpSpPr>
        <p:sp>
          <p:nvSpPr>
            <p:cNvPr id="17" name="Блок-схема: узел 16"/>
            <p:cNvSpPr/>
            <p:nvPr/>
          </p:nvSpPr>
          <p:spPr>
            <a:xfrm>
              <a:off x="264616" y="1096749"/>
              <a:ext cx="216025" cy="216024"/>
            </a:xfrm>
            <a:prstGeom prst="flowChartConnector">
              <a:avLst/>
            </a:prstGeom>
            <a:solidFill>
              <a:srgbClr val="00A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80640" y="1025025"/>
              <a:ext cx="42819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Полигиния (многожёнство) вне закона.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08482" y="4182401"/>
            <a:ext cx="7221468" cy="369332"/>
            <a:chOff x="264616" y="1025025"/>
            <a:chExt cx="7221468" cy="369332"/>
          </a:xfrm>
        </p:grpSpPr>
        <p:sp>
          <p:nvSpPr>
            <p:cNvPr id="20" name="Блок-схема: узел 19"/>
            <p:cNvSpPr/>
            <p:nvPr/>
          </p:nvSpPr>
          <p:spPr>
            <a:xfrm>
              <a:off x="264616" y="1096749"/>
              <a:ext cx="216025" cy="216024"/>
            </a:xfrm>
            <a:prstGeom prst="flowChartConnector">
              <a:avLst/>
            </a:prstGeom>
            <a:solidFill>
              <a:srgbClr val="242EA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80640" y="1025025"/>
              <a:ext cx="7005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Полигиния (многожёнство)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 разрешено </a:t>
              </a:r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и 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практикуется частично.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8482" y="4650690"/>
            <a:ext cx="6185928" cy="369332"/>
            <a:chOff x="264616" y="1025025"/>
            <a:chExt cx="6185928" cy="369332"/>
          </a:xfrm>
        </p:grpSpPr>
        <p:sp>
          <p:nvSpPr>
            <p:cNvPr id="23" name="Блок-схема: узел 22"/>
            <p:cNvSpPr/>
            <p:nvPr/>
          </p:nvSpPr>
          <p:spPr>
            <a:xfrm>
              <a:off x="264616" y="1096749"/>
              <a:ext cx="216025" cy="216024"/>
            </a:xfrm>
            <a:prstGeom prst="flowChartConnector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80640" y="1025025"/>
              <a:ext cx="59699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Полигиния (многожёнство)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 разрешено </a:t>
              </a:r>
              <a:r>
                <a:rPr lang="ru-RU" dirty="0">
                  <a:solidFill>
                    <a:srgbClr val="0E102D"/>
                  </a:solidFill>
                  <a:latin typeface="PF Centro Slab Pro"/>
                </a:rPr>
                <a:t>и </a:t>
              </a:r>
              <a:r>
                <a:rPr lang="ru-RU" dirty="0" smtClean="0">
                  <a:solidFill>
                    <a:srgbClr val="0E102D"/>
                  </a:solidFill>
                  <a:latin typeface="PF Centro Slab Pro"/>
                </a:rPr>
                <a:t>практикуется.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PF Centro Slab Pro"/>
        <a:ea typeface=""/>
        <a:cs typeface=""/>
      </a:majorFont>
      <a:minorFont>
        <a:latin typeface="PT Sans Captio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PF Centro Slab Pro"/>
        <a:ea typeface=""/>
        <a:cs typeface=""/>
      </a:majorFont>
      <a:minorFont>
        <a:latin typeface="PT Sans Captio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1855</Words>
  <Application>Microsoft Office PowerPoint</Application>
  <PresentationFormat>Экран (16:9)</PresentationFormat>
  <Paragraphs>212</Paragraphs>
  <Slides>80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80</vt:i4>
      </vt:variant>
    </vt:vector>
  </HeadingPairs>
  <TitlesOfParts>
    <vt:vector size="88" baseType="lpstr">
      <vt:lpstr>SimSun</vt:lpstr>
      <vt:lpstr>Times New Roman</vt:lpstr>
      <vt:lpstr>Calibri</vt:lpstr>
      <vt:lpstr>PT Sans Caption</vt:lpstr>
      <vt:lpstr>PF Centro Slab Pro</vt:lpstr>
      <vt:lpstr>Arial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174</cp:revision>
  <dcterms:created xsi:type="dcterms:W3CDTF">2015-06-15T08:55:22Z</dcterms:created>
  <dcterms:modified xsi:type="dcterms:W3CDTF">2016-09-01T12:57:59Z</dcterms:modified>
</cp:coreProperties>
</file>