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</p:sldMasterIdLst>
  <p:notesMasterIdLst>
    <p:notesMasterId r:id="rId66"/>
  </p:notesMasterIdLst>
  <p:sldIdLst>
    <p:sldId id="874" r:id="rId2"/>
    <p:sldId id="809" r:id="rId3"/>
    <p:sldId id="836" r:id="rId4"/>
    <p:sldId id="875" r:id="rId5"/>
    <p:sldId id="876" r:id="rId6"/>
    <p:sldId id="877" r:id="rId7"/>
    <p:sldId id="873" r:id="rId8"/>
    <p:sldId id="878" r:id="rId9"/>
    <p:sldId id="841" r:id="rId10"/>
    <p:sldId id="896" r:id="rId11"/>
    <p:sldId id="889" r:id="rId12"/>
    <p:sldId id="922" r:id="rId13"/>
    <p:sldId id="929" r:id="rId14"/>
    <p:sldId id="926" r:id="rId15"/>
    <p:sldId id="925" r:id="rId16"/>
    <p:sldId id="930" r:id="rId17"/>
    <p:sldId id="915" r:id="rId18"/>
    <p:sldId id="931" r:id="rId19"/>
    <p:sldId id="932" r:id="rId20"/>
    <p:sldId id="933" r:id="rId21"/>
    <p:sldId id="934" r:id="rId22"/>
    <p:sldId id="935" r:id="rId23"/>
    <p:sldId id="936" r:id="rId24"/>
    <p:sldId id="937" r:id="rId25"/>
    <p:sldId id="938" r:id="rId26"/>
    <p:sldId id="939" r:id="rId27"/>
    <p:sldId id="943" r:id="rId28"/>
    <p:sldId id="944" r:id="rId29"/>
    <p:sldId id="945" r:id="rId30"/>
    <p:sldId id="946" r:id="rId31"/>
    <p:sldId id="947" r:id="rId32"/>
    <p:sldId id="948" r:id="rId33"/>
    <p:sldId id="907" r:id="rId34"/>
    <p:sldId id="949" r:id="rId35"/>
    <p:sldId id="950" r:id="rId36"/>
    <p:sldId id="951" r:id="rId37"/>
    <p:sldId id="952" r:id="rId38"/>
    <p:sldId id="953" r:id="rId39"/>
    <p:sldId id="954" r:id="rId40"/>
    <p:sldId id="955" r:id="rId41"/>
    <p:sldId id="956" r:id="rId42"/>
    <p:sldId id="957" r:id="rId43"/>
    <p:sldId id="958" r:id="rId44"/>
    <p:sldId id="959" r:id="rId45"/>
    <p:sldId id="960" r:id="rId46"/>
    <p:sldId id="961" r:id="rId47"/>
    <p:sldId id="962" r:id="rId48"/>
    <p:sldId id="963" r:id="rId49"/>
    <p:sldId id="964" r:id="rId50"/>
    <p:sldId id="965" r:id="rId51"/>
    <p:sldId id="966" r:id="rId52"/>
    <p:sldId id="967" r:id="rId53"/>
    <p:sldId id="968" r:id="rId54"/>
    <p:sldId id="969" r:id="rId55"/>
    <p:sldId id="970" r:id="rId56"/>
    <p:sldId id="971" r:id="rId57"/>
    <p:sldId id="972" r:id="rId58"/>
    <p:sldId id="973" r:id="rId59"/>
    <p:sldId id="974" r:id="rId60"/>
    <p:sldId id="975" r:id="rId61"/>
    <p:sldId id="976" r:id="rId62"/>
    <p:sldId id="977" r:id="rId63"/>
    <p:sldId id="979" r:id="rId64"/>
    <p:sldId id="980" r:id="rId6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Merriweather" panose="00000500000000000000" pitchFamily="2" charset="-52"/>
      <p:regular r:id="rId71"/>
      <p:bold r:id="rId72"/>
      <p:italic r:id="rId73"/>
      <p:boldItalic r:id="rId74"/>
    </p:embeddedFont>
    <p:embeddedFont>
      <p:font typeface="Roboto" panose="02000000000000000000" pitchFamily="2" charset="0"/>
      <p:regular r:id="rId75"/>
      <p:bold r:id="rId76"/>
      <p:italic r:id="rId77"/>
      <p:boldItalic r:id="rId78"/>
    </p:embeddedFont>
    <p:embeddedFont>
      <p:font typeface="Roboto Slab" pitchFamily="2" charset="0"/>
      <p:regular r:id="rId79"/>
      <p:bold r:id="rId80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82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5050"/>
    <a:srgbClr val="F95050"/>
    <a:srgbClr val="459AAB"/>
    <a:srgbClr val="0FE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4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40" y="96"/>
      </p:cViewPr>
      <p:guideLst>
        <p:guide orient="horz" pos="237"/>
        <p:guide pos="226"/>
        <p:guide pos="5534"/>
        <p:guide orient="horz" pos="3003"/>
        <p:guide pos="2767"/>
        <p:guide pos="2993"/>
        <p:guide pos="1882"/>
        <p:guide pos="2086"/>
        <p:guide pos="3674"/>
        <p:guide pos="39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76" Type="http://schemas.openxmlformats.org/officeDocument/2006/relationships/font" Target="fonts/font10.fntdata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914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914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937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006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284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788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944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512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789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129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728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142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105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2278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6208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948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487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460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3916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07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9340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211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335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2293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4190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2989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1711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8603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1287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2312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239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4262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434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6255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8353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2219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4571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875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0905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3421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2221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36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7126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508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5563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730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6475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7587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099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6844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0125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2953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177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8628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362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13698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438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7194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60489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799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177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628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553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ешний, человек, здание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66BFA7E2-0585-48D4-AAB9-BEFE897CB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4E3EC2-D2D5-49BF-850E-9E174A899A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705F8D-3F34-49B3-9ED4-5C0BB4D2768F}"/>
              </a:ext>
            </a:extLst>
          </p:cNvPr>
          <p:cNvSpPr/>
          <p:nvPr/>
        </p:nvSpPr>
        <p:spPr>
          <a:xfrm>
            <a:off x="358776" y="3655838"/>
            <a:ext cx="4033837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3600" dirty="0">
                <a:solidFill>
                  <a:prstClr val="white"/>
                </a:solidFill>
                <a:latin typeface="Merriweather"/>
              </a:rPr>
              <a:t>Советский народ в войне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957C07B-C1F3-4B94-8A5A-615BA1A35895}"/>
              </a:ext>
            </a:extLst>
          </p:cNvPr>
          <p:cNvSpPr/>
          <p:nvPr/>
        </p:nvSpPr>
        <p:spPr>
          <a:xfrm>
            <a:off x="358776" y="2666309"/>
            <a:ext cx="4033837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400" dirty="0">
                <a:solidFill>
                  <a:srgbClr val="FFC000"/>
                </a:solidFill>
                <a:latin typeface="Merriweather"/>
              </a:rPr>
              <a:t>Великая Победа. </a:t>
            </a:r>
          </a:p>
          <a:p>
            <a:pPr defTabSz="685766"/>
            <a:r>
              <a:rPr lang="ru-RU" sz="2400" dirty="0">
                <a:solidFill>
                  <a:srgbClr val="FFC000"/>
                </a:solidFill>
                <a:latin typeface="Merriweather"/>
              </a:rPr>
              <a:t>75 мирных лет</a:t>
            </a:r>
          </a:p>
        </p:txBody>
      </p:sp>
    </p:spTree>
    <p:extLst>
      <p:ext uri="{BB962C8B-B14F-4D97-AF65-F5344CB8AC3E}">
        <p14:creationId xmlns:p14="http://schemas.microsoft.com/office/powerpoint/2010/main" val="3740148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3BF53D-8518-4443-85C4-8762D414B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59078"/>
            <a:ext cx="4298948" cy="1264898"/>
            <a:chOff x="358776" y="1577920"/>
            <a:chExt cx="4298948" cy="126489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298948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DC5A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Эвакуация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46217"/>
              <a:ext cx="35169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первые дни войны было принято решение об эвакуации промышленных предприятий на восток. 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pic>
        <p:nvPicPr>
          <p:cNvPr id="8" name="Picture 2" descr="ÐÐ°ÑÑÐ¸Ð½ÐºÐ¸ Ð¿Ð¾ Ð·Ð°Ð¿ÑÐ¾ÑÑ Ð²ÐµÐ»Ð¸ÐºÐ°Ñ Ð¾ÑÐµÑÐµÑÑÐ²ÐµÐ½Ð½Ð°Ñ Ð²Ð¾Ð¹Ð½Ð° ÑÐ²Ð°ÐºÑÐ°ÑÐ¸Ñ Ð¿ÑÐµÐ´Ð¿ÑÐ¸ÑÑÐ¸Ð¹">
            <a:extLst>
              <a:ext uri="{FF2B5EF4-FFF2-40B4-BE49-F238E27FC236}">
                <a16:creationId xmlns:a16="http://schemas.microsoft.com/office/drawing/2014/main" id="{F7BA97D8-ED27-46D4-A1F7-B8BA2FDA2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92" y="1134037"/>
            <a:ext cx="4392608" cy="287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59200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9000" t="-8000" r="-1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27F222C1-6435-4632-B94E-5D911EA45FA0}"/>
              </a:ext>
            </a:extLst>
          </p:cNvPr>
          <p:cNvSpPr/>
          <p:nvPr/>
        </p:nvSpPr>
        <p:spPr>
          <a:xfrm>
            <a:off x="358775" y="296005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Николай Шверник (крайний справа)</a:t>
            </a:r>
          </a:p>
        </p:txBody>
      </p:sp>
    </p:spTree>
    <p:extLst>
      <p:ext uri="{BB962C8B-B14F-4D97-AF65-F5344CB8AC3E}">
        <p14:creationId xmlns:p14="http://schemas.microsoft.com/office/powerpoint/2010/main" val="16139344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>
            <a:off x="4572000" y="1655259"/>
            <a:ext cx="241300" cy="0"/>
          </a:xfrm>
          <a:prstGeom prst="straightConnector1">
            <a:avLst/>
          </a:prstGeom>
          <a:ln w="31750" cap="rnd">
            <a:solidFill>
              <a:schemeClr val="tx1">
                <a:lumMod val="50000"/>
                <a:lumOff val="50000"/>
              </a:schemeClr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A58939F-59DA-44E2-9AE5-70A17B71AA9D}"/>
              </a:ext>
            </a:extLst>
          </p:cNvPr>
          <p:cNvSpPr txBox="1"/>
          <p:nvPr/>
        </p:nvSpPr>
        <p:spPr>
          <a:xfrm>
            <a:off x="1836739" y="1192805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На восток отправлялись эшелоны, перевозящие оборудование и людей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в эвакуацию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9B7BD9-0929-4C23-91F7-F17DC27CCE5A}"/>
              </a:ext>
            </a:extLst>
          </p:cNvPr>
          <p:cNvSpPr txBox="1"/>
          <p:nvPr/>
        </p:nvSpPr>
        <p:spPr>
          <a:xfrm>
            <a:off x="4864749" y="1172387"/>
            <a:ext cx="24085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b="1" dirty="0">
                <a:solidFill>
                  <a:prstClr val="black"/>
                </a:solidFill>
              </a:rPr>
              <a:t>По пути движения таких поездов разворачивали пункты питания </a:t>
            </a:r>
          </a:p>
          <a:p>
            <a:pPr lvl="0" algn="ctr" defTabSz="685766"/>
            <a:r>
              <a:rPr lang="ru-RU" sz="1400" b="1" dirty="0">
                <a:solidFill>
                  <a:prstClr val="black"/>
                </a:solidFill>
              </a:rPr>
              <a:t>и медпомощи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7283A-D83B-4824-AD35-6D824CE0F2D7}"/>
              </a:ext>
            </a:extLst>
          </p:cNvPr>
          <p:cNvSpPr txBox="1"/>
          <p:nvPr/>
        </p:nvSpPr>
        <p:spPr>
          <a:xfrm>
            <a:off x="4790281" y="2784959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Эвакуированных людей селили в дома к местным жителям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E85B5-FE71-40B0-983C-85295481CCC7}"/>
              </a:ext>
            </a:extLst>
          </p:cNvPr>
          <p:cNvSpPr txBox="1"/>
          <p:nvPr/>
        </p:nvSpPr>
        <p:spPr>
          <a:xfrm>
            <a:off x="1841213" y="2797454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b="1" dirty="0">
                <a:solidFill>
                  <a:prstClr val="black"/>
                </a:solidFill>
              </a:rPr>
              <a:t>На востоке СССР резко стало расти городское население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07467F2E-766C-4A1D-B763-8E3622915E16}"/>
              </a:ext>
            </a:extLst>
          </p:cNvPr>
          <p:cNvCxnSpPr>
            <a:cxnSpLocks/>
          </p:cNvCxnSpPr>
          <p:nvPr/>
        </p:nvCxnSpPr>
        <p:spPr>
          <a:xfrm rot="5400000">
            <a:off x="5948363" y="2427943"/>
            <a:ext cx="241300" cy="0"/>
          </a:xfrm>
          <a:prstGeom prst="straightConnector1">
            <a:avLst/>
          </a:prstGeom>
          <a:ln w="31750" cap="rnd">
            <a:solidFill>
              <a:schemeClr val="tx1">
                <a:lumMod val="50000"/>
                <a:lumOff val="50000"/>
              </a:schemeClr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E6EBC7C8-B309-46D3-9C63-F6AA7B3467EA}"/>
              </a:ext>
            </a:extLst>
          </p:cNvPr>
          <p:cNvCxnSpPr>
            <a:cxnSpLocks/>
          </p:cNvCxnSpPr>
          <p:nvPr/>
        </p:nvCxnSpPr>
        <p:spPr>
          <a:xfrm flipH="1">
            <a:off x="4572000" y="3150684"/>
            <a:ext cx="241300" cy="0"/>
          </a:xfrm>
          <a:prstGeom prst="straightConnector1">
            <a:avLst/>
          </a:prstGeom>
          <a:ln w="31750" cap="rnd">
            <a:solidFill>
              <a:schemeClr val="tx1">
                <a:lumMod val="50000"/>
                <a:lumOff val="50000"/>
              </a:schemeClr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C65B5E3-8DDB-4B7E-A471-F2A109E5E072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Эвакуация</a:t>
            </a:r>
          </a:p>
        </p:txBody>
      </p:sp>
    </p:spTree>
    <p:extLst>
      <p:ext uri="{BB962C8B-B14F-4D97-AF65-F5344CB8AC3E}">
        <p14:creationId xmlns:p14="http://schemas.microsoft.com/office/powerpoint/2010/main" val="2159073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AEC7F8-7E86-4DCD-A57A-36071587A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65943" y="1513052"/>
            <a:ext cx="4919281" cy="21168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новом месте в кратчайшие сроки строились производственные корпуса, монтировалось оборудование.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Большая часть эвакуированных предприятий продолжила работу </a:t>
            </a:r>
          </a:p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уже в первые 3 месяца войны.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pic>
        <p:nvPicPr>
          <p:cNvPr id="6" name="Picture 2" descr="ÐÐ°ÑÑÐ¸Ð½ÐºÐ¸ Ð¿Ð¾ Ð·Ð°Ð¿ÑÐ¾ÑÑ Ð²ÐµÐ»Ð¸ÐºÐ°Ñ Ð¾ÑÐµÑÐµÑÑÐ²ÐµÐ½Ð½Ð°Ñ Ð²Ð¾Ð¹Ð½Ð° ÑÐ²Ð°ÐºÑÐ°ÑÐ¸Ñ Ð¿ÑÐµÐ´Ð¿ÑÐ¸ÑÑÐ¸Ð¹">
            <a:extLst>
              <a:ext uri="{FF2B5EF4-FFF2-40B4-BE49-F238E27FC236}">
                <a16:creationId xmlns:a16="http://schemas.microsoft.com/office/drawing/2014/main" id="{56E9F145-ABDE-4A2B-91A4-5B533D3E3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873" y="816741"/>
            <a:ext cx="2956916" cy="35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298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ранспортное средство, здание, грузови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AA50CBA6-614D-4035-8239-8A84F9B80C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65" y="0"/>
            <a:ext cx="8501936" cy="5143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732634-BB21-43F5-8C8C-748D898242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311525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575ED26-EB60-45D6-BEAF-BA2F2024F2C0}"/>
              </a:ext>
            </a:extLst>
          </p:cNvPr>
          <p:cNvSpPr/>
          <p:nvPr/>
        </p:nvSpPr>
        <p:spPr>
          <a:xfrm>
            <a:off x="358774" y="1906940"/>
            <a:ext cx="2628901" cy="13585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Крупнейшим центром танковой промышленности стал Челябинск.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13458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3000" r="-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4" y="4174196"/>
            <a:ext cx="4983065" cy="578959"/>
          </a:xfrm>
          <a:prstGeom prst="rect">
            <a:avLst/>
          </a:prstGeom>
          <a:solidFill>
            <a:schemeClr val="tx1">
              <a:lumMod val="85000"/>
              <a:lumOff val="15000"/>
              <a:alpha val="95000"/>
            </a:schemeClr>
          </a:solidFill>
        </p:spPr>
        <p:txBody>
          <a:bodyPr wrap="square" lIns="360000" tIns="180000" rIns="180000" bIns="180000" rtlCol="0">
            <a:spAutoFit/>
          </a:bodyPr>
          <a:lstStyle/>
          <a:p>
            <a:pPr lvl="0" defTabSz="685783"/>
            <a:r>
              <a:rPr lang="ru-RU" sz="1400" dirty="0">
                <a:solidFill>
                  <a:prstClr val="white"/>
                </a:solidFill>
              </a:rPr>
              <a:t>Война обострила ситуацию с трудовыми ресурсами.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43435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0" r="-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3935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Трудовой подвиг советских людей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4EEABA-F038-4EC4-BECD-31C5C02775B8}"/>
              </a:ext>
            </a:extLst>
          </p:cNvPr>
          <p:cNvSpPr txBox="1"/>
          <p:nvPr/>
        </p:nvSpPr>
        <p:spPr>
          <a:xfrm>
            <a:off x="1364924" y="2293961"/>
            <a:ext cx="2558115" cy="1117277"/>
          </a:xfrm>
          <a:prstGeom prst="roundRect">
            <a:avLst/>
          </a:prstGeom>
          <a:noFill/>
          <a:ln w="15875">
            <a:solidFill>
              <a:srgbClr val="9A9999"/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A73B1-C1FC-4729-A223-6E4B63A2FA95}"/>
              </a:ext>
            </a:extLst>
          </p:cNvPr>
          <p:cNvSpPr txBox="1"/>
          <p:nvPr/>
        </p:nvSpPr>
        <p:spPr>
          <a:xfrm>
            <a:off x="4281814" y="393590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49BFB7-647F-44A3-A09B-C7FA884178D4}"/>
              </a:ext>
            </a:extLst>
          </p:cNvPr>
          <p:cNvSpPr txBox="1"/>
          <p:nvPr/>
        </p:nvSpPr>
        <p:spPr>
          <a:xfrm>
            <a:off x="4281814" y="112874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9D2DD5-F971-4BB5-AB5D-520C472A4152}"/>
              </a:ext>
            </a:extLst>
          </p:cNvPr>
          <p:cNvSpPr txBox="1"/>
          <p:nvPr/>
        </p:nvSpPr>
        <p:spPr>
          <a:xfrm>
            <a:off x="4281814" y="2531189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9" name="Скругленная соединительная линия 21">
            <a:extLst>
              <a:ext uri="{FF2B5EF4-FFF2-40B4-BE49-F238E27FC236}">
                <a16:creationId xmlns:a16="http://schemas.microsoft.com/office/drawing/2014/main" id="{7FFC0583-091C-4453-8915-2E432CB7A377}"/>
              </a:ext>
            </a:extLst>
          </p:cNvPr>
          <p:cNvCxnSpPr>
            <a:stCxn id="12" idx="3"/>
            <a:endCxn id="14" idx="1"/>
          </p:cNvCxnSpPr>
          <p:nvPr/>
        </p:nvCxnSpPr>
        <p:spPr>
          <a:xfrm flipV="1">
            <a:off x="3923039" y="1449021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кругленная соединительная линия 22">
            <a:extLst>
              <a:ext uri="{FF2B5EF4-FFF2-40B4-BE49-F238E27FC236}">
                <a16:creationId xmlns:a16="http://schemas.microsoft.com/office/drawing/2014/main" id="{3F315CB6-59AF-4522-B1DB-89B777F9BE1E}"/>
              </a:ext>
            </a:extLst>
          </p:cNvPr>
          <p:cNvCxnSpPr>
            <a:stCxn id="12" idx="3"/>
            <a:endCxn id="17" idx="1"/>
          </p:cNvCxnSpPr>
          <p:nvPr/>
        </p:nvCxnSpPr>
        <p:spPr>
          <a:xfrm flipV="1">
            <a:off x="3923039" y="2851465"/>
            <a:ext cx="358775" cy="1135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4">
            <a:extLst>
              <a:ext uri="{FF2B5EF4-FFF2-40B4-BE49-F238E27FC236}">
                <a16:creationId xmlns:a16="http://schemas.microsoft.com/office/drawing/2014/main" id="{39A8CAFC-6A51-412B-AABE-FC48985B85AC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3923039" y="2852600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06C5D25-9CBD-4C40-A98C-342056250A26}"/>
              </a:ext>
            </a:extLst>
          </p:cNvPr>
          <p:cNvSpPr txBox="1"/>
          <p:nvPr/>
        </p:nvSpPr>
        <p:spPr>
          <a:xfrm>
            <a:off x="1617803" y="2479660"/>
            <a:ext cx="20523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Война требовала всеобщего напряжения сил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0C7508-E0F4-4639-905F-B0997BFDA966}"/>
              </a:ext>
            </a:extLst>
          </p:cNvPr>
          <p:cNvSpPr txBox="1"/>
          <p:nvPr/>
        </p:nvSpPr>
        <p:spPr>
          <a:xfrm>
            <a:off x="4534695" y="1297947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Увеличен рабочий день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6927AD-00FE-4041-A652-EB4B3AB33974}"/>
              </a:ext>
            </a:extLst>
          </p:cNvPr>
          <p:cNvSpPr txBox="1"/>
          <p:nvPr/>
        </p:nvSpPr>
        <p:spPr>
          <a:xfrm>
            <a:off x="4390561" y="2603485"/>
            <a:ext cx="326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Введены обязательные сверхурочные работы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AB29C37-8236-4070-B91B-9A304B5B8450}"/>
              </a:ext>
            </a:extLst>
          </p:cNvPr>
          <p:cNvSpPr txBox="1"/>
          <p:nvPr/>
        </p:nvSpPr>
        <p:spPr>
          <a:xfrm>
            <a:off x="4471150" y="4095261"/>
            <a:ext cx="3183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Отменены отпуска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235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  <p:bldP spid="23" grpId="0"/>
      <p:bldP spid="32" grpId="0"/>
      <p:bldP spid="33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3BF53D-8518-4443-85C4-8762D414B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522850"/>
            <a:ext cx="4298948" cy="2107990"/>
            <a:chOff x="358776" y="1577920"/>
            <a:chExt cx="4298948" cy="210799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29894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defTabSz="685749">
                <a:defRPr/>
              </a:pPr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Социалистическое соревнование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+mn-ea"/>
                <a:cs typeface="+mn-cs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515333"/>
              <a:ext cx="3516937" cy="11705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Станочница Екатерина Барышникова предложила сократить численный состав бригады для выполнения плана. Сама она выполняла более пяти сменных норм. 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pic>
        <p:nvPicPr>
          <p:cNvPr id="9" name="Picture 2" descr="ÐÐ¾ÑÑÑÐµÑ">
            <a:extLst>
              <a:ext uri="{FF2B5EF4-FFF2-40B4-BE49-F238E27FC236}">
                <a16:creationId xmlns:a16="http://schemas.microsoft.com/office/drawing/2014/main" id="{9A1EF6F5-1CA4-4783-8E63-E4499869F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8000" y="892861"/>
            <a:ext cx="2919392" cy="335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99959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Николай </a:t>
            </a:r>
            <a:r>
              <a:rPr lang="ru-RU" sz="1400" dirty="0" err="1">
                <a:solidFill>
                  <a:prstClr val="black"/>
                </a:solidFill>
              </a:rPr>
              <a:t>Геладзе</a:t>
            </a:r>
            <a:r>
              <a:rPr lang="ru-RU" sz="1400" dirty="0">
                <a:solidFill>
                  <a:prstClr val="black"/>
                </a:solidFill>
              </a:rPr>
              <a:t>  использовал </a:t>
            </a:r>
            <a:r>
              <a:rPr lang="ru-RU" sz="1400" dirty="0" err="1">
                <a:solidFill>
                  <a:prstClr val="black"/>
                </a:solidFill>
              </a:rPr>
              <a:t>лунинский</a:t>
            </a:r>
            <a:r>
              <a:rPr lang="ru-RU" sz="1400" dirty="0">
                <a:solidFill>
                  <a:prstClr val="black"/>
                </a:solidFill>
              </a:rPr>
              <a:t> метод ухода за паровозом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8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Метод заключался в том, что ремонт паровоза осуществлялся силами паровозной бригады,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а не ремонтной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81260" y="2743438"/>
            <a:ext cx="2654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Это помогло </a:t>
            </a:r>
          </a:p>
          <a:p>
            <a:pPr lvl="0" algn="ctr" defTabSz="685766"/>
            <a:r>
              <a:rPr lang="ru-RU" sz="1400" dirty="0" err="1">
                <a:solidFill>
                  <a:prstClr val="black"/>
                </a:solidFill>
              </a:rPr>
              <a:t>Геладзе</a:t>
            </a:r>
            <a:r>
              <a:rPr lang="ru-RU" sz="1400" dirty="0">
                <a:solidFill>
                  <a:prstClr val="black"/>
                </a:solidFill>
              </a:rPr>
              <a:t> обеспечить бесперебойную работу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chemeClr val="tx1">
                <a:lumMod val="50000"/>
                <a:lumOff val="50000"/>
              </a:schemeClr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chemeClr val="tx1">
                <a:lumMod val="50000"/>
                <a:lumOff val="50000"/>
              </a:schemeClr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488329-5283-42B9-BC7F-004E24F3E453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Трудовой подвиг советских людей</a:t>
            </a:r>
          </a:p>
        </p:txBody>
      </p:sp>
    </p:spTree>
    <p:extLst>
      <p:ext uri="{BB962C8B-B14F-4D97-AF65-F5344CB8AC3E}">
        <p14:creationId xmlns:p14="http://schemas.microsoft.com/office/powerpoint/2010/main" val="125586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1000" r="-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8594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3000" r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" y="4174196"/>
            <a:ext cx="4655894" cy="578959"/>
          </a:xfrm>
          <a:prstGeom prst="rect">
            <a:avLst/>
          </a:prstGeom>
          <a:solidFill>
            <a:schemeClr val="tx1">
              <a:lumMod val="85000"/>
              <a:lumOff val="15000"/>
              <a:alpha val="95000"/>
            </a:schemeClr>
          </a:solidFill>
        </p:spPr>
        <p:txBody>
          <a:bodyPr wrap="square" lIns="360000" tIns="180000" rIns="180000" bIns="180000" rtlCol="0">
            <a:spAutoFit/>
          </a:bodyPr>
          <a:lstStyle/>
          <a:p>
            <a:pPr lvl="0" defTabSz="685783"/>
            <a:r>
              <a:rPr lang="ru-RU" sz="1400" dirty="0">
                <a:solidFill>
                  <a:prstClr val="white"/>
                </a:solidFill>
              </a:rPr>
              <a:t>В Казахстане появилось </a:t>
            </a:r>
            <a:r>
              <a:rPr lang="ru-RU" sz="1400" dirty="0" err="1">
                <a:solidFill>
                  <a:prstClr val="white"/>
                </a:solidFill>
              </a:rPr>
              <a:t>берсиевское</a:t>
            </a:r>
            <a:r>
              <a:rPr lang="ru-RU" sz="1400" dirty="0">
                <a:solidFill>
                  <a:prstClr val="white"/>
                </a:solidFill>
              </a:rPr>
              <a:t> движение.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41274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&quot;военный госпиталь вов&quot;">
            <a:extLst>
              <a:ext uri="{FF2B5EF4-FFF2-40B4-BE49-F238E27FC236}">
                <a16:creationId xmlns:a16="http://schemas.microsoft.com/office/drawing/2014/main" id="{22EE476F-FEC0-42BB-A057-B0E501FC0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1021" y="-1"/>
            <a:ext cx="7482980" cy="514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732634-BB21-43F5-8C8C-748D898242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311525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575ED26-EB60-45D6-BEAF-BA2F2024F2C0}"/>
              </a:ext>
            </a:extLst>
          </p:cNvPr>
          <p:cNvSpPr/>
          <p:nvPr/>
        </p:nvSpPr>
        <p:spPr>
          <a:xfrm>
            <a:off x="358774" y="1739160"/>
            <a:ext cx="2628901" cy="1704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 defTabSz="685766">
              <a:lnSpc>
                <a:spcPct val="125000"/>
              </a:lnSpc>
              <a:defRPr/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Важным направлением работы была организация госпиталей.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542746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488329-5283-42B9-BC7F-004E24F3E453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Врачи Великой Отечественной войны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737BC88-6040-435E-9E66-9246EBFD4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67" y="1130154"/>
            <a:ext cx="2216645" cy="306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95AE01-12AE-4FCF-B920-BE1E6AD417A1}"/>
              </a:ext>
            </a:extLst>
          </p:cNvPr>
          <p:cNvSpPr txBox="1"/>
          <p:nvPr/>
        </p:nvSpPr>
        <p:spPr>
          <a:xfrm>
            <a:off x="432783" y="4199355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Александр Николаевич Бакулев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9835AEA-553F-48B0-9D3E-954363484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3677" y="1130155"/>
            <a:ext cx="2216646" cy="30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C23D4F-338E-45A7-AB74-5741C2D6C778}"/>
              </a:ext>
            </a:extLst>
          </p:cNvPr>
          <p:cNvSpPr txBox="1"/>
          <p:nvPr/>
        </p:nvSpPr>
        <p:spPr>
          <a:xfrm>
            <a:off x="3311525" y="4199355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Николай Нилович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Бурденко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8D2A8E6D-0035-47D9-95BB-6E2D173A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302" y="1130155"/>
            <a:ext cx="2216645" cy="30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742732-CFD0-4E1E-B998-11071445E406}"/>
              </a:ext>
            </a:extLst>
          </p:cNvPr>
          <p:cNvSpPr txBox="1"/>
          <p:nvPr/>
        </p:nvSpPr>
        <p:spPr>
          <a:xfrm>
            <a:off x="6294875" y="4199355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Валентин Феликсович Войно-Ясенецкий</a:t>
            </a:r>
          </a:p>
        </p:txBody>
      </p:sp>
    </p:spTree>
    <p:extLst>
      <p:ext uri="{BB962C8B-B14F-4D97-AF65-F5344CB8AC3E}">
        <p14:creationId xmlns:p14="http://schemas.microsoft.com/office/powerpoint/2010/main" val="1740183452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AEC7F8-7E86-4DCD-A57A-36071587A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65943" y="2142227"/>
            <a:ext cx="4919281" cy="8980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1942 году микробиолог Зинаида Виссарионовна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Ермольева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впервые </a:t>
            </a:r>
          </a:p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СССР получила пенициллин.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pic>
        <p:nvPicPr>
          <p:cNvPr id="4098" name="Picture 2" descr="Картинки по запросу &quot;зинаида ермольева&quot;">
            <a:extLst>
              <a:ext uri="{FF2B5EF4-FFF2-40B4-BE49-F238E27FC236}">
                <a16:creationId xmlns:a16="http://schemas.microsoft.com/office/drawing/2014/main" id="{724A2434-6A76-4DFD-9C87-48D7C753C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871" y="816740"/>
            <a:ext cx="2956916" cy="35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17100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0" r="-2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" y="3981249"/>
            <a:ext cx="4006395" cy="794403"/>
          </a:xfrm>
          <a:prstGeom prst="rect">
            <a:avLst/>
          </a:prstGeom>
          <a:solidFill>
            <a:schemeClr val="tx1">
              <a:lumMod val="85000"/>
              <a:lumOff val="15000"/>
              <a:alpha val="95000"/>
            </a:schemeClr>
          </a:solidFill>
        </p:spPr>
        <p:txBody>
          <a:bodyPr wrap="square" lIns="360000" tIns="180000" rIns="180000" bIns="180000" rtlCol="0">
            <a:spAutoFit/>
          </a:bodyPr>
          <a:lstStyle/>
          <a:p>
            <a:pPr lvl="0" defTabSz="685783"/>
            <a:r>
              <a:rPr lang="ru-RU" sz="1400" dirty="0">
                <a:solidFill>
                  <a:prstClr val="white"/>
                </a:solidFill>
              </a:rPr>
              <a:t>В октябре 1941 года ввели обязательное военное обучение.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82314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4543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9000" r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4288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Военный быт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4EEABA-F038-4EC4-BECD-31C5C02775B8}"/>
              </a:ext>
            </a:extLst>
          </p:cNvPr>
          <p:cNvSpPr txBox="1"/>
          <p:nvPr/>
        </p:nvSpPr>
        <p:spPr>
          <a:xfrm>
            <a:off x="1364924" y="2293961"/>
            <a:ext cx="2558115" cy="1117277"/>
          </a:xfrm>
          <a:prstGeom prst="roundRect">
            <a:avLst/>
          </a:prstGeom>
          <a:noFill/>
          <a:ln w="15875">
            <a:solidFill>
              <a:srgbClr val="9A9999"/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9D2DD5-F971-4BB5-AB5D-520C472A4152}"/>
              </a:ext>
            </a:extLst>
          </p:cNvPr>
          <p:cNvSpPr txBox="1"/>
          <p:nvPr/>
        </p:nvSpPr>
        <p:spPr>
          <a:xfrm>
            <a:off x="4281814" y="206446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2FEF03-047E-47A8-AC70-5365184C3EA6}"/>
              </a:ext>
            </a:extLst>
          </p:cNvPr>
          <p:cNvSpPr txBox="1"/>
          <p:nvPr/>
        </p:nvSpPr>
        <p:spPr>
          <a:xfrm>
            <a:off x="4281814" y="300018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0" name="Скругленная соединительная линия 22">
            <a:extLst>
              <a:ext uri="{FF2B5EF4-FFF2-40B4-BE49-F238E27FC236}">
                <a16:creationId xmlns:a16="http://schemas.microsoft.com/office/drawing/2014/main" id="{3F315CB6-59AF-4522-B1DB-89B777F9BE1E}"/>
              </a:ext>
            </a:extLst>
          </p:cNvPr>
          <p:cNvCxnSpPr>
            <a:stCxn id="12" idx="3"/>
            <a:endCxn id="17" idx="1"/>
          </p:cNvCxnSpPr>
          <p:nvPr/>
        </p:nvCxnSpPr>
        <p:spPr>
          <a:xfrm flipV="1">
            <a:off x="3923039" y="2384740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3">
            <a:extLst>
              <a:ext uri="{FF2B5EF4-FFF2-40B4-BE49-F238E27FC236}">
                <a16:creationId xmlns:a16="http://schemas.microsoft.com/office/drawing/2014/main" id="{43A6494B-43E9-431C-A803-5C5021E151DA}"/>
              </a:ext>
            </a:extLst>
          </p:cNvPr>
          <p:cNvCxnSpPr>
            <a:stCxn id="12" idx="3"/>
            <a:endCxn id="18" idx="1"/>
          </p:cNvCxnSpPr>
          <p:nvPr/>
        </p:nvCxnSpPr>
        <p:spPr>
          <a:xfrm>
            <a:off x="3923039" y="2852600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06C5D25-9CBD-4C40-A98C-342056250A26}"/>
              </a:ext>
            </a:extLst>
          </p:cNvPr>
          <p:cNvSpPr txBox="1"/>
          <p:nvPr/>
        </p:nvSpPr>
        <p:spPr>
          <a:xfrm>
            <a:off x="1521966" y="2384739"/>
            <a:ext cx="22440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В июле 1941 года </a:t>
            </a:r>
          </a:p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в Москве и Ленинграде ввели карточки </a:t>
            </a:r>
          </a:p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на продукты питания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6927AD-00FE-4041-A652-EB4B3AB33974}"/>
              </a:ext>
            </a:extLst>
          </p:cNvPr>
          <p:cNvSpPr txBox="1"/>
          <p:nvPr/>
        </p:nvSpPr>
        <p:spPr>
          <a:xfrm>
            <a:off x="4380688" y="2126075"/>
            <a:ext cx="326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Рабочие оборонных предприятий – 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800 г хлеба в день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29CC71-22D8-45A3-BA93-8B40128E3590}"/>
              </a:ext>
            </a:extLst>
          </p:cNvPr>
          <p:cNvSpPr txBox="1"/>
          <p:nvPr/>
        </p:nvSpPr>
        <p:spPr>
          <a:xfrm>
            <a:off x="4292534" y="3058822"/>
            <a:ext cx="3457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Остальные рабочие 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и служащие – 400–500 г хлеба в день</a:t>
            </a:r>
          </a:p>
        </p:txBody>
      </p:sp>
    </p:spTree>
    <p:extLst>
      <p:ext uri="{BB962C8B-B14F-4D97-AF65-F5344CB8AC3E}">
        <p14:creationId xmlns:p14="http://schemas.microsoft.com/office/powerpoint/2010/main" val="2635245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3" grpId="0"/>
      <p:bldP spid="33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&quot;война огороды в городах&quot;">
            <a:extLst>
              <a:ext uri="{FF2B5EF4-FFF2-40B4-BE49-F238E27FC236}">
                <a16:creationId xmlns:a16="http://schemas.microsoft.com/office/drawing/2014/main" id="{B887848D-B4C5-4C38-AF70-42B7C7CF9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>
            <a:off x="3370077" y="182"/>
            <a:ext cx="5773923" cy="2510029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внешний, старый, здание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3E50CC62-B7B2-449E-B254-634DDFFD6F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4394827" cy="2510018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126" name="Picture 6" descr="Картинки по запросу &quot;война огороды в городах&quot;">
            <a:extLst>
              <a:ext uri="{FF2B5EF4-FFF2-40B4-BE49-F238E27FC236}">
                <a16:creationId xmlns:a16="http://schemas.microsoft.com/office/drawing/2014/main" id="{54CD86C4-6A14-45F0-A2CA-A9C66178B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2566" y="2633471"/>
            <a:ext cx="4381434" cy="2510029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&quot;война огороды в городах&quot;">
            <a:extLst>
              <a:ext uri="{FF2B5EF4-FFF2-40B4-BE49-F238E27FC236}">
                <a16:creationId xmlns:a16="http://schemas.microsoft.com/office/drawing/2014/main" id="{4774024F-1BE2-4847-9765-C8C350DEC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2633471"/>
            <a:ext cx="5773903" cy="2510029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2535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Помощь фронту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4EEABA-F038-4EC4-BECD-31C5C02775B8}"/>
              </a:ext>
            </a:extLst>
          </p:cNvPr>
          <p:cNvSpPr txBox="1"/>
          <p:nvPr/>
        </p:nvSpPr>
        <p:spPr>
          <a:xfrm>
            <a:off x="1364924" y="2293961"/>
            <a:ext cx="2558115" cy="1117277"/>
          </a:xfrm>
          <a:prstGeom prst="roundRect">
            <a:avLst/>
          </a:prstGeom>
          <a:noFill/>
          <a:ln w="15875">
            <a:solidFill>
              <a:srgbClr val="9A9999"/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9D2DD5-F971-4BB5-AB5D-520C472A4152}"/>
              </a:ext>
            </a:extLst>
          </p:cNvPr>
          <p:cNvSpPr txBox="1"/>
          <p:nvPr/>
        </p:nvSpPr>
        <p:spPr>
          <a:xfrm>
            <a:off x="4281814" y="206446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2FEF03-047E-47A8-AC70-5365184C3EA6}"/>
              </a:ext>
            </a:extLst>
          </p:cNvPr>
          <p:cNvSpPr txBox="1"/>
          <p:nvPr/>
        </p:nvSpPr>
        <p:spPr>
          <a:xfrm>
            <a:off x="4281814" y="300018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0" name="Скругленная соединительная линия 22">
            <a:extLst>
              <a:ext uri="{FF2B5EF4-FFF2-40B4-BE49-F238E27FC236}">
                <a16:creationId xmlns:a16="http://schemas.microsoft.com/office/drawing/2014/main" id="{3F315CB6-59AF-4522-B1DB-89B777F9BE1E}"/>
              </a:ext>
            </a:extLst>
          </p:cNvPr>
          <p:cNvCxnSpPr>
            <a:stCxn id="12" idx="3"/>
            <a:endCxn id="17" idx="1"/>
          </p:cNvCxnSpPr>
          <p:nvPr/>
        </p:nvCxnSpPr>
        <p:spPr>
          <a:xfrm flipV="1">
            <a:off x="3923039" y="2384740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3">
            <a:extLst>
              <a:ext uri="{FF2B5EF4-FFF2-40B4-BE49-F238E27FC236}">
                <a16:creationId xmlns:a16="http://schemas.microsoft.com/office/drawing/2014/main" id="{43A6494B-43E9-431C-A803-5C5021E151DA}"/>
              </a:ext>
            </a:extLst>
          </p:cNvPr>
          <p:cNvCxnSpPr>
            <a:stCxn id="12" idx="3"/>
            <a:endCxn id="18" idx="1"/>
          </p:cNvCxnSpPr>
          <p:nvPr/>
        </p:nvCxnSpPr>
        <p:spPr>
          <a:xfrm>
            <a:off x="3923039" y="2852600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06C5D25-9CBD-4C40-A98C-342056250A26}"/>
              </a:ext>
            </a:extLst>
          </p:cNvPr>
          <p:cNvSpPr txBox="1"/>
          <p:nvPr/>
        </p:nvSpPr>
        <p:spPr>
          <a:xfrm>
            <a:off x="1521966" y="2586075"/>
            <a:ext cx="2244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Люди старались помогать фронту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6927AD-00FE-4041-A652-EB4B3AB33974}"/>
              </a:ext>
            </a:extLst>
          </p:cNvPr>
          <p:cNvSpPr txBox="1"/>
          <p:nvPr/>
        </p:nvSpPr>
        <p:spPr>
          <a:xfrm>
            <a:off x="4380688" y="2126075"/>
            <a:ext cx="326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На фронт отправлялись посылки 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с продуктами и тёплыми вещами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29CC71-22D8-45A3-BA93-8B40128E3590}"/>
              </a:ext>
            </a:extLst>
          </p:cNvPr>
          <p:cNvSpPr txBox="1"/>
          <p:nvPr/>
        </p:nvSpPr>
        <p:spPr>
          <a:xfrm>
            <a:off x="4292534" y="3058822"/>
            <a:ext cx="3457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Церковь занималась сбором средств в фонд обороны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6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3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3BF53D-8518-4443-85C4-8762D414B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41632"/>
            <a:ext cx="4298948" cy="1501886"/>
            <a:chOff x="358776" y="1577920"/>
            <a:chExt cx="4298948" cy="150188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298948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DC5A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Джульбарс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+mn-ea"/>
                <a:cs typeface="+mn-cs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46217"/>
              <a:ext cx="4033835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Замки Праги, соборы Вены, дворцы </a:t>
              </a:r>
            </a:p>
            <a:p>
              <a:pPr lvl="0"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над Дунаем — эти уникальные памятники архитектуры дожили до наших дней благодаря феноменальному чутью </a:t>
              </a:r>
              <a:r>
                <a:rPr lang="ru-RU" sz="1400" dirty="0" err="1">
                  <a:solidFill>
                    <a:prstClr val="white"/>
                  </a:solidFill>
                </a:rPr>
                <a:t>Джульбарса</a:t>
              </a:r>
              <a:r>
                <a:rPr lang="ru-RU" sz="1400" dirty="0">
                  <a:solidFill>
                    <a:prstClr val="white"/>
                  </a:solidFill>
                </a:rPr>
                <a:t>. 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pic>
        <p:nvPicPr>
          <p:cNvPr id="1026" name="Picture 2" descr="Картинки по запросу &quot;джульбарс собака герой&quot;">
            <a:extLst>
              <a:ext uri="{FF2B5EF4-FFF2-40B4-BE49-F238E27FC236}">
                <a16:creationId xmlns:a16="http://schemas.microsoft.com/office/drawing/2014/main" id="{752AA9BD-94C7-42FE-9742-79FDB84DE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1134036"/>
            <a:ext cx="4392612" cy="287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848019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9000" r="-1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27F222C1-6435-4632-B94E-5D911EA45FA0}"/>
              </a:ext>
            </a:extLst>
          </p:cNvPr>
          <p:cNvSpPr/>
          <p:nvPr/>
        </p:nvSpPr>
        <p:spPr>
          <a:xfrm>
            <a:off x="358775" y="296005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ru-RU" sz="1200" dirty="0">
                <a:solidFill>
                  <a:prstClr val="black"/>
                </a:solidFill>
              </a:rPr>
              <a:t>Танковая колонна «Дмитрий Донской»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88281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5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594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ешний, здание, старый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3721522-D107-4CB8-922B-718B55C347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398" y="0"/>
            <a:ext cx="8162602" cy="5143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732634-BB21-43F5-8C8C-748D898242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311525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575ED26-EB60-45D6-BEAF-BA2F2024F2C0}"/>
              </a:ext>
            </a:extLst>
          </p:cNvPr>
          <p:cNvSpPr/>
          <p:nvPr/>
        </p:nvSpPr>
        <p:spPr>
          <a:xfrm>
            <a:off x="358774" y="1739160"/>
            <a:ext cx="2628901" cy="1704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 defTabSz="685766">
              <a:lnSpc>
                <a:spcPct val="125000"/>
              </a:lnSpc>
              <a:defRPr/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оккупированной территории власть перешла к немецким военным комендатурам.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82784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Оккупированные территории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4EEABA-F038-4EC4-BECD-31C5C02775B8}"/>
              </a:ext>
            </a:extLst>
          </p:cNvPr>
          <p:cNvSpPr txBox="1"/>
          <p:nvPr/>
        </p:nvSpPr>
        <p:spPr>
          <a:xfrm>
            <a:off x="1364924" y="2293961"/>
            <a:ext cx="2558115" cy="1117277"/>
          </a:xfrm>
          <a:prstGeom prst="roundRect">
            <a:avLst/>
          </a:prstGeom>
          <a:noFill/>
          <a:ln w="15875">
            <a:solidFill>
              <a:srgbClr val="9A9999"/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A73B1-C1FC-4729-A223-6E4B63A2FA95}"/>
              </a:ext>
            </a:extLst>
          </p:cNvPr>
          <p:cNvSpPr txBox="1"/>
          <p:nvPr/>
        </p:nvSpPr>
        <p:spPr>
          <a:xfrm>
            <a:off x="4281814" y="393590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49BFB7-647F-44A3-A09B-C7FA884178D4}"/>
              </a:ext>
            </a:extLst>
          </p:cNvPr>
          <p:cNvSpPr txBox="1"/>
          <p:nvPr/>
        </p:nvSpPr>
        <p:spPr>
          <a:xfrm>
            <a:off x="4281814" y="112874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9D2DD5-F971-4BB5-AB5D-520C472A4152}"/>
              </a:ext>
            </a:extLst>
          </p:cNvPr>
          <p:cNvSpPr txBox="1"/>
          <p:nvPr/>
        </p:nvSpPr>
        <p:spPr>
          <a:xfrm>
            <a:off x="4281814" y="206446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2FEF03-047E-47A8-AC70-5365184C3EA6}"/>
              </a:ext>
            </a:extLst>
          </p:cNvPr>
          <p:cNvSpPr txBox="1"/>
          <p:nvPr/>
        </p:nvSpPr>
        <p:spPr>
          <a:xfrm>
            <a:off x="4281814" y="300018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9" name="Скругленная соединительная линия 21">
            <a:extLst>
              <a:ext uri="{FF2B5EF4-FFF2-40B4-BE49-F238E27FC236}">
                <a16:creationId xmlns:a16="http://schemas.microsoft.com/office/drawing/2014/main" id="{7FFC0583-091C-4453-8915-2E432CB7A377}"/>
              </a:ext>
            </a:extLst>
          </p:cNvPr>
          <p:cNvCxnSpPr>
            <a:stCxn id="12" idx="3"/>
            <a:endCxn id="14" idx="1"/>
          </p:cNvCxnSpPr>
          <p:nvPr/>
        </p:nvCxnSpPr>
        <p:spPr>
          <a:xfrm flipV="1">
            <a:off x="3923039" y="1449021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кругленная соединительная линия 22">
            <a:extLst>
              <a:ext uri="{FF2B5EF4-FFF2-40B4-BE49-F238E27FC236}">
                <a16:creationId xmlns:a16="http://schemas.microsoft.com/office/drawing/2014/main" id="{3F315CB6-59AF-4522-B1DB-89B777F9BE1E}"/>
              </a:ext>
            </a:extLst>
          </p:cNvPr>
          <p:cNvCxnSpPr>
            <a:stCxn id="12" idx="3"/>
            <a:endCxn id="17" idx="1"/>
          </p:cNvCxnSpPr>
          <p:nvPr/>
        </p:nvCxnSpPr>
        <p:spPr>
          <a:xfrm flipV="1">
            <a:off x="3923039" y="2384740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3">
            <a:extLst>
              <a:ext uri="{FF2B5EF4-FFF2-40B4-BE49-F238E27FC236}">
                <a16:creationId xmlns:a16="http://schemas.microsoft.com/office/drawing/2014/main" id="{43A6494B-43E9-431C-A803-5C5021E151DA}"/>
              </a:ext>
            </a:extLst>
          </p:cNvPr>
          <p:cNvCxnSpPr>
            <a:stCxn id="12" idx="3"/>
            <a:endCxn id="18" idx="1"/>
          </p:cNvCxnSpPr>
          <p:nvPr/>
        </p:nvCxnSpPr>
        <p:spPr>
          <a:xfrm>
            <a:off x="3923039" y="2852600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4">
            <a:extLst>
              <a:ext uri="{FF2B5EF4-FFF2-40B4-BE49-F238E27FC236}">
                <a16:creationId xmlns:a16="http://schemas.microsoft.com/office/drawing/2014/main" id="{39A8CAFC-6A51-412B-AABE-FC48985B85AC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3923039" y="2852600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06C5D25-9CBD-4C40-A98C-342056250A26}"/>
              </a:ext>
            </a:extLst>
          </p:cNvPr>
          <p:cNvSpPr txBox="1"/>
          <p:nvPr/>
        </p:nvSpPr>
        <p:spPr>
          <a:xfrm>
            <a:off x="1536068" y="2385131"/>
            <a:ext cx="22158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Цели оккупационной политики гитлеровцев </a:t>
            </a:r>
          </a:p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на советской территории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0C7508-E0F4-4639-905F-B0997BFDA966}"/>
              </a:ext>
            </a:extLst>
          </p:cNvPr>
          <p:cNvSpPr txBox="1"/>
          <p:nvPr/>
        </p:nvSpPr>
        <p:spPr>
          <a:xfrm>
            <a:off x="4412684" y="1077950"/>
            <a:ext cx="32355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Ликвидация советского общественного и государственного строя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6927AD-00FE-4041-A652-EB4B3AB33974}"/>
              </a:ext>
            </a:extLst>
          </p:cNvPr>
          <p:cNvSpPr txBox="1"/>
          <p:nvPr/>
        </p:nvSpPr>
        <p:spPr>
          <a:xfrm>
            <a:off x="4382162" y="2120322"/>
            <a:ext cx="326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Ликвидация советской системы хозяйства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29CC71-22D8-45A3-BA93-8B40128E3590}"/>
              </a:ext>
            </a:extLst>
          </p:cNvPr>
          <p:cNvSpPr txBox="1"/>
          <p:nvPr/>
        </p:nvSpPr>
        <p:spPr>
          <a:xfrm>
            <a:off x="4471149" y="3068919"/>
            <a:ext cx="311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Искоренение марксистско-ленинской идеологии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AB29C37-8236-4070-B91B-9A304B5B8450}"/>
              </a:ext>
            </a:extLst>
          </p:cNvPr>
          <p:cNvSpPr txBox="1"/>
          <p:nvPr/>
        </p:nvSpPr>
        <p:spPr>
          <a:xfrm>
            <a:off x="4471149" y="3886847"/>
            <a:ext cx="3118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Истребление населения, «непригодного» для эксплуатации в качестве рабской силы</a:t>
            </a:r>
          </a:p>
        </p:txBody>
      </p:sp>
    </p:spTree>
    <p:extLst>
      <p:ext uri="{BB962C8B-B14F-4D97-AF65-F5344CB8AC3E}">
        <p14:creationId xmlns:p14="http://schemas.microsoft.com/office/powerpoint/2010/main" val="1251264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  <p:bldP spid="18" grpId="0" animBg="1"/>
      <p:bldP spid="23" grpId="0"/>
      <p:bldP spid="32" grpId="0"/>
      <p:bldP spid="33" grpId="0"/>
      <p:bldP spid="34" grpId="0"/>
      <p:bldP spid="3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AEC7F8-7E86-4DCD-A57A-36071587A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65943" y="1985470"/>
            <a:ext cx="4919281" cy="1202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пространствах бывшего СССР, завоёванных Германией, в немецком районе расселения должны были остаться не более 14 млн славян.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pic>
        <p:nvPicPr>
          <p:cNvPr id="6146" name="Picture 2" descr="Картинки по запросу &quot;оккупационная политика немцев&quot;">
            <a:extLst>
              <a:ext uri="{FF2B5EF4-FFF2-40B4-BE49-F238E27FC236}">
                <a16:creationId xmlns:a16="http://schemas.microsoft.com/office/drawing/2014/main" id="{D732001D-8E44-4914-B2E5-D7ECDCEC8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871" y="816740"/>
            <a:ext cx="2960655" cy="35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53668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39000" r="-1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2415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5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" y="3981249"/>
            <a:ext cx="4511043" cy="794403"/>
          </a:xfrm>
          <a:prstGeom prst="rect">
            <a:avLst/>
          </a:prstGeom>
          <a:solidFill>
            <a:schemeClr val="tx1">
              <a:lumMod val="85000"/>
              <a:lumOff val="15000"/>
              <a:alpha val="95000"/>
            </a:schemeClr>
          </a:solidFill>
        </p:spPr>
        <p:txBody>
          <a:bodyPr wrap="square" lIns="360000" tIns="180000" rIns="180000" bIns="180000" rtlCol="0">
            <a:spAutoFit/>
          </a:bodyPr>
          <a:lstStyle/>
          <a:p>
            <a:pPr lvl="0" defTabSz="685783"/>
            <a:r>
              <a:rPr lang="ru-RU" sz="1400" dirty="0">
                <a:solidFill>
                  <a:prstClr val="white"/>
                </a:solidFill>
              </a:rPr>
              <a:t>Коллаборационисты из местного населения оказывали помощь немецкой администрации.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701611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Оккупированные территории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4EEABA-F038-4EC4-BECD-31C5C02775B8}"/>
              </a:ext>
            </a:extLst>
          </p:cNvPr>
          <p:cNvSpPr txBox="1"/>
          <p:nvPr/>
        </p:nvSpPr>
        <p:spPr>
          <a:xfrm>
            <a:off x="1364924" y="2293961"/>
            <a:ext cx="2558115" cy="1117277"/>
          </a:xfrm>
          <a:prstGeom prst="roundRect">
            <a:avLst/>
          </a:prstGeom>
          <a:noFill/>
          <a:ln w="15875">
            <a:solidFill>
              <a:srgbClr val="9A9999"/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A73B1-C1FC-4729-A223-6E4B63A2FA95}"/>
              </a:ext>
            </a:extLst>
          </p:cNvPr>
          <p:cNvSpPr txBox="1"/>
          <p:nvPr/>
        </p:nvSpPr>
        <p:spPr>
          <a:xfrm>
            <a:off x="4281814" y="393590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49BFB7-647F-44A3-A09B-C7FA884178D4}"/>
              </a:ext>
            </a:extLst>
          </p:cNvPr>
          <p:cNvSpPr txBox="1"/>
          <p:nvPr/>
        </p:nvSpPr>
        <p:spPr>
          <a:xfrm>
            <a:off x="4281814" y="112874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9D2DD5-F971-4BB5-AB5D-520C472A4152}"/>
              </a:ext>
            </a:extLst>
          </p:cNvPr>
          <p:cNvSpPr txBox="1"/>
          <p:nvPr/>
        </p:nvSpPr>
        <p:spPr>
          <a:xfrm>
            <a:off x="4281814" y="206446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2FEF03-047E-47A8-AC70-5365184C3EA6}"/>
              </a:ext>
            </a:extLst>
          </p:cNvPr>
          <p:cNvSpPr txBox="1"/>
          <p:nvPr/>
        </p:nvSpPr>
        <p:spPr>
          <a:xfrm>
            <a:off x="4281814" y="300018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9" name="Скругленная соединительная линия 21">
            <a:extLst>
              <a:ext uri="{FF2B5EF4-FFF2-40B4-BE49-F238E27FC236}">
                <a16:creationId xmlns:a16="http://schemas.microsoft.com/office/drawing/2014/main" id="{7FFC0583-091C-4453-8915-2E432CB7A377}"/>
              </a:ext>
            </a:extLst>
          </p:cNvPr>
          <p:cNvCxnSpPr>
            <a:stCxn id="12" idx="3"/>
            <a:endCxn id="14" idx="1"/>
          </p:cNvCxnSpPr>
          <p:nvPr/>
        </p:nvCxnSpPr>
        <p:spPr>
          <a:xfrm flipV="1">
            <a:off x="3923039" y="1449021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кругленная соединительная линия 22">
            <a:extLst>
              <a:ext uri="{FF2B5EF4-FFF2-40B4-BE49-F238E27FC236}">
                <a16:creationId xmlns:a16="http://schemas.microsoft.com/office/drawing/2014/main" id="{3F315CB6-59AF-4522-B1DB-89B777F9BE1E}"/>
              </a:ext>
            </a:extLst>
          </p:cNvPr>
          <p:cNvCxnSpPr>
            <a:stCxn id="12" idx="3"/>
            <a:endCxn id="17" idx="1"/>
          </p:cNvCxnSpPr>
          <p:nvPr/>
        </p:nvCxnSpPr>
        <p:spPr>
          <a:xfrm flipV="1">
            <a:off x="3923039" y="2384740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3">
            <a:extLst>
              <a:ext uri="{FF2B5EF4-FFF2-40B4-BE49-F238E27FC236}">
                <a16:creationId xmlns:a16="http://schemas.microsoft.com/office/drawing/2014/main" id="{43A6494B-43E9-431C-A803-5C5021E151DA}"/>
              </a:ext>
            </a:extLst>
          </p:cNvPr>
          <p:cNvCxnSpPr>
            <a:stCxn id="12" idx="3"/>
            <a:endCxn id="18" idx="1"/>
          </p:cNvCxnSpPr>
          <p:nvPr/>
        </p:nvCxnSpPr>
        <p:spPr>
          <a:xfrm>
            <a:off x="3923039" y="2852600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4">
            <a:extLst>
              <a:ext uri="{FF2B5EF4-FFF2-40B4-BE49-F238E27FC236}">
                <a16:creationId xmlns:a16="http://schemas.microsoft.com/office/drawing/2014/main" id="{39A8CAFC-6A51-412B-AABE-FC48985B85AC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3923039" y="2852600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06C5D25-9CBD-4C40-A98C-342056250A26}"/>
              </a:ext>
            </a:extLst>
          </p:cNvPr>
          <p:cNvSpPr txBox="1"/>
          <p:nvPr/>
        </p:nvSpPr>
        <p:spPr>
          <a:xfrm>
            <a:off x="1536068" y="2698643"/>
            <a:ext cx="2215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Коллаборационисты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0C7508-E0F4-4639-905F-B0997BFDA966}"/>
              </a:ext>
            </a:extLst>
          </p:cNvPr>
          <p:cNvSpPr txBox="1"/>
          <p:nvPr/>
        </p:nvSpPr>
        <p:spPr>
          <a:xfrm>
            <a:off x="4412684" y="1295667"/>
            <a:ext cx="3235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Деревенские старосты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6927AD-00FE-4041-A652-EB4B3AB33974}"/>
              </a:ext>
            </a:extLst>
          </p:cNvPr>
          <p:cNvSpPr txBox="1"/>
          <p:nvPr/>
        </p:nvSpPr>
        <p:spPr>
          <a:xfrm>
            <a:off x="4382162" y="2224828"/>
            <a:ext cx="3263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Полицейские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29CC71-22D8-45A3-BA93-8B40128E3590}"/>
              </a:ext>
            </a:extLst>
          </p:cNvPr>
          <p:cNvSpPr txBox="1"/>
          <p:nvPr/>
        </p:nvSpPr>
        <p:spPr>
          <a:xfrm>
            <a:off x="4471149" y="3156007"/>
            <a:ext cx="311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Переводчики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AB29C37-8236-4070-B91B-9A304B5B8450}"/>
              </a:ext>
            </a:extLst>
          </p:cNvPr>
          <p:cNvSpPr txBox="1"/>
          <p:nvPr/>
        </p:nvSpPr>
        <p:spPr>
          <a:xfrm>
            <a:off x="4471149" y="4000061"/>
            <a:ext cx="311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«Добровольные помощники» немецкой армии</a:t>
            </a:r>
          </a:p>
        </p:txBody>
      </p:sp>
    </p:spTree>
    <p:extLst>
      <p:ext uri="{BB962C8B-B14F-4D97-AF65-F5344CB8AC3E}">
        <p14:creationId xmlns:p14="http://schemas.microsoft.com/office/powerpoint/2010/main" val="1281521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  <p:bldP spid="18" grpId="0" animBg="1"/>
      <p:bldP spid="23" grpId="0"/>
      <p:bldP spid="32" grpId="0"/>
      <p:bldP spid="33" grpId="0"/>
      <p:bldP spid="34" grpId="0"/>
      <p:bldP spid="3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3BF53D-8518-4443-85C4-8762D414B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400928"/>
            <a:ext cx="4298948" cy="2344978"/>
            <a:chOff x="358776" y="1577920"/>
            <a:chExt cx="4298948" cy="234497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29894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defTabSz="685749">
                <a:defRPr/>
              </a:pPr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Оккупационная политика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515333"/>
              <a:ext cx="3882297" cy="14075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Основную часть коллаборационистов </a:t>
              </a:r>
            </a:p>
            <a:p>
              <a:pPr lvl="0"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Советском Союзе составляли люди, пострадавшие от советской власти, коллективизации или массовых репрессий, потерявшие имущество или своих близких </a:t>
              </a:r>
            </a:p>
            <a:p>
              <a:pPr lvl="0"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годы Гражданской войны. 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pic>
        <p:nvPicPr>
          <p:cNvPr id="10" name="Picture 2" descr="ÐÐ°ÑÑÐ¸Ð½ÐºÐ¸ Ð¿Ð¾ Ð·Ð°Ð¿ÑÐ¾ÑÑ Ð²ÐµÐ»Ð¸ÐºÐ°Ñ Ð¾ÑÐµÑÐµÑÑÐ²ÐµÐ½Ð½Ð°Ñ Ð²Ð¾Ð¹Ð½Ð° ÐºÐ¾Ð»Ð»Ð°Ð±Ð¾ÑÐ°ÑÐ¸Ð¾Ð½Ð¸ÑÑÑ">
            <a:extLst>
              <a:ext uri="{FF2B5EF4-FFF2-40B4-BE49-F238E27FC236}">
                <a16:creationId xmlns:a16="http://schemas.microsoft.com/office/drawing/2014/main" id="{5AB896A4-BDA0-4AA2-995A-4B04927B2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91" y="1134036"/>
            <a:ext cx="4392609" cy="2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491384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Партизанское движение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4EEABA-F038-4EC4-BECD-31C5C02775B8}"/>
              </a:ext>
            </a:extLst>
          </p:cNvPr>
          <p:cNvSpPr txBox="1"/>
          <p:nvPr/>
        </p:nvSpPr>
        <p:spPr>
          <a:xfrm>
            <a:off x="1364924" y="2293961"/>
            <a:ext cx="2558115" cy="1117277"/>
          </a:xfrm>
          <a:prstGeom prst="roundRect">
            <a:avLst/>
          </a:prstGeom>
          <a:noFill/>
          <a:ln w="15875">
            <a:solidFill>
              <a:srgbClr val="9A9999"/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9D2DD5-F971-4BB5-AB5D-520C472A4152}"/>
              </a:ext>
            </a:extLst>
          </p:cNvPr>
          <p:cNvSpPr txBox="1"/>
          <p:nvPr/>
        </p:nvSpPr>
        <p:spPr>
          <a:xfrm>
            <a:off x="4281814" y="206446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2FEF03-047E-47A8-AC70-5365184C3EA6}"/>
              </a:ext>
            </a:extLst>
          </p:cNvPr>
          <p:cNvSpPr txBox="1"/>
          <p:nvPr/>
        </p:nvSpPr>
        <p:spPr>
          <a:xfrm>
            <a:off x="4281814" y="300018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0" name="Скругленная соединительная линия 22">
            <a:extLst>
              <a:ext uri="{FF2B5EF4-FFF2-40B4-BE49-F238E27FC236}">
                <a16:creationId xmlns:a16="http://schemas.microsoft.com/office/drawing/2014/main" id="{3F315CB6-59AF-4522-B1DB-89B777F9BE1E}"/>
              </a:ext>
            </a:extLst>
          </p:cNvPr>
          <p:cNvCxnSpPr>
            <a:stCxn id="12" idx="3"/>
            <a:endCxn id="17" idx="1"/>
          </p:cNvCxnSpPr>
          <p:nvPr/>
        </p:nvCxnSpPr>
        <p:spPr>
          <a:xfrm flipV="1">
            <a:off x="3923039" y="2384740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3">
            <a:extLst>
              <a:ext uri="{FF2B5EF4-FFF2-40B4-BE49-F238E27FC236}">
                <a16:creationId xmlns:a16="http://schemas.microsoft.com/office/drawing/2014/main" id="{43A6494B-43E9-431C-A803-5C5021E151DA}"/>
              </a:ext>
            </a:extLst>
          </p:cNvPr>
          <p:cNvCxnSpPr>
            <a:stCxn id="12" idx="3"/>
            <a:endCxn id="18" idx="1"/>
          </p:cNvCxnSpPr>
          <p:nvPr/>
        </p:nvCxnSpPr>
        <p:spPr>
          <a:xfrm>
            <a:off x="3923039" y="2852600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06C5D25-9CBD-4C40-A98C-342056250A26}"/>
              </a:ext>
            </a:extLst>
          </p:cNvPr>
          <p:cNvSpPr txBox="1"/>
          <p:nvPr/>
        </p:nvSpPr>
        <p:spPr>
          <a:xfrm>
            <a:off x="1521966" y="2586075"/>
            <a:ext cx="2244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В тылу формировались партизанские отряды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6927AD-00FE-4041-A652-EB4B3AB33974}"/>
              </a:ext>
            </a:extLst>
          </p:cNvPr>
          <p:cNvSpPr txBox="1"/>
          <p:nvPr/>
        </p:nvSpPr>
        <p:spPr>
          <a:xfrm>
            <a:off x="4380688" y="2021569"/>
            <a:ext cx="3263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Переход на партизанское положение окружённых подразделений Красной Армии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29CC71-22D8-45A3-BA93-8B40128E3590}"/>
              </a:ext>
            </a:extLst>
          </p:cNvPr>
          <p:cNvSpPr txBox="1"/>
          <p:nvPr/>
        </p:nvSpPr>
        <p:spPr>
          <a:xfrm>
            <a:off x="4292534" y="3058822"/>
            <a:ext cx="3457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Создание местными жителями 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по собственной инициативе</a:t>
            </a:r>
          </a:p>
        </p:txBody>
      </p:sp>
    </p:spTree>
    <p:extLst>
      <p:ext uri="{BB962C8B-B14F-4D97-AF65-F5344CB8AC3E}">
        <p14:creationId xmlns:p14="http://schemas.microsoft.com/office/powerpoint/2010/main" val="4218686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3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9000" r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47727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4000" r="-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27F222C1-6435-4632-B94E-5D911EA45FA0}"/>
              </a:ext>
            </a:extLst>
          </p:cNvPr>
          <p:cNvSpPr/>
          <p:nvPr/>
        </p:nvSpPr>
        <p:spPr>
          <a:xfrm>
            <a:off x="358775" y="296005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ru-RU" sz="1200" dirty="0">
                <a:solidFill>
                  <a:prstClr val="black"/>
                </a:solidFill>
              </a:rPr>
              <a:t>Пантелеймон Пономаренко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706858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AEC7F8-7E86-4DCD-A57A-36071587A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65943" y="1985470"/>
            <a:ext cx="4919281" cy="1202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Штаб ставил партизанским отрядам задачи, собирал разведывательную информацию, снабжал партизан медикаментами и оружием.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pic>
        <p:nvPicPr>
          <p:cNvPr id="8194" name="Picture 2" descr="Картинки по запросу &quot;центральный штаб партизанского движения&quot;">
            <a:extLst>
              <a:ext uri="{FF2B5EF4-FFF2-40B4-BE49-F238E27FC236}">
                <a16:creationId xmlns:a16="http://schemas.microsoft.com/office/drawing/2014/main" id="{E5470ADD-8A4A-4A65-A2FD-F58C80F48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673" y="814384"/>
            <a:ext cx="2757851" cy="351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856736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&quot;партизанские отряды&quot;">
            <a:extLst>
              <a:ext uri="{FF2B5EF4-FFF2-40B4-BE49-F238E27FC236}">
                <a16:creationId xmlns:a16="http://schemas.microsoft.com/office/drawing/2014/main" id="{1FD9DA09-42F2-4B2B-96EA-1C962C2F1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45889" y="2629584"/>
            <a:ext cx="3298111" cy="2513916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Картинки по запросу &quot;партизанские отряды&quot;">
            <a:extLst>
              <a:ext uri="{FF2B5EF4-FFF2-40B4-BE49-F238E27FC236}">
                <a16:creationId xmlns:a16="http://schemas.microsoft.com/office/drawing/2014/main" id="{290CC090-76D3-452C-8ADA-EF7F50CA6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 bwMode="auto">
          <a:xfrm>
            <a:off x="20" y="10"/>
            <a:ext cx="6865999" cy="5147603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артинки по запросу &quot;партизанские отряды&quot;">
            <a:extLst>
              <a:ext uri="{FF2B5EF4-FFF2-40B4-BE49-F238E27FC236}">
                <a16:creationId xmlns:a16="http://schemas.microsoft.com/office/drawing/2014/main" id="{86B9C14E-345A-46BF-A262-EC5EA1BAB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6141" y="10"/>
            <a:ext cx="4517859" cy="2509793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6763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4EEABA-F038-4EC4-BECD-31C5C02775B8}"/>
              </a:ext>
            </a:extLst>
          </p:cNvPr>
          <p:cNvSpPr txBox="1"/>
          <p:nvPr/>
        </p:nvSpPr>
        <p:spPr>
          <a:xfrm>
            <a:off x="1364924" y="2293961"/>
            <a:ext cx="2558115" cy="1117277"/>
          </a:xfrm>
          <a:prstGeom prst="roundRect">
            <a:avLst/>
          </a:prstGeom>
          <a:noFill/>
          <a:ln w="15875">
            <a:solidFill>
              <a:srgbClr val="9A9999"/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A73B1-C1FC-4729-A223-6E4B63A2FA95}"/>
              </a:ext>
            </a:extLst>
          </p:cNvPr>
          <p:cNvSpPr txBox="1"/>
          <p:nvPr/>
        </p:nvSpPr>
        <p:spPr>
          <a:xfrm>
            <a:off x="4281814" y="393590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49BFB7-647F-44A3-A09B-C7FA884178D4}"/>
              </a:ext>
            </a:extLst>
          </p:cNvPr>
          <p:cNvSpPr txBox="1"/>
          <p:nvPr/>
        </p:nvSpPr>
        <p:spPr>
          <a:xfrm>
            <a:off x="4281814" y="112874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9D2DD5-F971-4BB5-AB5D-520C472A4152}"/>
              </a:ext>
            </a:extLst>
          </p:cNvPr>
          <p:cNvSpPr txBox="1"/>
          <p:nvPr/>
        </p:nvSpPr>
        <p:spPr>
          <a:xfrm>
            <a:off x="4281814" y="2531189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9" name="Скругленная соединительная линия 21">
            <a:extLst>
              <a:ext uri="{FF2B5EF4-FFF2-40B4-BE49-F238E27FC236}">
                <a16:creationId xmlns:a16="http://schemas.microsoft.com/office/drawing/2014/main" id="{7FFC0583-091C-4453-8915-2E432CB7A377}"/>
              </a:ext>
            </a:extLst>
          </p:cNvPr>
          <p:cNvCxnSpPr>
            <a:stCxn id="12" idx="3"/>
            <a:endCxn id="14" idx="1"/>
          </p:cNvCxnSpPr>
          <p:nvPr/>
        </p:nvCxnSpPr>
        <p:spPr>
          <a:xfrm flipV="1">
            <a:off x="3923039" y="1449021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кругленная соединительная линия 22">
            <a:extLst>
              <a:ext uri="{FF2B5EF4-FFF2-40B4-BE49-F238E27FC236}">
                <a16:creationId xmlns:a16="http://schemas.microsoft.com/office/drawing/2014/main" id="{3F315CB6-59AF-4522-B1DB-89B777F9BE1E}"/>
              </a:ext>
            </a:extLst>
          </p:cNvPr>
          <p:cNvCxnSpPr>
            <a:stCxn id="12" idx="3"/>
            <a:endCxn id="17" idx="1"/>
          </p:cNvCxnSpPr>
          <p:nvPr/>
        </p:nvCxnSpPr>
        <p:spPr>
          <a:xfrm flipV="1">
            <a:off x="3923039" y="2851465"/>
            <a:ext cx="358775" cy="1135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4">
            <a:extLst>
              <a:ext uri="{FF2B5EF4-FFF2-40B4-BE49-F238E27FC236}">
                <a16:creationId xmlns:a16="http://schemas.microsoft.com/office/drawing/2014/main" id="{39A8CAFC-6A51-412B-AABE-FC48985B85AC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3923039" y="2852600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06C5D25-9CBD-4C40-A98C-342056250A26}"/>
              </a:ext>
            </a:extLst>
          </p:cNvPr>
          <p:cNvSpPr txBox="1"/>
          <p:nvPr/>
        </p:nvSpPr>
        <p:spPr>
          <a:xfrm>
            <a:off x="1617803" y="2494603"/>
            <a:ext cx="20523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Основные методы партизанских действий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0C7508-E0F4-4639-905F-B0997BFDA966}"/>
              </a:ext>
            </a:extLst>
          </p:cNvPr>
          <p:cNvSpPr txBox="1"/>
          <p:nvPr/>
        </p:nvSpPr>
        <p:spPr>
          <a:xfrm>
            <a:off x="4527785" y="118741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Налёты на склады 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и комендатуры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6927AD-00FE-4041-A652-EB4B3AB33974}"/>
              </a:ext>
            </a:extLst>
          </p:cNvPr>
          <p:cNvSpPr txBox="1"/>
          <p:nvPr/>
        </p:nvSpPr>
        <p:spPr>
          <a:xfrm>
            <a:off x="4390561" y="2704153"/>
            <a:ext cx="3263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Диверсии на коммуникациях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AB29C37-8236-4070-B91B-9A304B5B8450}"/>
              </a:ext>
            </a:extLst>
          </p:cNvPr>
          <p:cNvSpPr txBox="1"/>
          <p:nvPr/>
        </p:nvSpPr>
        <p:spPr>
          <a:xfrm>
            <a:off x="4471150" y="4002982"/>
            <a:ext cx="3183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Сбор разведывательной информации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AE8E43-2920-4061-B34F-6EEC7B2E616C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Партизанское движение</a:t>
            </a:r>
          </a:p>
        </p:txBody>
      </p:sp>
    </p:spTree>
    <p:extLst>
      <p:ext uri="{BB962C8B-B14F-4D97-AF65-F5344CB8AC3E}">
        <p14:creationId xmlns:p14="http://schemas.microsoft.com/office/powerpoint/2010/main" val="3074522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  <p:bldP spid="23" grpId="0"/>
      <p:bldP spid="32" grpId="0"/>
      <p:bldP spid="33" grpId="0"/>
      <p:bldP spid="3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Особое значение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в партизанской войне придавалось белорусским землям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Здесь был лесной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и болотистый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ландшафт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81260" y="2743438"/>
            <a:ext cx="2654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На этой территории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такой метод борьбы был наиболее реализуемым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chemeClr val="tx1">
                <a:lumMod val="50000"/>
                <a:lumOff val="50000"/>
              </a:schemeClr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chemeClr val="tx1">
                <a:lumMod val="50000"/>
                <a:lumOff val="50000"/>
              </a:schemeClr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A88F9C-7FDF-4716-93B0-76A21550FC2A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Партизанское движение</a:t>
            </a:r>
          </a:p>
        </p:txBody>
      </p:sp>
    </p:spTree>
    <p:extLst>
      <p:ext uri="{BB962C8B-B14F-4D97-AF65-F5344CB8AC3E}">
        <p14:creationId xmlns:p14="http://schemas.microsoft.com/office/powerpoint/2010/main" val="3507817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2000" r="-2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27F222C1-6435-4632-B94E-5D911EA45FA0}"/>
              </a:ext>
            </a:extLst>
          </p:cNvPr>
          <p:cNvSpPr/>
          <p:nvPr/>
        </p:nvSpPr>
        <p:spPr>
          <a:xfrm>
            <a:off x="358775" y="296005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ru-RU" sz="1200" dirty="0">
                <a:solidFill>
                  <a:prstClr val="black"/>
                </a:solidFill>
              </a:rPr>
              <a:t>Минай </a:t>
            </a:r>
            <a:r>
              <a:rPr lang="ru-RU" sz="1200" dirty="0" err="1">
                <a:solidFill>
                  <a:prstClr val="black"/>
                </a:solidFill>
              </a:rPr>
              <a:t>Шмырёв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569040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9085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3BF53D-8518-4443-85C4-8762D414B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36065"/>
            <a:ext cx="4298948" cy="1871002"/>
            <a:chOff x="358776" y="1577920"/>
            <a:chExt cx="4298948" cy="187100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29894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DC5A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Партизанское движение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515333"/>
              <a:ext cx="4108720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Железнодорожник Константин Заслонов </a:t>
              </a:r>
            </a:p>
            <a:p>
              <a:pPr lvl="0"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течение трёх месяцев вместе с товарищами-подпольщиками, работая в паровозном депо </a:t>
              </a:r>
            </a:p>
            <a:p>
              <a:pPr lvl="0"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Орше, подорвал 93 фашистских эшелона. 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pic>
        <p:nvPicPr>
          <p:cNvPr id="10242" name="Picture 2" descr="Картинки по запросу &quot;константин заслонов&quot;">
            <a:extLst>
              <a:ext uri="{FF2B5EF4-FFF2-40B4-BE49-F238E27FC236}">
                <a16:creationId xmlns:a16="http://schemas.microsoft.com/office/drawing/2014/main" id="{947D1E9A-416E-48EA-98BD-2651F03CF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759654"/>
            <a:ext cx="2534399" cy="362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075054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AEC7F8-7E86-4DCD-A57A-36071587A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65943" y="1654544"/>
            <a:ext cx="4919281" cy="18121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Партизанка Лиза Чайкина попала </a:t>
            </a:r>
          </a:p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плен к немцам.</a:t>
            </a:r>
          </a:p>
          <a:p>
            <a:pPr lvl="0" defTabSz="685749">
              <a:lnSpc>
                <a:spcPct val="110000"/>
              </a:lnSpc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Под пытками она отказалась выдать информацию о том, где находится её партизанский отряд.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pic>
        <p:nvPicPr>
          <p:cNvPr id="6" name="Picture 2" descr="ÐÐ°ÑÑÐ¸Ð½ÐºÐ¸ Ð¿Ð¾ Ð·Ð°Ð¿ÑÐ¾ÑÑ Ð»Ð¸Ð·Ð° ÑÐ°Ð¹ÐºÐ¸Ð½Ð°">
            <a:extLst>
              <a:ext uri="{FF2B5EF4-FFF2-40B4-BE49-F238E27FC236}">
                <a16:creationId xmlns:a16="http://schemas.microsoft.com/office/drawing/2014/main" id="{30FAB62D-9DDA-4056-AF11-1B03301B0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7" y="814385"/>
            <a:ext cx="2960654" cy="351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916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68000" r="-2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27F222C1-6435-4632-B94E-5D911EA45FA0}"/>
              </a:ext>
            </a:extLst>
          </p:cNvPr>
          <p:cNvSpPr/>
          <p:nvPr/>
        </p:nvSpPr>
        <p:spPr>
          <a:xfrm>
            <a:off x="358775" y="296005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ru-RU" sz="1100" dirty="0">
                <a:solidFill>
                  <a:prstClr val="black"/>
                </a:solidFill>
              </a:rPr>
              <a:t>Зоя Космодемьянская </a:t>
            </a:r>
          </a:p>
        </p:txBody>
      </p:sp>
    </p:spTree>
    <p:extLst>
      <p:ext uri="{BB962C8B-B14F-4D97-AF65-F5344CB8AC3E}">
        <p14:creationId xmlns:p14="http://schemas.microsoft.com/office/powerpoint/2010/main" val="281609041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0" r="-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83824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9000" r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27F222C1-6435-4632-B94E-5D911EA45FA0}"/>
              </a:ext>
            </a:extLst>
          </p:cNvPr>
          <p:cNvSpPr/>
          <p:nvPr/>
        </p:nvSpPr>
        <p:spPr>
          <a:xfrm>
            <a:off x="358775" y="296005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ru-RU" sz="1100" dirty="0">
                <a:solidFill>
                  <a:prstClr val="black"/>
                </a:solidFill>
              </a:rPr>
              <a:t>Зоя Космодемьянская перед казнью </a:t>
            </a:r>
          </a:p>
        </p:txBody>
      </p:sp>
    </p:spTree>
    <p:extLst>
      <p:ext uri="{BB962C8B-B14F-4D97-AF65-F5344CB8AC3E}">
        <p14:creationId xmlns:p14="http://schemas.microsoft.com/office/powerpoint/2010/main" val="2572635135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4EEABA-F038-4EC4-BECD-31C5C02775B8}"/>
              </a:ext>
            </a:extLst>
          </p:cNvPr>
          <p:cNvSpPr txBox="1"/>
          <p:nvPr/>
        </p:nvSpPr>
        <p:spPr>
          <a:xfrm>
            <a:off x="1364924" y="2293961"/>
            <a:ext cx="2558115" cy="1117277"/>
          </a:xfrm>
          <a:prstGeom prst="roundRect">
            <a:avLst/>
          </a:prstGeom>
          <a:noFill/>
          <a:ln w="15875">
            <a:solidFill>
              <a:srgbClr val="9A9999"/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A73B1-C1FC-4729-A223-6E4B63A2FA95}"/>
              </a:ext>
            </a:extLst>
          </p:cNvPr>
          <p:cNvSpPr txBox="1"/>
          <p:nvPr/>
        </p:nvSpPr>
        <p:spPr>
          <a:xfrm>
            <a:off x="4281814" y="393590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49BFB7-647F-44A3-A09B-C7FA884178D4}"/>
              </a:ext>
            </a:extLst>
          </p:cNvPr>
          <p:cNvSpPr txBox="1"/>
          <p:nvPr/>
        </p:nvSpPr>
        <p:spPr>
          <a:xfrm>
            <a:off x="4281814" y="112874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9D2DD5-F971-4BB5-AB5D-520C472A4152}"/>
              </a:ext>
            </a:extLst>
          </p:cNvPr>
          <p:cNvSpPr txBox="1"/>
          <p:nvPr/>
        </p:nvSpPr>
        <p:spPr>
          <a:xfrm>
            <a:off x="4281814" y="2531189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9" name="Скругленная соединительная линия 21">
            <a:extLst>
              <a:ext uri="{FF2B5EF4-FFF2-40B4-BE49-F238E27FC236}">
                <a16:creationId xmlns:a16="http://schemas.microsoft.com/office/drawing/2014/main" id="{7FFC0583-091C-4453-8915-2E432CB7A377}"/>
              </a:ext>
            </a:extLst>
          </p:cNvPr>
          <p:cNvCxnSpPr>
            <a:stCxn id="12" idx="3"/>
            <a:endCxn id="14" idx="1"/>
          </p:cNvCxnSpPr>
          <p:nvPr/>
        </p:nvCxnSpPr>
        <p:spPr>
          <a:xfrm flipV="1">
            <a:off x="3923039" y="1449021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кругленная соединительная линия 22">
            <a:extLst>
              <a:ext uri="{FF2B5EF4-FFF2-40B4-BE49-F238E27FC236}">
                <a16:creationId xmlns:a16="http://schemas.microsoft.com/office/drawing/2014/main" id="{3F315CB6-59AF-4522-B1DB-89B777F9BE1E}"/>
              </a:ext>
            </a:extLst>
          </p:cNvPr>
          <p:cNvCxnSpPr>
            <a:stCxn id="12" idx="3"/>
            <a:endCxn id="17" idx="1"/>
          </p:cNvCxnSpPr>
          <p:nvPr/>
        </p:nvCxnSpPr>
        <p:spPr>
          <a:xfrm flipV="1">
            <a:off x="3923039" y="2851465"/>
            <a:ext cx="358775" cy="1135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4">
            <a:extLst>
              <a:ext uri="{FF2B5EF4-FFF2-40B4-BE49-F238E27FC236}">
                <a16:creationId xmlns:a16="http://schemas.microsoft.com/office/drawing/2014/main" id="{39A8CAFC-6A51-412B-AABE-FC48985B85AC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3923039" y="2852600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06C5D25-9CBD-4C40-A98C-342056250A26}"/>
              </a:ext>
            </a:extLst>
          </p:cNvPr>
          <p:cNvSpPr txBox="1"/>
          <p:nvPr/>
        </p:nvSpPr>
        <p:spPr>
          <a:xfrm>
            <a:off x="1396697" y="2380987"/>
            <a:ext cx="24945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Особой формой партизанского движения стала деятельность подпольных организаций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0C7508-E0F4-4639-905F-B0997BFDA966}"/>
              </a:ext>
            </a:extLst>
          </p:cNvPr>
          <p:cNvSpPr txBox="1"/>
          <p:nvPr/>
        </p:nvSpPr>
        <p:spPr>
          <a:xfrm>
            <a:off x="4527785" y="118741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Собирали разведывательную информацию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6927AD-00FE-4041-A652-EB4B3AB33974}"/>
              </a:ext>
            </a:extLst>
          </p:cNvPr>
          <p:cNvSpPr txBox="1"/>
          <p:nvPr/>
        </p:nvSpPr>
        <p:spPr>
          <a:xfrm>
            <a:off x="4390561" y="2704153"/>
            <a:ext cx="3263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Выпускали листовки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AB29C37-8236-4070-B91B-9A304B5B8450}"/>
              </a:ext>
            </a:extLst>
          </p:cNvPr>
          <p:cNvSpPr txBox="1"/>
          <p:nvPr/>
        </p:nvSpPr>
        <p:spPr>
          <a:xfrm>
            <a:off x="4471150" y="4090071"/>
            <a:ext cx="3183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Совершали диверсии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AE8E43-2920-4061-B34F-6EEC7B2E616C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Подполье</a:t>
            </a:r>
          </a:p>
        </p:txBody>
      </p:sp>
    </p:spTree>
    <p:extLst>
      <p:ext uri="{BB962C8B-B14F-4D97-AF65-F5344CB8AC3E}">
        <p14:creationId xmlns:p14="http://schemas.microsoft.com/office/powerpoint/2010/main" val="1394900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  <p:bldP spid="23" grpId="0"/>
      <p:bldP spid="32" grpId="0"/>
      <p:bldP spid="33" grpId="0"/>
      <p:bldP spid="3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ешний, поезд, трек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20B509E4-6F19-450D-BA74-046FE041F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5" y="0"/>
            <a:ext cx="7286625" cy="5143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732634-BB21-43F5-8C8C-748D898242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311525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575ED26-EB60-45D6-BEAF-BA2F2024F2C0}"/>
              </a:ext>
            </a:extLst>
          </p:cNvPr>
          <p:cNvSpPr/>
          <p:nvPr/>
        </p:nvSpPr>
        <p:spPr>
          <a:xfrm>
            <a:off x="358774" y="1739160"/>
            <a:ext cx="2628901" cy="1704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 defTabSz="685766">
              <a:lnSpc>
                <a:spcPct val="125000"/>
              </a:lnSpc>
              <a:defRPr/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августе 1943 года началась операция советских партизан под названием «Рельсовая война».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359273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8000" r="-1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27306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AEC7F8-7E86-4DCD-A57A-36071587A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65943" y="1506495"/>
            <a:ext cx="4919281" cy="21168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Железные дороги поделили на участки, за которые отвечала конкретная партизанская бригада.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Эти участки дробились на зоны ответственности конкретных партизанских отрядов.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pic>
        <p:nvPicPr>
          <p:cNvPr id="13314" name="Picture 2" descr="Картинки по запросу &quot;рельсовая война&quot;">
            <a:extLst>
              <a:ext uri="{FF2B5EF4-FFF2-40B4-BE49-F238E27FC236}">
                <a16:creationId xmlns:a16="http://schemas.microsoft.com/office/drawing/2014/main" id="{E4C5D700-D9BF-45D5-ACD0-D4BC9DC3E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6" y="814384"/>
            <a:ext cx="2960636" cy="351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484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4" name="Picture 8" descr="Картинки по запросу &quot;рельсовая война&quot;">
            <a:extLst>
              <a:ext uri="{FF2B5EF4-FFF2-40B4-BE49-F238E27FC236}">
                <a16:creationId xmlns:a16="http://schemas.microsoft.com/office/drawing/2014/main" id="{58D8E5B0-4899-4809-93BD-0D03E2DE3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5411530" cy="2226968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Картинки по запросу &quot;рельсовая война&quot;">
            <a:extLst>
              <a:ext uri="{FF2B5EF4-FFF2-40B4-BE49-F238E27FC236}">
                <a16:creationId xmlns:a16="http://schemas.microsoft.com/office/drawing/2014/main" id="{F9BE4265-FA51-4899-AA41-749C8C2D90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/>
        </p:blipFill>
        <p:spPr bwMode="auto">
          <a:xfrm>
            <a:off x="4216674" y="10"/>
            <a:ext cx="4927327" cy="2813040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Картинки по запросу &quot;рельсовая война&quot;">
            <a:extLst>
              <a:ext uri="{FF2B5EF4-FFF2-40B4-BE49-F238E27FC236}">
                <a16:creationId xmlns:a16="http://schemas.microsoft.com/office/drawing/2014/main" id="{C2464D46-0C85-4701-91D8-729401600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6508" y="2915920"/>
            <a:ext cx="6007493" cy="2227580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Картинки по запросу &quot;рельсовая война&quot;">
            <a:extLst>
              <a:ext uri="{FF2B5EF4-FFF2-40B4-BE49-F238E27FC236}">
                <a16:creationId xmlns:a16="http://schemas.microsoft.com/office/drawing/2014/main" id="{66519BE9-337B-4C97-ADDE-D88BF1897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2329848"/>
            <a:ext cx="4657145" cy="2813652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93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>
            <a:off x="4572000" y="1655259"/>
            <a:ext cx="241300" cy="0"/>
          </a:xfrm>
          <a:prstGeom prst="straightConnector1">
            <a:avLst/>
          </a:prstGeom>
          <a:ln w="31750" cap="rnd">
            <a:solidFill>
              <a:schemeClr val="tx1">
                <a:lumMod val="50000"/>
                <a:lumOff val="50000"/>
              </a:schemeClr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A58939F-59DA-44E2-9AE5-70A17B71AA9D}"/>
              </a:ext>
            </a:extLst>
          </p:cNvPr>
          <p:cNvSpPr txBox="1"/>
          <p:nvPr/>
        </p:nvSpPr>
        <p:spPr>
          <a:xfrm>
            <a:off x="1836739" y="118057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Продолжением «Рельсовой войны» стала начавшаяся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в сентябре 1943 года операция «Концерт»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9B7BD9-0929-4C23-91F7-F17DC27CCE5A}"/>
              </a:ext>
            </a:extLst>
          </p:cNvPr>
          <p:cNvSpPr txBox="1"/>
          <p:nvPr/>
        </p:nvSpPr>
        <p:spPr>
          <a:xfrm>
            <a:off x="4864749" y="1184791"/>
            <a:ext cx="24085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b="1" dirty="0">
                <a:solidFill>
                  <a:prstClr val="black"/>
                </a:solidFill>
              </a:rPr>
              <a:t>К участию в ней привлекли партизанские отряды Прибалтики, Карелии и Крыма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7283A-D83B-4824-AD35-6D824CE0F2D7}"/>
              </a:ext>
            </a:extLst>
          </p:cNvPr>
          <p:cNvSpPr txBox="1"/>
          <p:nvPr/>
        </p:nvSpPr>
        <p:spPr>
          <a:xfrm>
            <a:off x="4790281" y="2580872"/>
            <a:ext cx="25574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Гитлер перебрасывал из Германии и с линии фронта железнодорожные восстановительные батальоны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E85B5-FE71-40B0-983C-85295481CCC7}"/>
              </a:ext>
            </a:extLst>
          </p:cNvPr>
          <p:cNvSpPr txBox="1"/>
          <p:nvPr/>
        </p:nvSpPr>
        <p:spPr>
          <a:xfrm>
            <a:off x="1841213" y="2783647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b="1" dirty="0">
                <a:solidFill>
                  <a:prstClr val="black"/>
                </a:solidFill>
              </a:rPr>
              <a:t>Ремонтные бригады</a:t>
            </a:r>
          </a:p>
          <a:p>
            <a:pPr lvl="0" algn="ctr" defTabSz="685766"/>
            <a:r>
              <a:rPr lang="ru-RU" sz="1400" b="1" dirty="0">
                <a:solidFill>
                  <a:prstClr val="black"/>
                </a:solidFill>
              </a:rPr>
              <a:t>не успевали за действиями партизан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07467F2E-766C-4A1D-B763-8E3622915E16}"/>
              </a:ext>
            </a:extLst>
          </p:cNvPr>
          <p:cNvCxnSpPr>
            <a:cxnSpLocks/>
          </p:cNvCxnSpPr>
          <p:nvPr/>
        </p:nvCxnSpPr>
        <p:spPr>
          <a:xfrm rot="5400000">
            <a:off x="5948363" y="2367277"/>
            <a:ext cx="241300" cy="0"/>
          </a:xfrm>
          <a:prstGeom prst="straightConnector1">
            <a:avLst/>
          </a:prstGeom>
          <a:ln w="31750" cap="rnd">
            <a:solidFill>
              <a:schemeClr val="tx1">
                <a:lumMod val="50000"/>
                <a:lumOff val="50000"/>
              </a:schemeClr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E6EBC7C8-B309-46D3-9C63-F6AA7B3467EA}"/>
              </a:ext>
            </a:extLst>
          </p:cNvPr>
          <p:cNvCxnSpPr>
            <a:cxnSpLocks/>
          </p:cNvCxnSpPr>
          <p:nvPr/>
        </p:nvCxnSpPr>
        <p:spPr>
          <a:xfrm flipH="1">
            <a:off x="4572000" y="3150684"/>
            <a:ext cx="241300" cy="0"/>
          </a:xfrm>
          <a:prstGeom prst="straightConnector1">
            <a:avLst/>
          </a:prstGeom>
          <a:ln w="31750" cap="rnd">
            <a:solidFill>
              <a:schemeClr val="tx1">
                <a:lumMod val="50000"/>
                <a:lumOff val="50000"/>
              </a:schemeClr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C65B5E3-8DDB-4B7E-A471-F2A109E5E072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Операция «Концерт»</a:t>
            </a:r>
          </a:p>
        </p:txBody>
      </p:sp>
    </p:spTree>
    <p:extLst>
      <p:ext uri="{BB962C8B-B14F-4D97-AF65-F5344CB8AC3E}">
        <p14:creationId xmlns:p14="http://schemas.microsoft.com/office/powerpoint/2010/main" val="1090558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3BF53D-8518-4443-85C4-8762D414B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36065"/>
            <a:ext cx="3882297" cy="1871002"/>
            <a:chOff x="358776" y="1577920"/>
            <a:chExt cx="4298948" cy="187100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29894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DC5A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Партизанское движение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515333"/>
              <a:ext cx="4108720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Действия партизан в операциях </a:t>
              </a:r>
            </a:p>
            <a:p>
              <a:pPr lvl="0"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«Рельсовая война» и «Концерт» были </a:t>
              </a:r>
            </a:p>
            <a:p>
              <a:pPr lvl="0"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более чем в 11 раз эффективнее всех </a:t>
              </a:r>
            </a:p>
            <a:p>
              <a:pPr lvl="0"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налётов немецко-фашистской авиации. 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pic>
        <p:nvPicPr>
          <p:cNvPr id="15362" name="Picture 2" descr="Картинки по запросу &quot;рельсовая война&quot;">
            <a:extLst>
              <a:ext uri="{FF2B5EF4-FFF2-40B4-BE49-F238E27FC236}">
                <a16:creationId xmlns:a16="http://schemas.microsoft.com/office/drawing/2014/main" id="{1B657D22-D791-4FE0-981C-C166EEFB9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34" y="1134036"/>
            <a:ext cx="4401366" cy="2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401538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AEC7F8-7E86-4DCD-A57A-36071587A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65943" y="1846128"/>
            <a:ext cx="4328823" cy="15074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Действия партизан в 1943 году значительно затруднили перегруппировку фашистских войск и оказали большую помощь советским войскам.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pic>
        <p:nvPicPr>
          <p:cNvPr id="16386" name="Picture 2" descr="Картинки по запросу &quot;партизаны&quot;">
            <a:extLst>
              <a:ext uri="{FF2B5EF4-FFF2-40B4-BE49-F238E27FC236}">
                <a16:creationId xmlns:a16="http://schemas.microsoft.com/office/drawing/2014/main" id="{3211781B-2E43-4593-A6A2-E4AE3FAB6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14384"/>
            <a:ext cx="2952750" cy="351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784148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9000" r="-2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486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9000" r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56874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2000" r="-2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48366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14914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2000" r="-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38478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42000" r="-1000" b="-10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44DACE7A-4D98-4637-97F3-4390459F550D}"/>
              </a:ext>
            </a:extLst>
          </p:cNvPr>
          <p:cNvSpPr/>
          <p:nvPr/>
        </p:nvSpPr>
        <p:spPr>
          <a:xfrm>
            <a:off x="358775" y="296005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ru-RU" sz="1200" dirty="0">
                <a:solidFill>
                  <a:prstClr val="black"/>
                </a:solidFill>
              </a:rPr>
              <a:t>Памятник военным медикам </a:t>
            </a:r>
          </a:p>
          <a:p>
            <a:pPr lvl="0" algn="ctr">
              <a:defRPr/>
            </a:pPr>
            <a:r>
              <a:rPr lang="ru-RU" sz="1200" dirty="0">
                <a:solidFill>
                  <a:prstClr val="black"/>
                </a:solidFill>
              </a:rPr>
              <a:t>в Калуге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256684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01FACC1-C891-4F10-AF7A-BF7C60D2D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11570"/>
            <a:ext cx="482503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Советский народ в войне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1131" y="1337757"/>
            <a:ext cx="624214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lvl="0"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 первых дней войны началась эвакуация промышленных предприятий.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71131" y="135263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261391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1131" y="2603379"/>
            <a:ext cx="602306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lvl="0"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годы войны массовый характер приняло социалистическое соревнование.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FEA786-34C7-4077-8DA4-CB897D67D47B}"/>
              </a:ext>
            </a:extLst>
          </p:cNvPr>
          <p:cNvSpPr txBox="1"/>
          <p:nvPr/>
        </p:nvSpPr>
        <p:spPr>
          <a:xfrm>
            <a:off x="898775" y="4010007"/>
            <a:ext cx="6242144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lvl="0"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тылу формировались партизанские отряды.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22EB8731-AC20-49B4-AA7B-E425100D1E28}"/>
              </a:ext>
            </a:extLst>
          </p:cNvPr>
          <p:cNvSpPr/>
          <p:nvPr/>
        </p:nvSpPr>
        <p:spPr>
          <a:xfrm>
            <a:off x="358775" y="386812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30146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9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01FACC1-C891-4F10-AF7A-BF7C60D2D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11570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1131" y="1761937"/>
            <a:ext cx="5623019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lvl="0"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Трудовые подвиги советских людей.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71131" y="162580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26017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1131" y="2737360"/>
            <a:ext cx="5918294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lvl="0"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Положение на оккупированных территориях.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3FE7337-C753-4F2B-B673-7E4D22E1DC2D}"/>
              </a:ext>
            </a:extLst>
          </p:cNvPr>
          <p:cNvSpPr/>
          <p:nvPr/>
        </p:nvSpPr>
        <p:spPr>
          <a:xfrm>
            <a:off x="371131" y="359168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59FBA2-567C-4065-9D89-1C2250A98394}"/>
              </a:ext>
            </a:extLst>
          </p:cNvPr>
          <p:cNvSpPr txBox="1"/>
          <p:nvPr/>
        </p:nvSpPr>
        <p:spPr>
          <a:xfrm>
            <a:off x="911131" y="3727295"/>
            <a:ext cx="5918294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lvl="0"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Партизанское движение.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6253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9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8000" r="-2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9166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Экономика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В 1941 году СССР начал срочную перестройку промышленности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на военные рельсы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8"/>
            <a:ext cx="2555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Концентрация экономики на военном производстве достигла в СССР максимального уровня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по сравнению с другими воюющими странами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81260" y="2743438"/>
            <a:ext cx="26542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В экстремальных условиях советская административно-командная система действовала наиболее успешно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chemeClr val="tx1">
                <a:lumMod val="50000"/>
                <a:lumOff val="50000"/>
              </a:schemeClr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chemeClr val="tx1">
                <a:lumMod val="50000"/>
                <a:lumOff val="50000"/>
              </a:schemeClr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63223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881</Words>
  <Application>Microsoft Office PowerPoint</Application>
  <PresentationFormat>Экран (16:9)</PresentationFormat>
  <Paragraphs>227</Paragraphs>
  <Slides>64</Slides>
  <Notes>63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0" baseType="lpstr">
      <vt:lpstr>Arial</vt:lpstr>
      <vt:lpstr>Merriweather</vt:lpstr>
      <vt:lpstr>Calibri</vt:lpstr>
      <vt:lpstr>Roboto Slab</vt:lpstr>
      <vt:lpstr>Roboto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2020-03-01T13:43:48Z</dcterms:created>
  <dcterms:modified xsi:type="dcterms:W3CDTF">2020-03-13T10:59:47Z</dcterms:modified>
</cp:coreProperties>
</file>