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56" r:id="rId1"/>
    <p:sldMasterId id="2147483768" r:id="rId2"/>
  </p:sldMasterIdLst>
  <p:notesMasterIdLst>
    <p:notesMasterId r:id="rId4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Merriweather" panose="00000500000000000000" pitchFamily="2" charset="-52"/>
      <p:regular r:id="rId50"/>
      <p:bold r:id="rId51"/>
      <p:italic r:id="rId52"/>
      <p:boldItalic r:id="rId53"/>
    </p:embeddedFont>
    <p:embeddedFont>
      <p:font typeface="Roboto" panose="02000000000000000000" pitchFamily="2" charset="0"/>
      <p:regular r:id="rId54"/>
      <p:bold r:id="rId55"/>
      <p:italic r:id="rId56"/>
      <p:boldItalic r:id="rId57"/>
    </p:embeddedFont>
    <p:embeddedFont>
      <p:font typeface="Roboto Slab" pitchFamily="2" charset="0"/>
      <p:regular r:id="rId58"/>
      <p:bold r:id="rId59"/>
    </p:embeddedFont>
    <p:embeddedFont>
      <p:font typeface="Tahoma" panose="020B0604030504040204" pitchFamily="34" charset="0"/>
      <p:regular r:id="rId60"/>
      <p:bold r:id="rId61"/>
    </p:embeddedFont>
    <p:embeddedFont>
      <p:font typeface="Theano Didot" panose="020B0604020202020204" charset="0"/>
      <p:regular r:id="rId62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3003" userDrawn="1">
          <p15:clr>
            <a:srgbClr val="A4A3A4"/>
          </p15:clr>
        </p15:guide>
        <p15:guide id="5" pos="2767" userDrawn="1">
          <p15:clr>
            <a:srgbClr val="A4A3A4"/>
          </p15:clr>
        </p15:guide>
        <p15:guide id="6" pos="2993" userDrawn="1">
          <p15:clr>
            <a:srgbClr val="A4A3A4"/>
          </p15:clr>
        </p15:guide>
        <p15:guide id="7" pos="1847" userDrawn="1">
          <p15:clr>
            <a:srgbClr val="A4A3A4"/>
          </p15:clr>
        </p15:guide>
        <p15:guide id="8" pos="2069" userDrawn="1">
          <p15:clr>
            <a:srgbClr val="A4A3A4"/>
          </p15:clr>
        </p15:guide>
        <p15:guide id="9" pos="3690" userDrawn="1">
          <p15:clr>
            <a:srgbClr val="A4A3A4"/>
          </p15:clr>
        </p15:guide>
        <p15:guide id="10" pos="39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E673"/>
    <a:srgbClr val="FA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24" y="108"/>
      </p:cViewPr>
      <p:guideLst>
        <p:guide orient="horz" pos="237"/>
        <p:guide pos="226"/>
        <p:guide pos="5534"/>
        <p:guide orient="horz" pos="3003"/>
        <p:guide pos="2767"/>
        <p:guide pos="2993"/>
        <p:guide pos="1847"/>
        <p:guide pos="2069"/>
        <p:guide pos="3690"/>
        <p:guide pos="3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1.fntdata"/><Relationship Id="rId5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BBAEE-7911-4A4A-9B7D-0C7D994C8F61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BEE91-B68B-4132-A952-B1CA64E7DB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4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31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9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95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27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77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66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78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60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0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41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24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836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81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3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943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51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5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737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43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07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445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499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554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549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180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783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741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134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780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636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77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31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56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61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2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48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71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183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044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44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7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0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02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27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72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8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81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71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14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02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72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4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48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22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3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1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3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9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15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8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6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0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19.11.2018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6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Ð°ÑÑÐ¸Ð½ÐºÐ¸ Ð¿Ð¾ Ð·Ð°Ð¿ÑÐ¾ÑÑ Ð·Ð°Ð²Ð¾Ð´Ñ ÑÐ¾ÑÑÐ¸Ñ 19 Ð²ÐµÐ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6697" y="480429"/>
            <a:ext cx="7406563" cy="437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776" y="376238"/>
            <a:ext cx="4033838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600" dirty="0">
                <a:latin typeface="+mj-lt"/>
              </a:rPr>
              <a:t>Социально-экономическое развитие страны на рубеже </a:t>
            </a:r>
          </a:p>
          <a:p>
            <a:r>
              <a:rPr lang="ru-RU" sz="3600" dirty="0">
                <a:latin typeface="+mj-lt"/>
              </a:rPr>
              <a:t>XIX–XX веков</a:t>
            </a:r>
          </a:p>
        </p:txBody>
      </p:sp>
    </p:spTree>
    <p:extLst>
      <p:ext uri="{BB962C8B-B14F-4D97-AF65-F5344CB8AC3E}">
        <p14:creationId xmlns:p14="http://schemas.microsoft.com/office/powerpoint/2010/main" val="3408155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929800"/>
            <a:ext cx="3920247" cy="794403"/>
          </a:xfrm>
          <a:prstGeom prst="rect">
            <a:avLst/>
          </a:prstGeom>
          <a:solidFill>
            <a:srgbClr val="FA5050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В то же время происходил резкий подъём промышленного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1270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r="-8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" y="0"/>
            <a:ext cx="3284536" cy="5143500"/>
          </a:xfrm>
          <a:prstGeom prst="rect">
            <a:avLst/>
          </a:prstGeom>
          <a:solidFill>
            <a:srgbClr val="FA50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499" y="1333168"/>
            <a:ext cx="2793539" cy="248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период с 1895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по 1899 год сеть железных дорог ежегодно увеличивалась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на три тысячи километров.</a:t>
            </a:r>
          </a:p>
        </p:txBody>
      </p:sp>
    </p:spTree>
    <p:extLst>
      <p:ext uri="{BB962C8B-B14F-4D97-AF65-F5344CB8AC3E}">
        <p14:creationId xmlns:p14="http://schemas.microsoft.com/office/powerpoint/2010/main" val="236341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23000" r="-4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84295" y="390558"/>
            <a:ext cx="1800000" cy="1800000"/>
          </a:xfrm>
          <a:prstGeom prst="ellipse">
            <a:avLst/>
          </a:prstGeom>
          <a:solidFill>
            <a:srgbClr val="FFDC5A">
              <a:alpha val="9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Участок Транссибирской магистрали</a:t>
            </a:r>
          </a:p>
        </p:txBody>
      </p:sp>
    </p:spTree>
    <p:extLst>
      <p:ext uri="{BB962C8B-B14F-4D97-AF65-F5344CB8AC3E}">
        <p14:creationId xmlns:p14="http://schemas.microsoft.com/office/powerpoint/2010/main" val="251592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9769" y="2241712"/>
            <a:ext cx="2558115" cy="1117277"/>
          </a:xfrm>
          <a:prstGeom prst="roundRect">
            <a:avLst/>
          </a:prstGeom>
          <a:noFill/>
          <a:ln w="15875">
            <a:solidFill>
              <a:srgbClr val="FA5050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86659" y="2012215"/>
            <a:ext cx="2767568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86659" y="2947936"/>
            <a:ext cx="2767568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6" name="Скругленная соединительная линия 25"/>
          <p:cNvCxnSpPr>
            <a:stCxn id="29" idx="3"/>
            <a:endCxn id="19" idx="1"/>
          </p:cNvCxnSpPr>
          <p:nvPr/>
        </p:nvCxnSpPr>
        <p:spPr>
          <a:xfrm flipV="1">
            <a:off x="2827884" y="2332491"/>
            <a:ext cx="358775" cy="46786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stCxn id="29" idx="3"/>
            <a:endCxn id="21" idx="1"/>
          </p:cNvCxnSpPr>
          <p:nvPr/>
        </p:nvCxnSpPr>
        <p:spPr>
          <a:xfrm>
            <a:off x="2827884" y="2800351"/>
            <a:ext cx="358775" cy="467861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3956" y="2538740"/>
            <a:ext cx="2729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Рост протяжённости железных дорог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99738" y="2070880"/>
            <a:ext cx="273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Повышение спроса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на металл, уголь и сталь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33971" y="3114322"/>
            <a:ext cx="252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Развитие нефтедобычи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9977" y="386416"/>
            <a:ext cx="72283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Промышленность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46312" y="2241712"/>
            <a:ext cx="2558115" cy="1117277"/>
          </a:xfrm>
          <a:prstGeom prst="roundRect">
            <a:avLst/>
          </a:prstGeom>
          <a:noFill/>
          <a:ln w="15875">
            <a:solidFill>
              <a:srgbClr val="FA5050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55434" y="2432198"/>
            <a:ext cx="23398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Россия вышла на первое место в мире по темпам промышленного роста</a:t>
            </a:r>
          </a:p>
        </p:txBody>
      </p:sp>
      <p:cxnSp>
        <p:nvCxnSpPr>
          <p:cNvPr id="22" name="Скругленная соединительная линия 21"/>
          <p:cNvCxnSpPr/>
          <p:nvPr/>
        </p:nvCxnSpPr>
        <p:spPr>
          <a:xfrm flipH="1" flipV="1">
            <a:off x="5967636" y="2332491"/>
            <a:ext cx="358775" cy="46786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/>
          <p:nvPr/>
        </p:nvCxnSpPr>
        <p:spPr>
          <a:xfrm flipH="1">
            <a:off x="5967636" y="2800351"/>
            <a:ext cx="358775" cy="467861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7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 animBg="1"/>
      <p:bldP spid="21" grpId="0" animBg="1"/>
      <p:bldP spid="13" grpId="0"/>
      <p:bldP spid="15" grpId="0"/>
      <p:bldP spid="18" grpId="0"/>
      <p:bldP spid="17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25854" y="1345047"/>
            <a:ext cx="5188537" cy="2437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Однако качественные показатели российской экономики отставали </a:t>
            </a: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от других государств. </a:t>
            </a:r>
          </a:p>
          <a:p>
            <a:pPr defTabSz="685749">
              <a:lnSpc>
                <a:spcPct val="110000"/>
              </a:lnSpc>
            </a:pPr>
            <a:endParaRPr lang="ru-RU" sz="1800" dirty="0">
              <a:solidFill>
                <a:prstClr val="white"/>
              </a:solidFill>
              <a:latin typeface="Merriweather"/>
            </a:endParaRP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По уровню социально-экономического развития Россия была аграрно-индустриальной страной </a:t>
            </a: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со значительным потенциалом.</a:t>
            </a:r>
          </a:p>
        </p:txBody>
      </p:sp>
      <p:pic>
        <p:nvPicPr>
          <p:cNvPr id="4098" name="Picture 2" descr="ÐÐ°ÑÑÐ¸Ð½ÐºÐ¸ Ð¿Ð¾ Ð·Ð°Ð¿ÑÐ¾ÑÑ ÑÐµÐ»ÑÑÐºÐ¾Ðµ ÑÐ¾Ð·ÑÐ¹ÑÑÐ²Ð¾ ÑÐ¾ÑÑÐ¸Ð¸ ÐºÐ¾Ð½ÐµÑ 19 Ð²ÐµÐºÐ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067" y="829341"/>
            <a:ext cx="2900650" cy="344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7826" y="2743439"/>
            <a:ext cx="2538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Экономика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России была многоукладной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4064" y="2743439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Она сочетала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в себе разные типы хозяйства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14863" y="2743439"/>
            <a:ext cx="2783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Наряду с капиталистическим производством существовали мелкотоварное и натуральное хозяйства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73389" y="2165892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9626" y="2165892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377032" y="1876842"/>
            <a:ext cx="540000" cy="540000"/>
          </a:xfrm>
          <a:prstGeom prst="ellipse">
            <a:avLst/>
          </a:prstGeom>
          <a:solidFill>
            <a:srgbClr val="FA5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1</a:t>
            </a:r>
          </a:p>
        </p:txBody>
      </p:sp>
      <p:sp>
        <p:nvSpPr>
          <p:cNvPr id="23" name="Овал 22"/>
          <p:cNvSpPr/>
          <p:nvPr/>
        </p:nvSpPr>
        <p:spPr>
          <a:xfrm>
            <a:off x="4301999" y="1876842"/>
            <a:ext cx="540000" cy="540000"/>
          </a:xfrm>
          <a:prstGeom prst="ellipse">
            <a:avLst/>
          </a:prstGeom>
          <a:solidFill>
            <a:srgbClr val="FA5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2</a:t>
            </a:r>
          </a:p>
        </p:txBody>
      </p:sp>
      <p:sp>
        <p:nvSpPr>
          <p:cNvPr id="24" name="Овал 23"/>
          <p:cNvSpPr/>
          <p:nvPr/>
        </p:nvSpPr>
        <p:spPr>
          <a:xfrm>
            <a:off x="7236493" y="1876842"/>
            <a:ext cx="540000" cy="540000"/>
          </a:xfrm>
          <a:prstGeom prst="ellipse">
            <a:avLst/>
          </a:prstGeom>
          <a:solidFill>
            <a:srgbClr val="FA5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3142" y="386416"/>
            <a:ext cx="71145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Экономическое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43152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8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9769" y="2241712"/>
            <a:ext cx="2558115" cy="1117277"/>
          </a:xfrm>
          <a:prstGeom prst="roundRect">
            <a:avLst/>
          </a:prstGeom>
          <a:noFill/>
          <a:ln w="15875">
            <a:solidFill>
              <a:srgbClr val="FA5050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24422" y="2012215"/>
            <a:ext cx="2767568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24422" y="2947936"/>
            <a:ext cx="2767568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6" name="Скругленная соединительная линия 25"/>
          <p:cNvCxnSpPr>
            <a:stCxn id="24" idx="3"/>
            <a:endCxn id="19" idx="1"/>
          </p:cNvCxnSpPr>
          <p:nvPr/>
        </p:nvCxnSpPr>
        <p:spPr>
          <a:xfrm flipV="1">
            <a:off x="5859937" y="2332491"/>
            <a:ext cx="264485" cy="46786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stCxn id="24" idx="3"/>
            <a:endCxn id="21" idx="1"/>
          </p:cNvCxnSpPr>
          <p:nvPr/>
        </p:nvCxnSpPr>
        <p:spPr>
          <a:xfrm>
            <a:off x="5859937" y="2800351"/>
            <a:ext cx="264485" cy="467861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2622" y="2222256"/>
            <a:ext cx="22924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Важной особенностью российской экономики было наличие крупного государственного сектора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37501" y="2070880"/>
            <a:ext cx="273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Владельцем было государство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57274" y="2898879"/>
            <a:ext cx="2520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Государство было единственным заказчиком и покупателем продукции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9977" y="386416"/>
            <a:ext cx="72283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Промышленность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92369" y="2241712"/>
            <a:ext cx="2767568" cy="1117277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Скругленная соединительная линия 27"/>
          <p:cNvCxnSpPr>
            <a:stCxn id="29" idx="3"/>
            <a:endCxn id="24" idx="1"/>
          </p:cNvCxnSpPr>
          <p:nvPr/>
        </p:nvCxnSpPr>
        <p:spPr>
          <a:xfrm>
            <a:off x="2827884" y="2800351"/>
            <a:ext cx="264485" cy="0"/>
          </a:xfrm>
          <a:prstGeom prst="straightConnector1">
            <a:avLst/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109257" y="2323831"/>
            <a:ext cx="2733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Его основу составляли казённые заводы, работавшие на военные нужды</a:t>
            </a:r>
          </a:p>
        </p:txBody>
      </p:sp>
    </p:spTree>
    <p:extLst>
      <p:ext uri="{BB962C8B-B14F-4D97-AF65-F5344CB8AC3E}">
        <p14:creationId xmlns:p14="http://schemas.microsoft.com/office/powerpoint/2010/main" val="352395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 animBg="1"/>
      <p:bldP spid="21" grpId="0" animBg="1"/>
      <p:bldP spid="13" grpId="0"/>
      <p:bldP spid="15" grpId="0"/>
      <p:bldP spid="18" grpId="0"/>
      <p:bldP spid="24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84295" y="390558"/>
            <a:ext cx="1800000" cy="1800000"/>
          </a:xfrm>
          <a:prstGeom prst="ellipse">
            <a:avLst/>
          </a:prstGeom>
          <a:solidFill>
            <a:srgbClr val="FFDC5A">
              <a:alpha val="9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Здание Тульского оружейного завода</a:t>
            </a:r>
          </a:p>
        </p:txBody>
      </p:sp>
    </p:spTree>
    <p:extLst>
      <p:ext uri="{BB962C8B-B14F-4D97-AF65-F5344CB8AC3E}">
        <p14:creationId xmlns:p14="http://schemas.microsoft.com/office/powerpoint/2010/main" val="283232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r="-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" y="0"/>
            <a:ext cx="3284536" cy="5143500"/>
          </a:xfrm>
          <a:prstGeom prst="rect">
            <a:avLst/>
          </a:prstGeom>
          <a:solidFill>
            <a:srgbClr val="FA50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499" y="1479083"/>
            <a:ext cx="2793539" cy="2143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Государство владело большей частью железных дорог, почтовой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и телеграфной связью.</a:t>
            </a:r>
          </a:p>
        </p:txBody>
      </p:sp>
    </p:spTree>
    <p:extLst>
      <p:ext uri="{BB962C8B-B14F-4D97-AF65-F5344CB8AC3E}">
        <p14:creationId xmlns:p14="http://schemas.microsoft.com/office/powerpoint/2010/main" val="69351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924" y="2241712"/>
            <a:ext cx="2558115" cy="1117277"/>
          </a:xfrm>
          <a:prstGeom prst="roundRect">
            <a:avLst/>
          </a:prstGeom>
          <a:noFill/>
          <a:ln w="15875">
            <a:solidFill>
              <a:srgbClr val="FA5050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81814" y="3883655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1814" y="107649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1814" y="247914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0" name="Скругленная соединительная линия 9"/>
          <p:cNvCxnSpPr>
            <a:stCxn id="29" idx="3"/>
            <a:endCxn id="17" idx="1"/>
          </p:cNvCxnSpPr>
          <p:nvPr/>
        </p:nvCxnSpPr>
        <p:spPr>
          <a:xfrm flipV="1">
            <a:off x="3923039" y="1396772"/>
            <a:ext cx="358775" cy="1403579"/>
          </a:xfrm>
          <a:prstGeom prst="curvedConnector3">
            <a:avLst/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>
            <a:stCxn id="29" idx="3"/>
            <a:endCxn id="19" idx="1"/>
          </p:cNvCxnSpPr>
          <p:nvPr/>
        </p:nvCxnSpPr>
        <p:spPr>
          <a:xfrm flipV="1">
            <a:off x="3923039" y="2799422"/>
            <a:ext cx="358775" cy="929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>
            <a:stCxn id="29" idx="3"/>
            <a:endCxn id="35" idx="1"/>
          </p:cNvCxnSpPr>
          <p:nvPr/>
        </p:nvCxnSpPr>
        <p:spPr>
          <a:xfrm>
            <a:off x="3923039" y="2800351"/>
            <a:ext cx="358775" cy="140358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08740" y="1135161"/>
            <a:ext cx="3243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Влияло на хозяйственную деятельность частных предприятий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211" y="2537809"/>
            <a:ext cx="215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Российское правительство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24192" y="2645530"/>
            <a:ext cx="3412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Контролировало цены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02647" y="4050041"/>
            <a:ext cx="3255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Вводило таможенные пошлины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Государственный сектор</a:t>
            </a:r>
          </a:p>
        </p:txBody>
      </p:sp>
    </p:spTree>
    <p:extLst>
      <p:ext uri="{BB962C8B-B14F-4D97-AF65-F5344CB8AC3E}">
        <p14:creationId xmlns:p14="http://schemas.microsoft.com/office/powerpoint/2010/main" val="367773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  <p:bldP spid="17" grpId="0" animBg="1"/>
      <p:bldP spid="19" grpId="0" animBg="1"/>
      <p:bldP spid="5" grpId="0"/>
      <p:bldP spid="1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" y="0"/>
            <a:ext cx="3284536" cy="5143500"/>
          </a:xfrm>
          <a:prstGeom prst="rect">
            <a:avLst/>
          </a:prstGeom>
          <a:solidFill>
            <a:srgbClr val="FA50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500" y="1669300"/>
            <a:ext cx="2793539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Царицыне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с 1879 по 1942 год существовал Нобелевский городок.</a:t>
            </a:r>
          </a:p>
        </p:txBody>
      </p:sp>
    </p:spTree>
    <p:extLst>
      <p:ext uri="{BB962C8B-B14F-4D97-AF65-F5344CB8AC3E}">
        <p14:creationId xmlns:p14="http://schemas.microsoft.com/office/powerpoint/2010/main" val="234447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88264" y="1308201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Создавались условия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для привлечения иностранного капитала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39426" y="1302530"/>
            <a:ext cx="26438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Особую роль в этом процессе сыграла денежная реформа 1897 года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39426" y="2872109"/>
            <a:ext cx="2557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Был введён свободный обмен бумажных денег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на золото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788264" y="2872109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Это помогло укрепить курс рубля и увеличить приток иностранных капиталов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401290" y="1677533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4401290" y="3211058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18156" y="2385544"/>
            <a:ext cx="0" cy="212603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Развитие экономики</a:t>
            </a:r>
          </a:p>
        </p:txBody>
      </p:sp>
    </p:spTree>
    <p:extLst>
      <p:ext uri="{BB962C8B-B14F-4D97-AF65-F5344CB8AC3E}">
        <p14:creationId xmlns:p14="http://schemas.microsoft.com/office/powerpoint/2010/main" val="188019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58777" y="1660106"/>
            <a:ext cx="4033837" cy="1816855"/>
            <a:chOff x="358776" y="1577920"/>
            <a:chExt cx="4033837" cy="181685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58776" y="1577920"/>
              <a:ext cx="4033837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/>
              <a:r>
                <a:rPr lang="ru-RU" sz="2800" dirty="0">
                  <a:solidFill>
                    <a:srgbClr val="FFDC5A"/>
                  </a:solidFill>
                  <a:latin typeface="Merriweather"/>
                </a:rPr>
                <a:t>Развитие экономики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8777" y="2461186"/>
              <a:ext cx="3766656" cy="93358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К началу </a:t>
              </a:r>
              <a:r>
                <a:rPr lang="en-US" sz="1400" dirty="0">
                  <a:solidFill>
                    <a:prstClr val="white"/>
                  </a:solidFill>
                </a:rPr>
                <a:t>XX</a:t>
              </a:r>
              <a:r>
                <a:rPr lang="ru-RU" sz="1400" dirty="0">
                  <a:solidFill>
                    <a:prstClr val="white"/>
                  </a:solidFill>
                </a:rPr>
                <a:t> века около 40 % всех капиталовложений в российскую экономику составляли иностранные инвестиции. </a:t>
              </a:r>
            </a:p>
          </p:txBody>
        </p:sp>
      </p:grpSp>
      <p:pic>
        <p:nvPicPr>
          <p:cNvPr id="1026" name="Picture 2" descr="ÐÐ°ÑÑÐ¸Ð½ÐºÐ¸ Ð¿Ð¾ Ð·Ð°Ð¿ÑÐ¾ÑÑ ÑÐ¾ÑÑÐ¸Ñ ÑÐºÐ¾Ð½Ð¾Ð¼Ð¸ÐºÐ° 19 Ð²ÐµÐº Ð¸Ð½Ð¾ÑÑÑÐ°Ð½Ð½ÑÐµ Ð¸Ð½Ð²ÐµÑÑÐ¸ÑÐ¸Ð¸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7370" y="836580"/>
            <a:ext cx="4406630" cy="34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59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6" y="1723282"/>
            <a:ext cx="4432304" cy="6463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85749"/>
            <a:r>
              <a:rPr lang="ru-RU" sz="4200" dirty="0">
                <a:solidFill>
                  <a:srgbClr val="FFDC5A"/>
                </a:solidFill>
                <a:latin typeface="Merriweather"/>
              </a:rPr>
              <a:t>Инвестиция —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776" y="2586901"/>
            <a:ext cx="5416138" cy="94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4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долгосрочное вложение капитала в какую-либо отрасль экономики или какое-либо предприятие с целью получения прибыли.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V="1">
            <a:off x="5838825" y="1313234"/>
            <a:ext cx="3305176" cy="2548647"/>
          </a:xfrm>
          <a:prstGeom prst="homePlate">
            <a:avLst>
              <a:gd name="adj" fmla="val 2770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82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33142" y="386416"/>
            <a:ext cx="71145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Иностранные инвестиции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64924" y="2241712"/>
            <a:ext cx="2558115" cy="1117277"/>
          </a:xfrm>
          <a:prstGeom prst="roundRect">
            <a:avLst/>
          </a:prstGeom>
          <a:noFill/>
          <a:ln w="15875">
            <a:solidFill>
              <a:srgbClr val="FA5050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81814" y="3883655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1814" y="107649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1814" y="2012215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1814" y="294793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0" name="Скругленная соединительная линия 9"/>
          <p:cNvCxnSpPr>
            <a:stCxn id="29" idx="3"/>
            <a:endCxn id="17" idx="1"/>
          </p:cNvCxnSpPr>
          <p:nvPr/>
        </p:nvCxnSpPr>
        <p:spPr>
          <a:xfrm flipV="1">
            <a:off x="3923039" y="1396772"/>
            <a:ext cx="358775" cy="1403579"/>
          </a:xfrm>
          <a:prstGeom prst="curvedConnector3">
            <a:avLst/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>
            <a:stCxn id="29" idx="3"/>
            <a:endCxn id="19" idx="1"/>
          </p:cNvCxnSpPr>
          <p:nvPr/>
        </p:nvCxnSpPr>
        <p:spPr>
          <a:xfrm flipV="1">
            <a:off x="3923039" y="2332491"/>
            <a:ext cx="358775" cy="46786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stCxn id="29" idx="3"/>
            <a:endCxn id="21" idx="1"/>
          </p:cNvCxnSpPr>
          <p:nvPr/>
        </p:nvCxnSpPr>
        <p:spPr>
          <a:xfrm>
            <a:off x="3923039" y="2800351"/>
            <a:ext cx="358775" cy="467861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>
            <a:stCxn id="29" idx="3"/>
            <a:endCxn id="35" idx="1"/>
          </p:cNvCxnSpPr>
          <p:nvPr/>
        </p:nvCxnSpPr>
        <p:spPr>
          <a:xfrm>
            <a:off x="3923039" y="2800351"/>
            <a:ext cx="358775" cy="140358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1407" y="2323296"/>
            <a:ext cx="2245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Положительные последствия привлечения иностранного капитала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35670" y="1141238"/>
            <a:ext cx="298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В России не создавались иностранные зоны влияния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35670" y="1963158"/>
            <a:ext cx="2989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Государство не оказалось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в зависимости от иностранных компаний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64457" y="2898879"/>
            <a:ext cx="2989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Иностранцы не проводили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в России собственную экономическую политику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64457" y="3834598"/>
            <a:ext cx="2989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Иностранцы не пытались оказывать влияние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на политические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187648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  <p:bldP spid="17" grpId="0" animBg="1"/>
      <p:bldP spid="19" grpId="0" animBg="1"/>
      <p:bldP spid="21" grpId="0" animBg="1"/>
      <p:bldP spid="13" grpId="0"/>
      <p:bldP spid="14" grpId="0"/>
      <p:bldP spid="15" grpId="0"/>
      <p:bldP spid="18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" y="0"/>
            <a:ext cx="3284536" cy="5143500"/>
          </a:xfrm>
          <a:prstGeom prst="rect">
            <a:avLst/>
          </a:prstGeom>
          <a:solidFill>
            <a:srgbClr val="FA50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500" y="621216"/>
            <a:ext cx="2793539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Отрицательным последствием иностранных инвестиций стало то, что государство не было обеспокоено поиском внутренних резервов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для развития экономики.</a:t>
            </a:r>
          </a:p>
        </p:txBody>
      </p:sp>
    </p:spTree>
    <p:extLst>
      <p:ext uri="{BB962C8B-B14F-4D97-AF65-F5344CB8AC3E}">
        <p14:creationId xmlns:p14="http://schemas.microsoft.com/office/powerpoint/2010/main" val="194445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25854" y="1656335"/>
            <a:ext cx="4516197" cy="1828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Часть российской прибыли уходила </a:t>
            </a: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за границу. </a:t>
            </a:r>
          </a:p>
          <a:p>
            <a:pPr defTabSz="685749">
              <a:lnSpc>
                <a:spcPct val="110000"/>
              </a:lnSpc>
            </a:pPr>
            <a:endParaRPr lang="ru-RU" sz="1800" dirty="0">
              <a:solidFill>
                <a:prstClr val="white"/>
              </a:solidFill>
              <a:latin typeface="Merriweather"/>
            </a:endParaRP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Её можно было потратить </a:t>
            </a: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на повышение жизненного </a:t>
            </a: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уровня населения России.</a:t>
            </a:r>
          </a:p>
        </p:txBody>
      </p:sp>
      <p:pic>
        <p:nvPicPr>
          <p:cNvPr id="2052" name="Picture 4" descr="ÐÐ°ÑÑÐ¸Ð½ÐºÐ¸ Ð¿Ð¾ Ð·Ð°Ð¿ÑÐ¾ÑÑ Ð´ÐµÐ½ÑÐ³Ð¸ ÑÐ¾ÑÑÐ¸Ñ 19 Ð²ÐµÐ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065" y="829341"/>
            <a:ext cx="2900652" cy="344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00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Экономический кризис 1900–1903 годов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8986" y="1317284"/>
            <a:ext cx="2538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В 1900 году в Европе начался экономический кризис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1425005"/>
            <a:ext cx="2555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Отразился кризис и на российской экономике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7764" y="1415923"/>
            <a:ext cx="2557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Заметно пострадала тяжёлая промышленность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27762" y="2872110"/>
            <a:ext cx="2557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Кризис привёл к закрытию большого количества предприятий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3600" y="2949448"/>
            <a:ext cx="2639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Это </a:t>
            </a:r>
            <a:r>
              <a:rPr lang="ru-RU" sz="1400">
                <a:solidFill>
                  <a:prstClr val="black"/>
                </a:solidFill>
              </a:rPr>
              <a:t>привело к </a:t>
            </a:r>
            <a:r>
              <a:rPr lang="ru-RU" sz="1400" dirty="0">
                <a:solidFill>
                  <a:prstClr val="black"/>
                </a:solidFill>
              </a:rPr>
              <a:t>росту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роли монополий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76600" y="2841726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За три года прекратили работу около трёх тысяч предприятий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73389" y="1677533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9626" y="1677533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5889626" y="3211058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974497" y="3211058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506492" y="2401258"/>
            <a:ext cx="0" cy="212603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2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8776" y="1723282"/>
            <a:ext cx="4167808" cy="6463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685749"/>
            <a:r>
              <a:rPr lang="ru-RU" sz="4200" dirty="0">
                <a:solidFill>
                  <a:srgbClr val="FFDC5A"/>
                </a:solidFill>
                <a:latin typeface="Merriweather"/>
              </a:rPr>
              <a:t>Монополия —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776" y="2586901"/>
            <a:ext cx="5416138" cy="94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4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объединение предприятий, собственники которых договариваются о ценах, рынках сбыта и объёмах производства.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 flipV="1">
            <a:off x="5838825" y="1371600"/>
            <a:ext cx="3305176" cy="2461097"/>
          </a:xfrm>
          <a:prstGeom prst="homePlate">
            <a:avLst>
              <a:gd name="adj" fmla="val 2770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81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715795"/>
            <a:ext cx="4153711" cy="1009846"/>
          </a:xfrm>
          <a:prstGeom prst="rect">
            <a:avLst/>
          </a:prstGeom>
          <a:solidFill>
            <a:srgbClr val="FA5050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К монополизации привело и развитие техники, производство которой требовало крупных денежных вложений.</a:t>
            </a:r>
          </a:p>
        </p:txBody>
      </p:sp>
      <p:sp>
        <p:nvSpPr>
          <p:cNvPr id="4" name="Овал 3"/>
          <p:cNvSpPr/>
          <p:nvPr/>
        </p:nvSpPr>
        <p:spPr>
          <a:xfrm>
            <a:off x="6984295" y="390558"/>
            <a:ext cx="1800000" cy="1800000"/>
          </a:xfrm>
          <a:prstGeom prst="ellipse">
            <a:avLst/>
          </a:prstGeom>
          <a:solidFill>
            <a:srgbClr val="FFDC5A">
              <a:alpha val="9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1200" dirty="0" err="1">
                <a:solidFill>
                  <a:prstClr val="black"/>
                </a:solidFill>
                <a:ea typeface="Theano Didot" panose="02060603060706020203" pitchFamily="18" charset="0"/>
              </a:rPr>
              <a:t>Нефтепере-рабатывающий</a:t>
            </a:r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 завод «Товарищества нефтяного производства братьев Нобель»</a:t>
            </a:r>
          </a:p>
        </p:txBody>
      </p:sp>
    </p:spTree>
    <p:extLst>
      <p:ext uri="{BB962C8B-B14F-4D97-AF65-F5344CB8AC3E}">
        <p14:creationId xmlns:p14="http://schemas.microsoft.com/office/powerpoint/2010/main" val="263822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33142" y="386416"/>
            <a:ext cx="71145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Монополии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9378" y="3883655"/>
            <a:ext cx="1909580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378" y="1076496"/>
            <a:ext cx="1909580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9378" y="2012215"/>
            <a:ext cx="1909580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9378" y="2947936"/>
            <a:ext cx="1909580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0" name="Скругленная соединительная линия 9"/>
          <p:cNvCxnSpPr>
            <a:stCxn id="17" idx="3"/>
            <a:endCxn id="22" idx="1"/>
          </p:cNvCxnSpPr>
          <p:nvPr/>
        </p:nvCxnSpPr>
        <p:spPr>
          <a:xfrm flipV="1">
            <a:off x="2348958" y="1396770"/>
            <a:ext cx="744438" cy="2"/>
          </a:xfrm>
          <a:prstGeom prst="straightConnector1">
            <a:avLst/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0506" y="1242881"/>
            <a:ext cx="1145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Картель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9688" y="2178600"/>
            <a:ext cx="1086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Синдикат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0813" y="3109625"/>
            <a:ext cx="82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Трест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8672" y="4050039"/>
            <a:ext cx="1028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Концерн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93396" y="1076494"/>
            <a:ext cx="5571707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93396" y="2012215"/>
            <a:ext cx="5571707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93396" y="2947936"/>
            <a:ext cx="5571707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93396" y="3883653"/>
            <a:ext cx="5571707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7" name="Скругленная соединительная линия 9"/>
          <p:cNvCxnSpPr>
            <a:stCxn id="19" idx="3"/>
            <a:endCxn id="23" idx="1"/>
          </p:cNvCxnSpPr>
          <p:nvPr/>
        </p:nvCxnSpPr>
        <p:spPr>
          <a:xfrm>
            <a:off x="2348958" y="2332491"/>
            <a:ext cx="744438" cy="0"/>
          </a:xfrm>
          <a:prstGeom prst="straightConnector1">
            <a:avLst/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9"/>
          <p:cNvCxnSpPr>
            <a:stCxn id="21" idx="3"/>
            <a:endCxn id="24" idx="1"/>
          </p:cNvCxnSpPr>
          <p:nvPr/>
        </p:nvCxnSpPr>
        <p:spPr>
          <a:xfrm>
            <a:off x="2348958" y="3268212"/>
            <a:ext cx="744438" cy="0"/>
          </a:xfrm>
          <a:prstGeom prst="straightConnector1">
            <a:avLst/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9"/>
          <p:cNvCxnSpPr>
            <a:stCxn id="35" idx="3"/>
            <a:endCxn id="25" idx="1"/>
          </p:cNvCxnSpPr>
          <p:nvPr/>
        </p:nvCxnSpPr>
        <p:spPr>
          <a:xfrm flipV="1">
            <a:off x="2348958" y="4203929"/>
            <a:ext cx="744438" cy="2"/>
          </a:xfrm>
          <a:prstGeom prst="straightConnector1">
            <a:avLst/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39838" y="1027437"/>
            <a:ext cx="5278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Форма объединения компаний, которые договорились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о размерах производства, ценах и рынках сбыта, сохранив при этом производственную самостоятельность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39838" y="2070878"/>
            <a:ext cx="5278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Форма объединения, созданная для совместного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сбыта продукции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39838" y="2898880"/>
            <a:ext cx="5278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Форма объединения предприятий, при которой они теряют финансовую и производственную самостоятельность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и подчиняются единому управлению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39838" y="3845804"/>
            <a:ext cx="5278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Форма объединения предприятий, формально сохраняющих самостоятельность, но подчинённых централизованному финансовому контролю и руководству</a:t>
            </a:r>
          </a:p>
        </p:txBody>
      </p:sp>
    </p:spTree>
    <p:extLst>
      <p:ext uri="{BB962C8B-B14F-4D97-AF65-F5344CB8AC3E}">
        <p14:creationId xmlns:p14="http://schemas.microsoft.com/office/powerpoint/2010/main" val="360709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7" grpId="0" animBg="1"/>
      <p:bldP spid="19" grpId="0" animBg="1"/>
      <p:bldP spid="21" grpId="0" animBg="1"/>
      <p:bldP spid="14" grpId="0"/>
      <p:bldP spid="15" grpId="0"/>
      <p:bldP spid="18" grpId="0"/>
      <p:bldP spid="20" grpId="0"/>
      <p:bldP spid="22" grpId="0" animBg="1"/>
      <p:bldP spid="23" grpId="0" animBg="1"/>
      <p:bldP spid="24" grpId="0" animBg="1"/>
      <p:bldP spid="25" grpId="0" animBg="1"/>
      <p:bldP spid="34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t="-20000" r="-8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25854" y="1811982"/>
            <a:ext cx="4963669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России наибольшее распространение получили синдикаты. </a:t>
            </a:r>
          </a:p>
          <a:p>
            <a:pPr defTabSz="685749">
              <a:lnSpc>
                <a:spcPct val="110000"/>
              </a:lnSpc>
            </a:pPr>
            <a:endParaRPr lang="ru-RU" sz="1800" dirty="0">
              <a:solidFill>
                <a:prstClr val="white"/>
              </a:solidFill>
              <a:latin typeface="Merriweather"/>
            </a:endParaRP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Они пытались подчинить себе все ведущие отрасли хозяйства.</a:t>
            </a:r>
          </a:p>
        </p:txBody>
      </p:sp>
      <p:pic>
        <p:nvPicPr>
          <p:cNvPr id="3074" name="Picture 2" descr="ÐÐ°ÑÑÐ¸Ð½ÐºÐ¸ Ð¿Ð¾ Ð·Ð°Ð¿ÑÐ¾ÑÑ Ð½Ð¾Ð±ÐµÐ»Ñ Ð¼Ð°Ð·ÑÑ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063" y="829341"/>
            <a:ext cx="2900654" cy="344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775" y="425180"/>
            <a:ext cx="367889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Синдикаты России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76" y="1165723"/>
            <a:ext cx="4534462" cy="830997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Синдикат «</a:t>
            </a:r>
            <a:r>
              <a:rPr lang="ru-RU" sz="1800" dirty="0" err="1">
                <a:solidFill>
                  <a:prstClr val="white"/>
                </a:solidFill>
                <a:latin typeface="Merriweather"/>
              </a:rPr>
              <a:t>Продамета</a:t>
            </a:r>
            <a:r>
              <a:rPr lang="ru-RU" sz="1800" dirty="0">
                <a:solidFill>
                  <a:prstClr val="white"/>
                </a:solidFill>
                <a:latin typeface="Merriweather"/>
              </a:rPr>
              <a:t>» объединил на начальном этапе </a:t>
            </a:r>
          </a:p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12 металлургических заводов.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5" y="1313594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8775" y="2578749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8775" y="3816590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775" y="2433250"/>
            <a:ext cx="4933700" cy="830997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Синдикат «</a:t>
            </a:r>
            <a:r>
              <a:rPr lang="ru-RU" sz="1800" dirty="0" err="1">
                <a:solidFill>
                  <a:prstClr val="white"/>
                </a:solidFill>
                <a:latin typeface="Merriweather"/>
              </a:rPr>
              <a:t>Продуголь</a:t>
            </a:r>
            <a:r>
              <a:rPr lang="ru-RU" sz="1800" dirty="0">
                <a:solidFill>
                  <a:prstClr val="white"/>
                </a:solidFill>
                <a:latin typeface="Merriweather"/>
              </a:rPr>
              <a:t>» объединял предприятия, находившиеся </a:t>
            </a:r>
          </a:p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в Донецком бассейне.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775" y="3671091"/>
            <a:ext cx="4608890" cy="830997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Синдикат «</a:t>
            </a:r>
            <a:r>
              <a:rPr lang="ru-RU" sz="1800" dirty="0" err="1">
                <a:solidFill>
                  <a:prstClr val="white"/>
                </a:solidFill>
                <a:latin typeface="Merriweather"/>
              </a:rPr>
              <a:t>Продвагон</a:t>
            </a:r>
            <a:r>
              <a:rPr lang="ru-RU" sz="1800" dirty="0">
                <a:solidFill>
                  <a:prstClr val="white"/>
                </a:solidFill>
                <a:latin typeface="Merriweather"/>
              </a:rPr>
              <a:t>» был создан с целью регулирования заказов на вагоны.</a:t>
            </a:r>
          </a:p>
        </p:txBody>
      </p:sp>
      <p:pic>
        <p:nvPicPr>
          <p:cNvPr id="4098" name="Picture 2" descr="ÐÐ°ÑÑÐ¸Ð½ÐºÐ¸ Ð¿Ð¾ Ð·Ð°Ð¿ÑÐ¾ÑÑ ÑÐ°Ð±ÑÐ¸ÐºÐ° 19 Ð²ÐµÐ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0948" y="851104"/>
            <a:ext cx="2957719" cy="35670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4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t="-12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939083"/>
            <a:ext cx="3934047" cy="794403"/>
          </a:xfrm>
          <a:prstGeom prst="rect">
            <a:avLst/>
          </a:prstGeom>
          <a:solidFill>
            <a:srgbClr val="FA5050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На долю «Нобель-Мазута» приходилось около 80 % продажи нефтепродуктов.</a:t>
            </a:r>
          </a:p>
        </p:txBody>
      </p:sp>
      <p:sp>
        <p:nvSpPr>
          <p:cNvPr id="4" name="Овал 3"/>
          <p:cNvSpPr/>
          <p:nvPr/>
        </p:nvSpPr>
        <p:spPr>
          <a:xfrm>
            <a:off x="6984295" y="390558"/>
            <a:ext cx="1800000" cy="1800000"/>
          </a:xfrm>
          <a:prstGeom prst="ellipse">
            <a:avLst/>
          </a:prstGeom>
          <a:solidFill>
            <a:srgbClr val="FFDC5A">
              <a:alpha val="9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Нефтяные вышки</a:t>
            </a:r>
          </a:p>
        </p:txBody>
      </p:sp>
    </p:spTree>
    <p:extLst>
      <p:ext uri="{BB962C8B-B14F-4D97-AF65-F5344CB8AC3E}">
        <p14:creationId xmlns:p14="http://schemas.microsoft.com/office/powerpoint/2010/main" val="371856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77826" y="2743439"/>
            <a:ext cx="2538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Появлялись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монополии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и в банковской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системе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94064" y="2743439"/>
            <a:ext cx="2555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Пять крупных банков контролировали почти половину финансовых операций в России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14863" y="2743439"/>
            <a:ext cx="27832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Эти банки становились инвесторами российской промышленности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73389" y="2165892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9626" y="2165892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377032" y="1876842"/>
            <a:ext cx="540000" cy="540000"/>
          </a:xfrm>
          <a:prstGeom prst="ellipse">
            <a:avLst/>
          </a:prstGeom>
          <a:solidFill>
            <a:srgbClr val="FA5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1</a:t>
            </a:r>
          </a:p>
        </p:txBody>
      </p:sp>
      <p:sp>
        <p:nvSpPr>
          <p:cNvPr id="23" name="Овал 22"/>
          <p:cNvSpPr/>
          <p:nvPr/>
        </p:nvSpPr>
        <p:spPr>
          <a:xfrm>
            <a:off x="4301999" y="1876842"/>
            <a:ext cx="540000" cy="540000"/>
          </a:xfrm>
          <a:prstGeom prst="ellipse">
            <a:avLst/>
          </a:prstGeom>
          <a:solidFill>
            <a:srgbClr val="FA5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2</a:t>
            </a:r>
          </a:p>
        </p:txBody>
      </p:sp>
      <p:sp>
        <p:nvSpPr>
          <p:cNvPr id="24" name="Овал 23"/>
          <p:cNvSpPr/>
          <p:nvPr/>
        </p:nvSpPr>
        <p:spPr>
          <a:xfrm>
            <a:off x="7236493" y="1876842"/>
            <a:ext cx="540000" cy="540000"/>
          </a:xfrm>
          <a:prstGeom prst="ellipse">
            <a:avLst/>
          </a:prstGeom>
          <a:solidFill>
            <a:srgbClr val="FA5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32"/>
            <a:r>
              <a:rPr lang="ru-RU" sz="1800" dirty="0">
                <a:solidFill>
                  <a:prstClr val="white"/>
                </a:solidFill>
                <a:latin typeface="Merriweather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3142" y="386416"/>
            <a:ext cx="71145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Монополии</a:t>
            </a:r>
          </a:p>
        </p:txBody>
      </p:sp>
    </p:spTree>
    <p:extLst>
      <p:ext uri="{BB962C8B-B14F-4D97-AF65-F5344CB8AC3E}">
        <p14:creationId xmlns:p14="http://schemas.microsoft.com/office/powerpoint/2010/main" val="195497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18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" y="0"/>
            <a:ext cx="3284536" cy="5143500"/>
          </a:xfrm>
          <a:prstGeom prst="rect">
            <a:avLst/>
          </a:prstGeom>
          <a:solidFill>
            <a:srgbClr val="FA5050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ru-RU" sz="1013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500" y="1301704"/>
            <a:ext cx="2793539" cy="248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начале </a:t>
            </a:r>
            <a:r>
              <a:rPr lang="en-US" sz="1800" dirty="0">
                <a:solidFill>
                  <a:prstClr val="white"/>
                </a:solidFill>
                <a:latin typeface="Merriweather"/>
              </a:rPr>
              <a:t>XX</a:t>
            </a:r>
            <a:r>
              <a:rPr lang="ru-RU" sz="1800" dirty="0">
                <a:solidFill>
                  <a:prstClr val="white"/>
                </a:solidFill>
                <a:latin typeface="Merriweather"/>
              </a:rPr>
              <a:t> века Россия вышла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на первое место </a:t>
            </a:r>
          </a:p>
          <a:p>
            <a:pPr algn="ctr" defTabSz="685766">
              <a:lnSpc>
                <a:spcPct val="125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мире по объёму сельско-хозяйственной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226583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9769" y="2241712"/>
            <a:ext cx="2558115" cy="1117277"/>
          </a:xfrm>
          <a:prstGeom prst="roundRect">
            <a:avLst/>
          </a:prstGeom>
          <a:noFill/>
          <a:ln w="15875">
            <a:solidFill>
              <a:srgbClr val="FA5050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86659" y="1299831"/>
            <a:ext cx="2767568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95854" y="3645823"/>
            <a:ext cx="2767568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6" name="Скругленная соединительная линия 25"/>
          <p:cNvCxnSpPr>
            <a:stCxn id="29" idx="3"/>
            <a:endCxn id="19" idx="1"/>
          </p:cNvCxnSpPr>
          <p:nvPr/>
        </p:nvCxnSpPr>
        <p:spPr>
          <a:xfrm flipV="1">
            <a:off x="2827884" y="1620107"/>
            <a:ext cx="358775" cy="1180244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stCxn id="29" idx="3"/>
            <a:endCxn id="21" idx="1"/>
          </p:cNvCxnSpPr>
          <p:nvPr/>
        </p:nvCxnSpPr>
        <p:spPr>
          <a:xfrm>
            <a:off x="2827884" y="2800351"/>
            <a:ext cx="367970" cy="1165748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7611" y="2323295"/>
            <a:ext cx="2502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В Центральной России преобладали </a:t>
            </a:r>
            <a:r>
              <a:rPr lang="ru-RU" sz="1400" b="1" dirty="0" err="1">
                <a:solidFill>
                  <a:prstClr val="black"/>
                </a:solidFill>
              </a:rPr>
              <a:t>полусередняцкие</a:t>
            </a:r>
            <a:r>
              <a:rPr lang="ru-RU" sz="1400" b="1" dirty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и бедняцкие хозяйства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99738" y="1358496"/>
            <a:ext cx="273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Не производили продукцию на продажу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37350" y="3704488"/>
            <a:ext cx="2520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Не имели достаточного количества удобрений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9977" y="386416"/>
            <a:ext cx="72283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715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Сельское хозяйство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46312" y="2241712"/>
            <a:ext cx="2558115" cy="1117277"/>
          </a:xfrm>
          <a:prstGeom prst="roundRect">
            <a:avLst/>
          </a:prstGeom>
          <a:noFill/>
          <a:ln w="15875">
            <a:solidFill>
              <a:srgbClr val="FA5050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55434" y="2432198"/>
            <a:ext cx="23398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В таких хозяйствах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была очень низкая урожайность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00068" y="2481453"/>
            <a:ext cx="2767568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37350" y="2538739"/>
            <a:ext cx="2520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Использовали соху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и деревянную борону</a:t>
            </a:r>
          </a:p>
        </p:txBody>
      </p:sp>
      <p:cxnSp>
        <p:nvCxnSpPr>
          <p:cNvPr id="27" name="Скругленная соединительная линия 26"/>
          <p:cNvCxnSpPr/>
          <p:nvPr/>
        </p:nvCxnSpPr>
        <p:spPr>
          <a:xfrm flipH="1" flipV="1">
            <a:off x="5966840" y="1620107"/>
            <a:ext cx="358775" cy="1180244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flipH="1">
            <a:off x="5975095" y="2800351"/>
            <a:ext cx="338078" cy="1165748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>
            <a:stCxn id="29" idx="3"/>
            <a:endCxn id="24" idx="1"/>
          </p:cNvCxnSpPr>
          <p:nvPr/>
        </p:nvCxnSpPr>
        <p:spPr>
          <a:xfrm>
            <a:off x="2827884" y="2800351"/>
            <a:ext cx="372184" cy="1378"/>
          </a:xfrm>
          <a:prstGeom prst="straightConnector1">
            <a:avLst/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1"/>
          <p:cNvCxnSpPr>
            <a:stCxn id="24" idx="3"/>
            <a:endCxn id="17" idx="1"/>
          </p:cNvCxnSpPr>
          <p:nvPr/>
        </p:nvCxnSpPr>
        <p:spPr>
          <a:xfrm flipV="1">
            <a:off x="5967636" y="2800351"/>
            <a:ext cx="378676" cy="1378"/>
          </a:xfrm>
          <a:prstGeom prst="straightConnector1">
            <a:avLst/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76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 animBg="1"/>
      <p:bldP spid="21" grpId="0" animBg="1"/>
      <p:bldP spid="13" grpId="0"/>
      <p:bldP spid="15" grpId="0"/>
      <p:bldP spid="18" grpId="0"/>
      <p:bldP spid="17" grpId="0" animBg="1"/>
      <p:bldP spid="20" grpId="0"/>
      <p:bldP spid="24" grpId="0" animBg="1"/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58777" y="1660106"/>
            <a:ext cx="4033837" cy="1816855"/>
            <a:chOff x="358776" y="1577920"/>
            <a:chExt cx="4033837" cy="181685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58776" y="1577920"/>
              <a:ext cx="4033837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/>
              <a:r>
                <a:rPr lang="ru-RU" sz="2800" dirty="0">
                  <a:solidFill>
                    <a:srgbClr val="FFDC5A"/>
                  </a:solidFill>
                  <a:latin typeface="Merriweather"/>
                </a:rPr>
                <a:t>Сельское </a:t>
              </a:r>
            </a:p>
            <a:p>
              <a:pPr defTabSz="685749"/>
              <a:r>
                <a:rPr lang="ru-RU" sz="2800" dirty="0">
                  <a:solidFill>
                    <a:srgbClr val="FFDC5A"/>
                  </a:solidFill>
                  <a:latin typeface="Merriweather"/>
                </a:rPr>
                <a:t>хозяйство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8777" y="2461186"/>
              <a:ext cx="3766656" cy="93358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Крестьяне, владевшие бедными хозяйствами, были уверены, что их положение улучшится, если они получат часть помещичьих земель. </a:t>
              </a:r>
            </a:p>
          </p:txBody>
        </p:sp>
      </p:grpSp>
      <p:pic>
        <p:nvPicPr>
          <p:cNvPr id="5122" name="Picture 2" descr="ÐÐ°ÑÑÐ¸Ð½ÐºÐ¸ Ð¿Ð¾ Ð·Ð°Ð¿ÑÐ¾ÑÑ ÐºÑÐµÑÑÑÑÐ½Ðµ ÑÐ¾ÑÑÐ¸Ð¸ ÐºÐ¾Ð½ÐµÑ 19 Ð²ÐµÐºÐ°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0856" y="836580"/>
            <a:ext cx="4423146" cy="344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99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25854" y="1663122"/>
            <a:ext cx="4963669" cy="1828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Согласно подсчётам на семью из шести человек в чернозёмных районах требовалось 10,5 десятин пашни. </a:t>
            </a:r>
          </a:p>
          <a:p>
            <a:pPr defTabSz="685749">
              <a:lnSpc>
                <a:spcPct val="110000"/>
              </a:lnSpc>
            </a:pPr>
            <a:endParaRPr lang="ru-RU" sz="1800" dirty="0">
              <a:solidFill>
                <a:prstClr val="white"/>
              </a:solidFill>
              <a:latin typeface="Merriweather"/>
            </a:endParaRP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реальности на одно крестьянское хозяйство приходилось 7 десятин.</a:t>
            </a:r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061" y="829341"/>
            <a:ext cx="2895697" cy="344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31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66000" r="-3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440972"/>
            <a:ext cx="3934047" cy="578959"/>
          </a:xfrm>
          <a:prstGeom prst="rect">
            <a:avLst/>
          </a:prstGeom>
          <a:solidFill>
            <a:srgbClr val="FA5050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Наблюдалось аграрное перенаселение.</a:t>
            </a:r>
          </a:p>
        </p:txBody>
      </p:sp>
    </p:spTree>
    <p:extLst>
      <p:ext uri="{BB962C8B-B14F-4D97-AF65-F5344CB8AC3E}">
        <p14:creationId xmlns:p14="http://schemas.microsoft.com/office/powerpoint/2010/main" val="343073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Сельское хозяйство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4022" y="1425005"/>
            <a:ext cx="253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Сохранение общины только ухудшало ситуацию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1316594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4/5 надельной земли крестьян находилось </a:t>
            </a:r>
          </a:p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в общинном пользовании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7764" y="1316594"/>
            <a:ext cx="2557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Община регулярно проводила переделы земли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27764" y="2626282"/>
            <a:ext cx="25574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Контролировалось равномерное распределение наделов между крестьянскими хозяйствами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3600" y="2841726"/>
            <a:ext cx="2639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dirty="0">
                <a:solidFill>
                  <a:prstClr val="black"/>
                </a:solidFill>
              </a:rPr>
              <a:t>При каждом новом переделе крестьяне получали всё меньше земли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76600" y="2841726"/>
            <a:ext cx="25558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1400" b="1" dirty="0">
                <a:solidFill>
                  <a:prstClr val="black"/>
                </a:solidFill>
              </a:rPr>
              <a:t>Население Российской империи росло быстрыми темпами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973389" y="1677533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89626" y="1677533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5889626" y="3211058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974497" y="3211058"/>
            <a:ext cx="241300" cy="0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506492" y="2284295"/>
            <a:ext cx="0" cy="212603"/>
          </a:xfrm>
          <a:prstGeom prst="straightConnector1">
            <a:avLst/>
          </a:prstGeom>
          <a:ln w="31750" cap="rnd">
            <a:solidFill>
              <a:srgbClr val="FA5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26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9000" t="-10000" r="-26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84295" y="390558"/>
            <a:ext cx="1800000" cy="1800000"/>
          </a:xfrm>
          <a:prstGeom prst="ellipse">
            <a:avLst/>
          </a:prstGeom>
          <a:solidFill>
            <a:srgbClr val="FFDC5A">
              <a:alpha val="9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Нобелевский городок</a:t>
            </a:r>
          </a:p>
        </p:txBody>
      </p:sp>
    </p:spTree>
    <p:extLst>
      <p:ext uri="{BB962C8B-B14F-4D97-AF65-F5344CB8AC3E}">
        <p14:creationId xmlns:p14="http://schemas.microsoft.com/office/powerpoint/2010/main" val="163501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924" y="2241712"/>
            <a:ext cx="2558115" cy="1117277"/>
          </a:xfrm>
          <a:prstGeom prst="roundRect">
            <a:avLst/>
          </a:prstGeom>
          <a:noFill/>
          <a:ln w="15875">
            <a:solidFill>
              <a:srgbClr val="FA5050">
                <a:alpha val="75000"/>
              </a:srgbClr>
            </a:solidFill>
          </a:ln>
        </p:spPr>
        <p:txBody>
          <a:bodyPr wrap="square" tIns="180000" bIns="180000" rtlCol="0">
            <a:noAutofit/>
          </a:bodyPr>
          <a:lstStyle/>
          <a:p>
            <a:pPr algn="ctr" defTabSz="685715"/>
            <a:endParaRPr lang="ru-RU" sz="1400" b="1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1814" y="2012215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1814" y="2947936"/>
            <a:ext cx="3497262" cy="640551"/>
          </a:xfrm>
          <a:prstGeom prst="roundRect">
            <a:avLst/>
          </a:prstGeom>
          <a:noFill/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</a:ln>
        </p:spPr>
        <p:txBody>
          <a:bodyPr wrap="square" tIns="180000" bIns="180000" rtlCol="0">
            <a:spAutoFit/>
          </a:bodyPr>
          <a:lstStyle/>
          <a:p>
            <a:pPr algn="ctr" defTabSz="685715"/>
            <a:endParaRPr lang="ru-RU" sz="1400" dirty="0">
              <a:solidFill>
                <a:prstClr val="black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6" name="Скругленная соединительная линия 25"/>
          <p:cNvCxnSpPr>
            <a:stCxn id="29" idx="3"/>
            <a:endCxn id="19" idx="1"/>
          </p:cNvCxnSpPr>
          <p:nvPr/>
        </p:nvCxnSpPr>
        <p:spPr>
          <a:xfrm flipV="1">
            <a:off x="3923039" y="2332491"/>
            <a:ext cx="358775" cy="467860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>
            <a:stCxn id="29" idx="3"/>
            <a:endCxn id="21" idx="1"/>
          </p:cNvCxnSpPr>
          <p:nvPr/>
        </p:nvCxnSpPr>
        <p:spPr>
          <a:xfrm>
            <a:off x="3923039" y="2800351"/>
            <a:ext cx="358775" cy="467861"/>
          </a:xfrm>
          <a:prstGeom prst="curvedConnector3">
            <a:avLst>
              <a:gd name="adj1" fmla="val 50000"/>
            </a:avLst>
          </a:prstGeom>
          <a:ln w="15875" cap="rnd">
            <a:solidFill>
              <a:schemeClr val="tx1">
                <a:lumMod val="75000"/>
                <a:lumOff val="25000"/>
                <a:alpha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64211" y="2535044"/>
            <a:ext cx="2159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</a:rPr>
              <a:t>Недостатки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</a:rPr>
              <a:t>общины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29558" y="1963158"/>
            <a:ext cx="2989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Защищала слабые хозяйства, 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</a:rPr>
              <a:t>но тормозила развитие более сильных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29558" y="2898879"/>
            <a:ext cx="29895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</a:rPr>
              <a:t>Стремилась к равенству, препятствуя повышению благосостояния деревни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776" y="376238"/>
            <a:ext cx="842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6"/>
            <a:r>
              <a:rPr lang="ru-RU" sz="2800" dirty="0">
                <a:solidFill>
                  <a:srgbClr val="FA5050"/>
                </a:solidFill>
                <a:latin typeface="Merriweather"/>
                <a:ea typeface="Theano Didot" panose="02060603060706020203" pitchFamily="18" charset="0"/>
              </a:rPr>
              <a:t>Сельское хозяйство</a:t>
            </a:r>
          </a:p>
        </p:txBody>
      </p:sp>
    </p:spTree>
    <p:extLst>
      <p:ext uri="{BB962C8B-B14F-4D97-AF65-F5344CB8AC3E}">
        <p14:creationId xmlns:p14="http://schemas.microsoft.com/office/powerpoint/2010/main" val="21269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 animBg="1"/>
      <p:bldP spid="21" grpId="0" animBg="1"/>
      <p:bldP spid="13" grpId="0"/>
      <p:bldP spid="15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775" y="425180"/>
            <a:ext cx="73469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83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Социально-экономическое развитие страны на рубеже XIX–XX веков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75" y="1562356"/>
            <a:ext cx="5746575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Россия была аграрно-индустриальной страной со значительным потенциалом.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5" y="1569355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8775" y="2756801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8775" y="3947776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775" y="2611302"/>
            <a:ext cx="4864072" cy="830997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Важной особенностью российской экономики было наличие крупного государственного сектора.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775" y="3802277"/>
            <a:ext cx="5310639" cy="830997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Денежная реформа 1897 года создала условия для привлечения иностранного капитала в российскую экономику.</a:t>
            </a:r>
          </a:p>
        </p:txBody>
      </p:sp>
    </p:spTree>
    <p:extLst>
      <p:ext uri="{BB962C8B-B14F-4D97-AF65-F5344CB8AC3E}">
        <p14:creationId xmlns:p14="http://schemas.microsoft.com/office/powerpoint/2010/main" val="43647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7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775" y="425180"/>
            <a:ext cx="734695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685783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Социально-экономическое развитие страны на рубеже XIX–XX веков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75" y="1562356"/>
            <a:ext cx="5746575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В начале </a:t>
            </a:r>
            <a:r>
              <a:rPr lang="en-US" sz="1800" dirty="0">
                <a:solidFill>
                  <a:prstClr val="white"/>
                </a:solidFill>
                <a:latin typeface="Merriweather"/>
              </a:rPr>
              <a:t>XX</a:t>
            </a:r>
            <a:r>
              <a:rPr lang="ru-RU" sz="1800" dirty="0">
                <a:solidFill>
                  <a:prstClr val="white"/>
                </a:solidFill>
                <a:latin typeface="Merriweather"/>
              </a:rPr>
              <a:t> века происходила монополизация производства.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5" y="1569355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4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8775" y="2756801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5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8775" y="3947776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775" y="2611302"/>
            <a:ext cx="5097988" cy="830997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Россия вышла на первое место в мире по объёму сельскохозяйственной продукции.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775" y="3802277"/>
            <a:ext cx="5310639" cy="830997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>
                <a:solidFill>
                  <a:prstClr val="white"/>
                </a:solidFill>
                <a:latin typeface="Merriweather"/>
              </a:rPr>
              <a:t>Сохранение общины и нехватка земли тормозили развитие крестьянских хозяйств.</a:t>
            </a:r>
            <a:endParaRPr lang="ru-RU" sz="1800" dirty="0">
              <a:solidFill>
                <a:prstClr val="white"/>
              </a:solidFill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2465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58777" y="1806024"/>
            <a:ext cx="4033837" cy="1579867"/>
            <a:chOff x="358776" y="1577920"/>
            <a:chExt cx="4033837" cy="157986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58776" y="1577920"/>
              <a:ext cx="4033837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/>
              <a:r>
                <a:rPr lang="ru-RU" sz="2800" dirty="0">
                  <a:solidFill>
                    <a:srgbClr val="FFDC5A"/>
                  </a:solidFill>
                  <a:latin typeface="Merriweather"/>
                </a:rPr>
                <a:t>Нобелевский городок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58777" y="2461186"/>
              <a:ext cx="3766656" cy="6966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685749">
                <a:lnSpc>
                  <a:spcPct val="110000"/>
                </a:lnSpc>
              </a:pPr>
              <a:r>
                <a:rPr lang="ru-RU" sz="1400" dirty="0">
                  <a:solidFill>
                    <a:prstClr val="white"/>
                  </a:solidFill>
                </a:rPr>
                <a:t>Здесь жили работники и служащие «Товарищества нефтяного производства братьев Нобель». </a:t>
              </a:r>
            </a:p>
          </p:txBody>
        </p:sp>
      </p:grpSp>
      <p:pic>
        <p:nvPicPr>
          <p:cNvPr id="2050" name="Picture 2" descr="ÐÐ°ÑÑÐ¸Ð½ÐºÐ¸ Ð¿Ð¾ Ð·Ð°Ð¿ÑÐ¾ÑÑ Ð½Ð¾Ð±ÐµÐ»ÐµÐ²ÑÐºÐ¸Ð¹ Ð³Ð¾ÑÐ¾Ð´Ð¾Ðº ÑÐ°ÑÐ¸ÑÑÐ½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7369" y="836580"/>
            <a:ext cx="4406631" cy="34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08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84295" y="390558"/>
            <a:ext cx="1800000" cy="1800000"/>
          </a:xfrm>
          <a:prstGeom prst="ellipse">
            <a:avLst/>
          </a:prstGeom>
          <a:solidFill>
            <a:srgbClr val="FFDC5A">
              <a:alpha val="9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ru-RU" sz="1200" dirty="0">
                <a:solidFill>
                  <a:prstClr val="black"/>
                </a:solidFill>
                <a:ea typeface="Theano Didot" panose="02060603060706020203" pitchFamily="18" charset="0"/>
              </a:rPr>
              <a:t>Нобелевский городок</a:t>
            </a:r>
          </a:p>
        </p:txBody>
      </p:sp>
    </p:spTree>
    <p:extLst>
      <p:ext uri="{BB962C8B-B14F-4D97-AF65-F5344CB8AC3E}">
        <p14:creationId xmlns:p14="http://schemas.microsoft.com/office/powerpoint/2010/main" val="17522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1" y="4855500"/>
            <a:ext cx="1316571" cy="28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25854" y="1802248"/>
            <a:ext cx="5188537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1884 году в Нобелевском городке появилось электричество. </a:t>
            </a:r>
          </a:p>
          <a:p>
            <a:pPr defTabSz="685749">
              <a:lnSpc>
                <a:spcPct val="110000"/>
              </a:lnSpc>
            </a:pPr>
            <a:endParaRPr lang="ru-RU" sz="1800" dirty="0">
              <a:solidFill>
                <a:prstClr val="white"/>
              </a:solidFill>
              <a:latin typeface="Merriweather"/>
            </a:endParaRPr>
          </a:p>
          <a:p>
            <a:pPr defTabSz="685749">
              <a:lnSpc>
                <a:spcPct val="110000"/>
              </a:lnSpc>
            </a:pPr>
            <a:r>
              <a:rPr lang="ru-RU" sz="1800" dirty="0">
                <a:solidFill>
                  <a:prstClr val="white"/>
                </a:solidFill>
                <a:latin typeface="Merriweather"/>
              </a:rPr>
              <a:t>В 1885 году сюда была проведена телефонная линия.</a:t>
            </a:r>
          </a:p>
        </p:txBody>
      </p:sp>
      <p:pic>
        <p:nvPicPr>
          <p:cNvPr id="3074" name="Picture 2" descr="ÐÐ°ÑÑÐ¸Ð½ÐºÐ¸ Ð¿Ð¾ Ð·Ð°Ð¿ÑÐ¾ÑÑ Ð½Ð¾Ð±ÐµÐ»ÐµÐ²ÑÐºÐ¸Ð¹ Ð³Ð¾ÑÐ¾Ð´Ð¾Ðº ÑÐ°ÑÐ¸ÑÑÐ½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4069" y="829341"/>
            <a:ext cx="2900648" cy="344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5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8775" y="425180"/>
            <a:ext cx="335348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783"/>
            <a:r>
              <a:rPr lang="ru-RU" sz="2800" dirty="0">
                <a:solidFill>
                  <a:srgbClr val="FFDC5A"/>
                </a:solidFill>
                <a:latin typeface="Merriweather"/>
                <a:ea typeface="Theano Didot" panose="02060603060706020203" pitchFamily="18" charset="0"/>
              </a:rPr>
              <a:t>Вопросы занятия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776" y="1158714"/>
            <a:ext cx="5576452" cy="276999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Развитие российской экономики.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5" y="1026503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1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8775" y="1814818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2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8775" y="2610469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775" y="1946318"/>
            <a:ext cx="4933700" cy="276999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Роль государства в экономике.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8775" y="2741969"/>
            <a:ext cx="3751046" cy="276999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Иностранные инвестиции.</a:t>
            </a:r>
          </a:p>
        </p:txBody>
      </p:sp>
      <p:sp>
        <p:nvSpPr>
          <p:cNvPr id="19" name="Овал 18"/>
          <p:cNvSpPr/>
          <p:nvPr/>
        </p:nvSpPr>
        <p:spPr>
          <a:xfrm>
            <a:off x="358775" y="3405783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8775" y="3398784"/>
            <a:ext cx="4933700" cy="553998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Российский монополистический капитализм.</a:t>
            </a:r>
          </a:p>
        </p:txBody>
      </p:sp>
      <p:sp>
        <p:nvSpPr>
          <p:cNvPr id="21" name="Овал 20"/>
          <p:cNvSpPr/>
          <p:nvPr/>
        </p:nvSpPr>
        <p:spPr>
          <a:xfrm>
            <a:off x="358775" y="4189224"/>
            <a:ext cx="540000" cy="540000"/>
          </a:xfrm>
          <a:prstGeom prst="ellipse">
            <a:avLst/>
          </a:prstGeom>
          <a:solidFill>
            <a:srgbClr val="FFDC5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685766"/>
            <a:r>
              <a:rPr lang="ru-RU" sz="1800" dirty="0">
                <a:solidFill>
                  <a:prstClr val="black"/>
                </a:solidFill>
                <a:latin typeface="Merriweather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8775" y="4320724"/>
            <a:ext cx="4933700" cy="276999"/>
          </a:xfrm>
          <a:prstGeom prst="rect">
            <a:avLst/>
          </a:prstGeom>
          <a:noFill/>
        </p:spPr>
        <p:txBody>
          <a:bodyPr wrap="square" lIns="180000" tIns="0" rIns="0" bIns="0" rtlCol="0">
            <a:spAutoFit/>
          </a:bodyPr>
          <a:lstStyle/>
          <a:p>
            <a:pPr defTabSz="685766"/>
            <a:r>
              <a:rPr lang="ru-RU" sz="1800" dirty="0">
                <a:solidFill>
                  <a:prstClr val="white"/>
                </a:solidFill>
                <a:latin typeface="Merriweather"/>
              </a:rPr>
              <a:t>Сельскохозяйственное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161649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30" y="4855500"/>
            <a:ext cx="1316571" cy="28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929800"/>
            <a:ext cx="3604437" cy="794403"/>
          </a:xfrm>
          <a:prstGeom prst="rect">
            <a:avLst/>
          </a:prstGeom>
          <a:solidFill>
            <a:srgbClr val="FA5050">
              <a:alpha val="95000"/>
            </a:srgbClr>
          </a:solidFill>
        </p:spPr>
        <p:txBody>
          <a:bodyPr wrap="square" lIns="360000" tIns="180000" rIns="180000" bIns="180000" rtlCol="0">
            <a:spAutoFit/>
          </a:bodyPr>
          <a:lstStyle/>
          <a:p>
            <a:pPr defTabSz="685783"/>
            <a:r>
              <a:rPr lang="ru-RU" sz="1400" dirty="0">
                <a:solidFill>
                  <a:prstClr val="white"/>
                </a:solidFill>
              </a:rPr>
              <a:t>В конце </a:t>
            </a:r>
            <a:r>
              <a:rPr lang="en-US" sz="1400" dirty="0">
                <a:solidFill>
                  <a:prstClr val="white"/>
                </a:solidFill>
              </a:rPr>
              <a:t>XIX</a:t>
            </a:r>
            <a:r>
              <a:rPr lang="ru-RU" sz="1400" dirty="0">
                <a:solidFill>
                  <a:prstClr val="white"/>
                </a:solidFill>
              </a:rPr>
              <a:t> века Россия оставалась аграрной страной.</a:t>
            </a:r>
          </a:p>
        </p:txBody>
      </p:sp>
    </p:spTree>
    <p:extLst>
      <p:ext uri="{BB962C8B-B14F-4D97-AF65-F5344CB8AC3E}">
        <p14:creationId xmlns:p14="http://schemas.microsoft.com/office/powerpoint/2010/main" val="298906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3">
      <a:majorFont>
        <a:latin typeface="Kolyada-Medium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</Words>
  <Application>Microsoft Office PowerPoint</Application>
  <PresentationFormat>Экран (16:9)</PresentationFormat>
  <Paragraphs>226</Paragraphs>
  <Slides>42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1" baseType="lpstr">
      <vt:lpstr>Merriweather</vt:lpstr>
      <vt:lpstr>Roboto Slab</vt:lpstr>
      <vt:lpstr>Calibri</vt:lpstr>
      <vt:lpstr>Theano Didot</vt:lpstr>
      <vt:lpstr>Roboto</vt:lpstr>
      <vt:lpstr>Arial</vt:lpstr>
      <vt:lpstr>Tahoma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2018-11-06T07:32:50Z</dcterms:created>
  <dcterms:modified xsi:type="dcterms:W3CDTF">2018-11-19T07:30:02Z</dcterms:modified>
</cp:coreProperties>
</file>