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>
  <p:sldMasterIdLst>
    <p:sldMasterId id="2147483660" r:id="rId1"/>
  </p:sldMasterIdLst>
  <p:notesMasterIdLst>
    <p:notesMasterId r:id="rId49"/>
  </p:notesMasterIdLst>
  <p:sldIdLst>
    <p:sldId id="295" r:id="rId2"/>
    <p:sldId id="487" r:id="rId3"/>
    <p:sldId id="499" r:id="rId4"/>
    <p:sldId id="322" r:id="rId5"/>
    <p:sldId id="476" r:id="rId6"/>
    <p:sldId id="545" r:id="rId7"/>
    <p:sldId id="546" r:id="rId8"/>
    <p:sldId id="549" r:id="rId9"/>
    <p:sldId id="550" r:id="rId10"/>
    <p:sldId id="551" r:id="rId11"/>
    <p:sldId id="552" r:id="rId12"/>
    <p:sldId id="356" r:id="rId13"/>
    <p:sldId id="535" r:id="rId14"/>
    <p:sldId id="486" r:id="rId15"/>
    <p:sldId id="553" r:id="rId16"/>
    <p:sldId id="477" r:id="rId17"/>
    <p:sldId id="534" r:id="rId18"/>
    <p:sldId id="495" r:id="rId19"/>
    <p:sldId id="555" r:id="rId20"/>
    <p:sldId id="488" r:id="rId21"/>
    <p:sldId id="500" r:id="rId22"/>
    <p:sldId id="547" r:id="rId23"/>
    <p:sldId id="558" r:id="rId24"/>
    <p:sldId id="415" r:id="rId25"/>
    <p:sldId id="559" r:id="rId26"/>
    <p:sldId id="560" r:id="rId27"/>
    <p:sldId id="512" r:id="rId28"/>
    <p:sldId id="561" r:id="rId29"/>
    <p:sldId id="563" r:id="rId30"/>
    <p:sldId id="564" r:id="rId31"/>
    <p:sldId id="554" r:id="rId32"/>
    <p:sldId id="565" r:id="rId33"/>
    <p:sldId id="494" r:id="rId34"/>
    <p:sldId id="566" r:id="rId35"/>
    <p:sldId id="568" r:id="rId36"/>
    <p:sldId id="507" r:id="rId37"/>
    <p:sldId id="493" r:id="rId38"/>
    <p:sldId id="497" r:id="rId39"/>
    <p:sldId id="490" r:id="rId40"/>
    <p:sldId id="508" r:id="rId41"/>
    <p:sldId id="570" r:id="rId42"/>
    <p:sldId id="571" r:id="rId43"/>
    <p:sldId id="573" r:id="rId44"/>
    <p:sldId id="575" r:id="rId45"/>
    <p:sldId id="576" r:id="rId46"/>
    <p:sldId id="441" r:id="rId47"/>
    <p:sldId id="442" r:id="rId48"/>
  </p:sldIdLst>
  <p:sldSz cx="9144000" cy="5143500" type="screen16x9"/>
  <p:notesSz cx="6858000" cy="9144000"/>
  <p:embeddedFontLst>
    <p:embeddedFont>
      <p:font typeface="Theano Didot" panose="020B0604020202020204" charset="0"/>
      <p:regular r:id="rId50"/>
    </p:embeddedFont>
    <p:embeddedFont>
      <p:font typeface="Roboto" panose="02000000000000000000" pitchFamily="2" charset="0"/>
      <p:regular r:id="rId51"/>
      <p:bold r:id="rId52"/>
      <p:italic r:id="rId53"/>
      <p:boldItalic r:id="rId54"/>
    </p:embeddedFont>
    <p:embeddedFont>
      <p:font typeface="Merriweather" panose="00000500000000000000" pitchFamily="2" charset="-52"/>
      <p:regular r:id="rId55"/>
      <p:bold r:id="rId56"/>
      <p:italic r:id="rId57"/>
      <p:boldItalic r:id="rId58"/>
    </p:embeddedFont>
    <p:embeddedFont>
      <p:font typeface="Calibri" panose="020F0502020204030204" pitchFamily="34" charset="0"/>
      <p:regular r:id="rId59"/>
      <p:bold r:id="rId60"/>
      <p:italic r:id="rId61"/>
      <p:boldItalic r:id="rId62"/>
    </p:embeddedFont>
  </p:embeddedFontLst>
  <p:defaultTextStyle>
    <a:defPPr>
      <a:defRPr lang="ru-RU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7" userDrawn="1">
          <p15:clr>
            <a:srgbClr val="A4A3A4"/>
          </p15:clr>
        </p15:guide>
        <p15:guide id="2" pos="5534" userDrawn="1">
          <p15:clr>
            <a:srgbClr val="A4A3A4"/>
          </p15:clr>
        </p15:guide>
        <p15:guide id="3" orient="horz" pos="3003" userDrawn="1">
          <p15:clr>
            <a:srgbClr val="A4A3A4"/>
          </p15:clr>
        </p15:guide>
        <p15:guide id="4" pos="2993" userDrawn="1">
          <p15:clr>
            <a:srgbClr val="A4A3A4"/>
          </p15:clr>
        </p15:guide>
        <p15:guide id="5" pos="2744" userDrawn="1">
          <p15:clr>
            <a:srgbClr val="A4A3A4"/>
          </p15:clr>
        </p15:guide>
        <p15:guide id="6" pos="226" userDrawn="1">
          <p15:clr>
            <a:srgbClr val="A4A3A4"/>
          </p15:clr>
        </p15:guide>
        <p15:guide id="7" pos="1837" userDrawn="1">
          <p15:clr>
            <a:srgbClr val="A4A3A4"/>
          </p15:clr>
        </p15:guide>
        <p15:guide id="8" pos="2109" userDrawn="1">
          <p15:clr>
            <a:srgbClr val="A4A3A4"/>
          </p15:clr>
        </p15:guide>
        <p15:guide id="9" pos="3651" userDrawn="1">
          <p15:clr>
            <a:srgbClr val="A4A3A4"/>
          </p15:clr>
        </p15:guide>
        <p15:guide id="10" pos="3923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61648"/>
    <a:srgbClr val="4FF30E"/>
    <a:srgbClr val="FCF6F8"/>
    <a:srgbClr val="25759B"/>
    <a:srgbClr val="D24C72"/>
    <a:srgbClr val="EFDF99"/>
    <a:srgbClr val="003BB2"/>
    <a:srgbClr val="C8204C"/>
    <a:srgbClr val="404040"/>
    <a:srgbClr val="4E361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985" autoAdjust="0"/>
    <p:restoredTop sz="93213" autoAdjust="0"/>
  </p:normalViewPr>
  <p:slideViewPr>
    <p:cSldViewPr snapToGrid="0" showGuides="1">
      <p:cViewPr>
        <p:scale>
          <a:sx n="64" d="100"/>
          <a:sy n="64" d="100"/>
        </p:scale>
        <p:origin x="2250" y="816"/>
      </p:cViewPr>
      <p:guideLst>
        <p:guide orient="horz" pos="237"/>
        <p:guide pos="5534"/>
        <p:guide orient="horz" pos="3003"/>
        <p:guide pos="2993"/>
        <p:guide pos="2744"/>
        <p:guide pos="226"/>
        <p:guide pos="1837"/>
        <p:guide pos="2109"/>
        <p:guide pos="3651"/>
        <p:guide pos="392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65" d="100"/>
          <a:sy n="65" d="100"/>
        </p:scale>
        <p:origin x="3276" y="6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font" Target="fonts/font1.fntdata"/><Relationship Id="rId55" Type="http://schemas.openxmlformats.org/officeDocument/2006/relationships/font" Target="fonts/font6.fntdata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4.fntdata"/><Relationship Id="rId58" Type="http://schemas.openxmlformats.org/officeDocument/2006/relationships/font" Target="fonts/font9.fntdata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font" Target="fonts/font12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7.fntdata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font" Target="fonts/font2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10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5.fntdata"/><Relationship Id="rId62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57" Type="http://schemas.openxmlformats.org/officeDocument/2006/relationships/font" Target="fonts/font8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3.fntdata"/><Relationship Id="rId60" Type="http://schemas.openxmlformats.org/officeDocument/2006/relationships/font" Target="fonts/font11.fntdata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5BEF2C-B300-46D5-8036-A5B0A33E22D9}" type="datetimeFigureOut">
              <a:rPr lang="ru-RU" smtClean="0"/>
              <a:t>29.06.2018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1E0E06-5A83-4907-924B-CCA8D8A712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47024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17816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72851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31477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32754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673370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360571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754951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948147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862162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961370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8682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006534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224941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119455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093401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74804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360100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064205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91162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492943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191214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20847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951659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558192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329909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955213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126768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093384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369063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137709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398518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885247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39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02392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753097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332952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070261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914038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299749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5825847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332987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46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9885442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47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60195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09454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49533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86017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51375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0884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29.06.2018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55029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29.06.2018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02501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29.06.2018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81506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29.06.2018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4214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29.06.2018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97682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29.06.2018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02266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29.06.2018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66231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29.06.2018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07752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29.06.2018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46785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29.06.2018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64800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29.06.2018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75419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83A9A6-A7C6-4281-A39F-5DC6615D86C6}" type="datetimeFigureOut">
              <a:rPr lang="ru-RU" smtClean="0"/>
              <a:t>29.06.2018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0838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jpe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2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jpeg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jpeg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jpeg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png"/><Relationship Id="rId4" Type="http://schemas.openxmlformats.org/officeDocument/2006/relationships/image" Target="../media/image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png"/><Relationship Id="rId4" Type="http://schemas.openxmlformats.org/officeDocument/2006/relationships/image" Target="../media/image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jpe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jpeg"/><Relationship Id="rId4" Type="http://schemas.openxmlformats.org/officeDocument/2006/relationships/image" Target="../media/image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0.jpeg"/><Relationship Id="rId4" Type="http://schemas.openxmlformats.org/officeDocument/2006/relationships/image" Target="../media/image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.png"/><Relationship Id="rId4" Type="http://schemas.openxmlformats.org/officeDocument/2006/relationships/image" Target="../media/image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4.jpeg"/><Relationship Id="rId4" Type="http://schemas.openxmlformats.org/officeDocument/2006/relationships/image" Target="../media/image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5.jpeg"/><Relationship Id="rId4" Type="http://schemas.openxmlformats.org/officeDocument/2006/relationships/image" Target="../media/image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46.png"/><Relationship Id="rId4" Type="http://schemas.openxmlformats.org/officeDocument/2006/relationships/image" Target="../media/image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jpe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jpe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jpe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jpe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upload.wikimedia.org/wikipedia/commons/f/f5/Borovikovskiy_PtPavla1GRM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270715" y="204353"/>
            <a:ext cx="4514510" cy="4446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8775" y="376238"/>
            <a:ext cx="4033838" cy="15696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3400" dirty="0" smtClean="0">
                <a:solidFill>
                  <a:schemeClr val="bg1"/>
                </a:solidFill>
                <a:latin typeface="+mj-lt"/>
                <a:ea typeface="Theano Didot" panose="02060603060706020203" pitchFamily="18" charset="0"/>
              </a:rPr>
              <a:t>Внешняя </a:t>
            </a:r>
            <a:r>
              <a:rPr lang="ru-RU" sz="3400" smtClean="0">
                <a:solidFill>
                  <a:schemeClr val="bg1"/>
                </a:solidFill>
                <a:latin typeface="+mj-lt"/>
                <a:ea typeface="Theano Didot" panose="02060603060706020203" pitchFamily="18" charset="0"/>
              </a:rPr>
              <a:t>политика </a:t>
            </a:r>
          </a:p>
          <a:p>
            <a:r>
              <a:rPr lang="ru-RU" sz="3400" smtClean="0">
                <a:solidFill>
                  <a:schemeClr val="bg1"/>
                </a:solidFill>
                <a:latin typeface="+mj-lt"/>
                <a:ea typeface="Theano Didot" panose="02060603060706020203" pitchFamily="18" charset="0"/>
              </a:rPr>
              <a:t>Павла</a:t>
            </a:r>
            <a:r>
              <a:rPr lang="en-US" sz="3400" dirty="0" smtClean="0">
                <a:solidFill>
                  <a:schemeClr val="bg1"/>
                </a:solidFill>
                <a:latin typeface="+mj-lt"/>
                <a:ea typeface="Theano Didot" panose="02060603060706020203" pitchFamily="18" charset="0"/>
              </a:rPr>
              <a:t> I</a:t>
            </a:r>
            <a:endParaRPr lang="ru-RU" sz="3400" dirty="0">
              <a:solidFill>
                <a:schemeClr val="bg1"/>
              </a:solidFill>
              <a:latin typeface="+mj-lt"/>
              <a:ea typeface="Theano Didot" panose="02060603060706020203" pitchFamily="18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046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13870"/>
          <a:stretch/>
        </p:blipFill>
        <p:spPr>
          <a:xfrm>
            <a:off x="-14515" y="0"/>
            <a:ext cx="9158515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0" y="0"/>
            <a:ext cx="3311525" cy="5143500"/>
          </a:xfrm>
          <a:prstGeom prst="rect">
            <a:avLst/>
          </a:prstGeom>
          <a:solidFill>
            <a:srgbClr val="C61648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170258" y="1673106"/>
            <a:ext cx="2971007" cy="17972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83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+mj-lt"/>
              </a:rPr>
              <a:t>При Александре I Российская ветвь Мальтийского ордена прекратила своё </a:t>
            </a:r>
            <a:r>
              <a:rPr lang="ru-RU" sz="1800" dirty="0" smtClean="0">
                <a:solidFill>
                  <a:prstClr val="white"/>
                </a:solidFill>
                <a:latin typeface="+mj-lt"/>
              </a:rPr>
              <a:t>существование.</a:t>
            </a:r>
            <a:endParaRPr lang="ru-RU" sz="1800" dirty="0">
              <a:solidFill>
                <a:prstClr val="white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472033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Officers of the Knights of Malta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-26893"/>
            <a:ext cx="9144001" cy="5170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12" name="Овал 11"/>
          <p:cNvSpPr/>
          <p:nvPr/>
        </p:nvSpPr>
        <p:spPr>
          <a:xfrm>
            <a:off x="358775" y="2967263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ru-RU" sz="1200" dirty="0">
              <a:solidFill>
                <a:schemeClr val="tx1"/>
              </a:solidFill>
              <a:ea typeface="Theano Didot" panose="02060603060706020203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24627" y="3544097"/>
            <a:ext cx="12682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dirty="0" smtClean="0"/>
              <a:t>Рыцари</a:t>
            </a:r>
          </a:p>
          <a:p>
            <a:pPr algn="ctr"/>
            <a:r>
              <a:rPr lang="ru-RU" sz="1200" dirty="0" smtClean="0"/>
              <a:t>Мальтийского </a:t>
            </a:r>
          </a:p>
          <a:p>
            <a:pPr algn="ctr"/>
            <a:r>
              <a:rPr lang="ru-RU" sz="1200" dirty="0" smtClean="0"/>
              <a:t>ордена.</a:t>
            </a:r>
          </a:p>
        </p:txBody>
      </p:sp>
    </p:spTree>
    <p:extLst>
      <p:ext uri="{BB962C8B-B14F-4D97-AF65-F5344CB8AC3E}">
        <p14:creationId xmlns:p14="http://schemas.microsoft.com/office/powerpoint/2010/main" val="2940928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71132" y="356002"/>
            <a:ext cx="3375924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ru-RU" sz="2800" dirty="0">
                <a:solidFill>
                  <a:srgbClr val="FFDC5A"/>
                </a:solidFill>
                <a:latin typeface="+mj-lt"/>
                <a:ea typeface="Theano Didot" panose="02060603060706020203" pitchFamily="18" charset="0"/>
              </a:rPr>
              <a:t>Вопросы занятия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98775" y="1316945"/>
            <a:ext cx="6154226" cy="276999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83"/>
            <a:r>
              <a:rPr lang="ru-RU" sz="1800" dirty="0" smtClean="0">
                <a:solidFill>
                  <a:schemeClr val="bg1"/>
                </a:solidFill>
                <a:latin typeface="+mj-lt"/>
              </a:rPr>
              <a:t>Покровительство </a:t>
            </a:r>
            <a:r>
              <a:rPr lang="ru-RU" sz="1800" dirty="0">
                <a:solidFill>
                  <a:schemeClr val="bg1"/>
                </a:solidFill>
                <a:latin typeface="+mj-lt"/>
              </a:rPr>
              <a:t>Мальтийскому ордену.</a:t>
            </a:r>
          </a:p>
        </p:txBody>
      </p:sp>
      <p:sp>
        <p:nvSpPr>
          <p:cNvPr id="13" name="Овал 12"/>
          <p:cNvSpPr/>
          <p:nvPr/>
        </p:nvSpPr>
        <p:spPr>
          <a:xfrm>
            <a:off x="358775" y="1162760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83"/>
            <a:r>
              <a:rPr lang="ru-RU" sz="1800" dirty="0">
                <a:solidFill>
                  <a:schemeClr val="tx1"/>
                </a:solidFill>
                <a:latin typeface="+mj-lt"/>
              </a:rPr>
              <a:t>1</a:t>
            </a:r>
          </a:p>
        </p:txBody>
      </p:sp>
      <p:sp>
        <p:nvSpPr>
          <p:cNvPr id="14" name="Овал 13"/>
          <p:cNvSpPr/>
          <p:nvPr/>
        </p:nvSpPr>
        <p:spPr>
          <a:xfrm>
            <a:off x="382255" y="2195279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83"/>
            <a:r>
              <a:rPr lang="ru-RU" sz="1800" dirty="0">
                <a:solidFill>
                  <a:schemeClr val="tx1"/>
                </a:solidFill>
                <a:latin typeface="+mj-lt"/>
              </a:rPr>
              <a:t>2</a:t>
            </a:r>
          </a:p>
        </p:txBody>
      </p:sp>
      <p:sp>
        <p:nvSpPr>
          <p:cNvPr id="15" name="Овал 14"/>
          <p:cNvSpPr/>
          <p:nvPr/>
        </p:nvSpPr>
        <p:spPr>
          <a:xfrm>
            <a:off x="370205" y="3223875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83"/>
            <a:r>
              <a:rPr lang="ru-RU" sz="1800" dirty="0">
                <a:solidFill>
                  <a:schemeClr val="tx1"/>
                </a:solidFill>
                <a:latin typeface="+mj-lt"/>
              </a:rPr>
              <a:t>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22255" y="2326779"/>
            <a:ext cx="5326452" cy="276999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83"/>
            <a:r>
              <a:rPr lang="ru-RU" sz="1800" dirty="0">
                <a:solidFill>
                  <a:schemeClr val="bg1"/>
                </a:solidFill>
                <a:latin typeface="+mj-lt"/>
              </a:rPr>
              <a:t>Итальянский и Швейцарский походы.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910205" y="3355375"/>
            <a:ext cx="5326452" cy="276999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83"/>
            <a:r>
              <a:rPr lang="ru-RU" sz="1800" dirty="0" smtClean="0">
                <a:solidFill>
                  <a:schemeClr val="bg1"/>
                </a:solidFill>
                <a:latin typeface="+mj-lt"/>
              </a:rPr>
              <a:t>Союз </a:t>
            </a:r>
            <a:r>
              <a:rPr lang="ru-RU" sz="1800" dirty="0">
                <a:solidFill>
                  <a:schemeClr val="bg1"/>
                </a:solidFill>
                <a:latin typeface="+mj-lt"/>
              </a:rPr>
              <a:t>с Наполеоном и Индийский поход</a:t>
            </a:r>
            <a:r>
              <a:rPr lang="en-US" sz="1800" dirty="0" smtClean="0">
                <a:solidFill>
                  <a:schemeClr val="bg1"/>
                </a:solidFill>
                <a:latin typeface="+mj-lt"/>
              </a:rPr>
              <a:t>.</a:t>
            </a:r>
            <a:endParaRPr lang="en-US" sz="18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9" name="Овал 18"/>
          <p:cNvSpPr/>
          <p:nvPr/>
        </p:nvSpPr>
        <p:spPr>
          <a:xfrm>
            <a:off x="370205" y="4168309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83"/>
            <a:r>
              <a:rPr lang="ru-RU" sz="1800" dirty="0" smtClean="0">
                <a:solidFill>
                  <a:schemeClr val="tx1"/>
                </a:solidFill>
                <a:latin typeface="+mj-lt"/>
              </a:rPr>
              <a:t>4</a:t>
            </a:r>
            <a:endParaRPr lang="ru-RU" sz="18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22255" y="4299810"/>
            <a:ext cx="5326452" cy="276999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83"/>
            <a:r>
              <a:rPr lang="ru-RU" sz="1800" dirty="0" smtClean="0">
                <a:solidFill>
                  <a:schemeClr val="bg1"/>
                </a:solidFill>
                <a:latin typeface="+mj-lt"/>
              </a:rPr>
              <a:t>Заговор </a:t>
            </a:r>
            <a:r>
              <a:rPr lang="ru-RU" sz="1800" dirty="0">
                <a:solidFill>
                  <a:schemeClr val="bg1"/>
                </a:solidFill>
                <a:latin typeface="+mj-lt"/>
              </a:rPr>
              <a:t>11 марта 1801 года.</a:t>
            </a:r>
          </a:p>
        </p:txBody>
      </p:sp>
    </p:spTree>
    <p:extLst>
      <p:ext uri="{BB962C8B-B14F-4D97-AF65-F5344CB8AC3E}">
        <p14:creationId xmlns:p14="http://schemas.microsoft.com/office/powerpoint/2010/main" val="628133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4" grpId="0" animBg="1"/>
      <p:bldP spid="15" grpId="0" animBg="1"/>
      <p:bldP spid="17" grpId="0"/>
      <p:bldP spid="18" grpId="0"/>
      <p:bldP spid="19" grpId="0" animBg="1"/>
      <p:bldP spid="2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1620924" y="1273454"/>
            <a:ext cx="272990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Желание Павла </a:t>
            </a:r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I</a:t>
            </a: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 </a:t>
            </a:r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вести </a:t>
            </a:r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только оборонительные войны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79388" y="393960"/>
            <a:ext cx="8785224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32"/>
            <a:r>
              <a:rPr lang="ru-RU" sz="2800" dirty="0" smtClean="0">
                <a:solidFill>
                  <a:srgbClr val="C61648"/>
                </a:solidFill>
                <a:latin typeface="Merriweather"/>
                <a:ea typeface="Theano Didot" panose="02060603060706020203" pitchFamily="18" charset="0"/>
              </a:rPr>
              <a:t>Внешняя политика Павла </a:t>
            </a:r>
            <a:r>
              <a:rPr lang="en-US" sz="2800" dirty="0" smtClean="0">
                <a:solidFill>
                  <a:srgbClr val="C61648"/>
                </a:solidFill>
                <a:latin typeface="Merriweather"/>
                <a:ea typeface="Theano Didot" panose="02060603060706020203" pitchFamily="18" charset="0"/>
              </a:rPr>
              <a:t>I </a:t>
            </a:r>
            <a:endParaRPr lang="ru-RU" sz="2800" dirty="0">
              <a:solidFill>
                <a:srgbClr val="C61648"/>
              </a:solidFill>
              <a:latin typeface="Merriweather"/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8980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835149" y="386512"/>
            <a:ext cx="6950075" cy="210506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83">
              <a:lnSpc>
                <a:spcPct val="114000"/>
              </a:lnSpc>
            </a:pPr>
            <a:r>
              <a:rPr lang="ru-RU" sz="2400" dirty="0" smtClean="0">
                <a:solidFill>
                  <a:schemeClr val="bg1"/>
                </a:solidFill>
                <a:latin typeface="+mj-lt"/>
              </a:rPr>
              <a:t>«…Россия </a:t>
            </a:r>
            <a:r>
              <a:rPr lang="ru-RU" sz="2400" dirty="0">
                <a:solidFill>
                  <a:schemeClr val="bg1"/>
                </a:solidFill>
                <a:latin typeface="+mj-lt"/>
              </a:rPr>
              <a:t>с 1756 года, будучи </a:t>
            </a:r>
            <a:endParaRPr lang="ru-RU" sz="2400" dirty="0" smtClean="0">
              <a:solidFill>
                <a:schemeClr val="bg1"/>
              </a:solidFill>
              <a:latin typeface="+mj-lt"/>
            </a:endParaRPr>
          </a:p>
          <a:p>
            <a:pPr defTabSz="685783">
              <a:lnSpc>
                <a:spcPct val="114000"/>
              </a:lnSpc>
            </a:pPr>
            <a:r>
              <a:rPr lang="ru-RU" sz="2400" dirty="0" smtClean="0">
                <a:solidFill>
                  <a:schemeClr val="bg1"/>
                </a:solidFill>
                <a:latin typeface="+mj-lt"/>
              </a:rPr>
              <a:t>в </a:t>
            </a:r>
            <a:r>
              <a:rPr lang="ru-RU" sz="2400" dirty="0">
                <a:solidFill>
                  <a:schemeClr val="bg1"/>
                </a:solidFill>
                <a:latin typeface="+mj-lt"/>
              </a:rPr>
              <a:t>беспрерывной войне, есть... единственная в свете держава, которая находилась 40 лет в несчастном состоянии истощать своё население</a:t>
            </a:r>
            <a:r>
              <a:rPr lang="ru-RU" sz="2400" dirty="0" smtClean="0">
                <a:solidFill>
                  <a:schemeClr val="bg1"/>
                </a:solidFill>
                <a:latin typeface="+mj-lt"/>
              </a:rPr>
              <a:t>».</a:t>
            </a:r>
            <a:endParaRPr lang="ru-RU" sz="2400" dirty="0"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3" name="Группа 2"/>
          <p:cNvGrpSpPr/>
          <p:nvPr/>
        </p:nvGrpSpPr>
        <p:grpSpPr>
          <a:xfrm>
            <a:off x="1835150" y="3918391"/>
            <a:ext cx="3330800" cy="640185"/>
            <a:chOff x="358776" y="3438832"/>
            <a:chExt cx="3330800" cy="640185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358776" y="3438832"/>
              <a:ext cx="3330800" cy="319959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914354">
                <a:lnSpc>
                  <a:spcPct val="125000"/>
                </a:lnSpc>
              </a:pPr>
              <a:r>
                <a:rPr lang="ru-RU" sz="1800" dirty="0" smtClean="0">
                  <a:solidFill>
                    <a:schemeClr val="bg1"/>
                  </a:solidFill>
                  <a:latin typeface="+mj-lt"/>
                </a:rPr>
                <a:t>Павел </a:t>
              </a:r>
              <a:r>
                <a:rPr lang="en-US" sz="1800" dirty="0" smtClean="0">
                  <a:solidFill>
                    <a:schemeClr val="bg1"/>
                  </a:solidFill>
                  <a:latin typeface="+mj-lt"/>
                </a:rPr>
                <a:t>I </a:t>
              </a:r>
              <a:endParaRPr lang="ru-RU" sz="1800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9" name="Прямоугольник 8"/>
            <p:cNvSpPr/>
            <p:nvPr/>
          </p:nvSpPr>
          <p:spPr>
            <a:xfrm>
              <a:off x="358776" y="3809713"/>
              <a:ext cx="2559047" cy="269304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914354">
                <a:lnSpc>
                  <a:spcPct val="125000"/>
                </a:lnSpc>
              </a:pPr>
              <a:r>
                <a:rPr lang="ru-RU" sz="1400" dirty="0" smtClean="0">
                  <a:solidFill>
                    <a:srgbClr val="FFDC5A"/>
                  </a:solidFill>
                </a:rPr>
                <a:t>17</a:t>
              </a:r>
              <a:r>
                <a:rPr lang="en-US" sz="1400" dirty="0" smtClean="0">
                  <a:solidFill>
                    <a:srgbClr val="FFDC5A"/>
                  </a:solidFill>
                </a:rPr>
                <a:t>54</a:t>
              </a:r>
              <a:r>
                <a:rPr lang="ru-RU" sz="1400" dirty="0" smtClean="0">
                  <a:solidFill>
                    <a:srgbClr val="FFDC5A"/>
                  </a:solidFill>
                </a:rPr>
                <a:t>–1</a:t>
              </a:r>
              <a:r>
                <a:rPr lang="en-US" sz="1400" dirty="0" smtClean="0">
                  <a:solidFill>
                    <a:srgbClr val="FFDC5A"/>
                  </a:solidFill>
                </a:rPr>
                <a:t>801</a:t>
              </a:r>
              <a:r>
                <a:rPr lang="ru-RU" sz="1400" dirty="0" smtClean="0">
                  <a:solidFill>
                    <a:srgbClr val="FFDC5A"/>
                  </a:solidFill>
                </a:rPr>
                <a:t> </a:t>
              </a:r>
              <a:endParaRPr lang="ru-RU" sz="1400" dirty="0">
                <a:solidFill>
                  <a:srgbClr val="FFDC5A"/>
                </a:solidFill>
              </a:endParaRPr>
            </a:p>
          </p:txBody>
        </p:sp>
      </p:grpSp>
      <p:pic>
        <p:nvPicPr>
          <p:cNvPr id="12" name="Picture 2" descr="ÐÐ°Ð²ÐµÐ» I ÐÐµÑÑÐ¾Ð²Ð¸Ñ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8775" y="3687262"/>
            <a:ext cx="1080000" cy="1080001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5079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1620924" y="1273454"/>
            <a:ext cx="272990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Желание Павла </a:t>
            </a:r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I</a:t>
            </a: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 </a:t>
            </a:r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вести </a:t>
            </a:r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только оборонительные войны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681078" y="1273454"/>
            <a:ext cx="274526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1400" dirty="0">
                <a:solidFill>
                  <a:srgbClr val="C61648"/>
                </a:solidFill>
              </a:rPr>
              <a:t>Отказ императора </a:t>
            </a:r>
            <a:endParaRPr lang="ru-RU" sz="1400" dirty="0" smtClean="0">
              <a:solidFill>
                <a:srgbClr val="C61648"/>
              </a:solidFill>
            </a:endParaRPr>
          </a:p>
          <a:p>
            <a:pPr algn="ctr" defTabSz="685783"/>
            <a:r>
              <a:rPr lang="ru-RU" sz="1400" dirty="0" smtClean="0">
                <a:solidFill>
                  <a:srgbClr val="C61648"/>
                </a:solidFill>
              </a:rPr>
              <a:t>от </a:t>
            </a:r>
            <a:r>
              <a:rPr lang="ru-RU" sz="1400" dirty="0">
                <a:solidFill>
                  <a:srgbClr val="C61648"/>
                </a:solidFill>
              </a:rPr>
              <a:t>участия в </a:t>
            </a:r>
            <a:r>
              <a:rPr lang="ru-RU" sz="1400" dirty="0" smtClean="0">
                <a:solidFill>
                  <a:srgbClr val="C61648"/>
                </a:solidFill>
              </a:rPr>
              <a:t>войнах</a:t>
            </a:r>
          </a:p>
          <a:p>
            <a:pPr algn="ctr" defTabSz="685783"/>
            <a:r>
              <a:rPr lang="ru-RU" sz="1400" dirty="0" smtClean="0">
                <a:solidFill>
                  <a:srgbClr val="C61648"/>
                </a:solidFill>
              </a:rPr>
              <a:t>против </a:t>
            </a:r>
            <a:r>
              <a:rPr lang="ru-RU" sz="1400" dirty="0">
                <a:solidFill>
                  <a:srgbClr val="C61648"/>
                </a:solidFill>
              </a:rPr>
              <a:t>Франции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971406" y="2850870"/>
            <a:ext cx="215686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Давление I союзников </a:t>
            </a:r>
            <a:endParaRPr lang="ru-RU" sz="1400" dirty="0" smtClean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 algn="ctr" defTabSz="685783"/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и </a:t>
            </a:r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ближайшего </a:t>
            </a:r>
            <a:endParaRPr lang="ru-RU" sz="1400" dirty="0" smtClean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 algn="ctr" defTabSz="685783"/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окружения на </a:t>
            </a:r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Павла I 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707937" y="2850870"/>
            <a:ext cx="25558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1400" dirty="0">
                <a:solidFill>
                  <a:srgbClr val="C61648"/>
                </a:solidFill>
              </a:rPr>
              <a:t>Возвращение России </a:t>
            </a:r>
            <a:endParaRPr lang="ru-RU" sz="1400" dirty="0" smtClean="0">
              <a:solidFill>
                <a:srgbClr val="C61648"/>
              </a:solidFill>
            </a:endParaRPr>
          </a:p>
          <a:p>
            <a:pPr algn="ctr" defTabSz="685783"/>
            <a:r>
              <a:rPr lang="ru-RU" sz="1400" dirty="0" smtClean="0">
                <a:solidFill>
                  <a:srgbClr val="C61648"/>
                </a:solidFill>
              </a:rPr>
              <a:t>к </a:t>
            </a:r>
            <a:r>
              <a:rPr lang="ru-RU" sz="1400" dirty="0">
                <a:solidFill>
                  <a:srgbClr val="C61648"/>
                </a:solidFill>
              </a:rPr>
              <a:t>активным боевым действиям</a:t>
            </a:r>
          </a:p>
        </p:txBody>
      </p:sp>
      <p:cxnSp>
        <p:nvCxnSpPr>
          <p:cNvPr id="19" name="Прямая со стрелкой 18"/>
          <p:cNvCxnSpPr/>
          <p:nvPr/>
        </p:nvCxnSpPr>
        <p:spPr>
          <a:xfrm>
            <a:off x="4447477" y="1642786"/>
            <a:ext cx="241300" cy="0"/>
          </a:xfrm>
          <a:prstGeom prst="straightConnector1">
            <a:avLst/>
          </a:prstGeom>
          <a:ln w="31750" cap="rnd">
            <a:solidFill>
              <a:srgbClr val="C6164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 flipH="1" flipV="1">
            <a:off x="4430984" y="3220202"/>
            <a:ext cx="241300" cy="0"/>
          </a:xfrm>
          <a:prstGeom prst="straightConnector1">
            <a:avLst/>
          </a:prstGeom>
          <a:ln w="31750" cap="rnd">
            <a:solidFill>
              <a:srgbClr val="C6164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>
            <a:off x="6049839" y="2401257"/>
            <a:ext cx="0" cy="212603"/>
          </a:xfrm>
          <a:prstGeom prst="straightConnector1">
            <a:avLst/>
          </a:prstGeom>
          <a:ln w="31750" cap="rnd">
            <a:solidFill>
              <a:srgbClr val="C6164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79388" y="393960"/>
            <a:ext cx="8785224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32"/>
            <a:r>
              <a:rPr lang="ru-RU" sz="2800" dirty="0" smtClean="0">
                <a:solidFill>
                  <a:srgbClr val="C61648"/>
                </a:solidFill>
                <a:latin typeface="Merriweather"/>
                <a:ea typeface="Theano Didot" panose="02060603060706020203" pitchFamily="18" charset="0"/>
              </a:rPr>
              <a:t>Внешняя политика Павла </a:t>
            </a:r>
            <a:r>
              <a:rPr lang="en-US" sz="2800" dirty="0" smtClean="0">
                <a:solidFill>
                  <a:srgbClr val="C61648"/>
                </a:solidFill>
                <a:latin typeface="Merriweather"/>
                <a:ea typeface="Theano Didot" panose="02060603060706020203" pitchFamily="18" charset="0"/>
              </a:rPr>
              <a:t>I </a:t>
            </a:r>
            <a:endParaRPr lang="ru-RU" sz="2800" dirty="0">
              <a:solidFill>
                <a:srgbClr val="C61648"/>
              </a:solidFill>
              <a:latin typeface="Merriweather"/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0278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3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t="7499"/>
          <a:stretch/>
        </p:blipFill>
        <p:spPr>
          <a:xfrm>
            <a:off x="1" y="-13447"/>
            <a:ext cx="9144000" cy="5156948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1651462" y="1557251"/>
            <a:ext cx="1823258" cy="1124989"/>
          </a:xfrm>
          <a:prstGeom prst="rect">
            <a:avLst/>
          </a:prstGeom>
          <a:noFill/>
          <a:ln w="38100">
            <a:solidFill>
              <a:srgbClr val="C61648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73335" y="402217"/>
            <a:ext cx="3811890" cy="2333811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4973335" y="402216"/>
            <a:ext cx="3811889" cy="2333812"/>
          </a:xfrm>
          <a:prstGeom prst="rect">
            <a:avLst/>
          </a:prstGeom>
          <a:noFill/>
          <a:ln w="38100">
            <a:solidFill>
              <a:srgbClr val="C61648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8" name="Скругленная соединительная линия 17"/>
          <p:cNvCxnSpPr>
            <a:endCxn id="9" idx="3"/>
          </p:cNvCxnSpPr>
          <p:nvPr/>
        </p:nvCxnSpPr>
        <p:spPr>
          <a:xfrm flipH="1">
            <a:off x="3474720" y="1557251"/>
            <a:ext cx="1498615" cy="562495"/>
          </a:xfrm>
          <a:prstGeom prst="straightConnector1">
            <a:avLst/>
          </a:prstGeom>
          <a:ln w="57150" cap="rnd">
            <a:solidFill>
              <a:srgbClr val="C61648"/>
            </a:solidFill>
            <a:prstDash val="sysDot"/>
            <a:round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Прямоугольная выноска 11"/>
          <p:cNvSpPr/>
          <p:nvPr/>
        </p:nvSpPr>
        <p:spPr>
          <a:xfrm>
            <a:off x="6273440" y="2119746"/>
            <a:ext cx="1046305" cy="386105"/>
          </a:xfrm>
          <a:prstGeom prst="wedgeRectCallout">
            <a:avLst>
              <a:gd name="adj1" fmla="val -43670"/>
              <a:gd name="adj2" fmla="val -147530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867" dirty="0" smtClean="0">
                <a:solidFill>
                  <a:srgbClr val="4E361E"/>
                </a:solidFill>
                <a:latin typeface="Roboto"/>
              </a:rPr>
              <a:t>Мальта</a:t>
            </a:r>
            <a:endParaRPr kumimoji="0" lang="ru-RU" sz="1867" b="0" i="0" u="none" strike="noStrike" kern="1200" cap="none" spc="0" normalizeH="0" baseline="0" noProof="0" dirty="0">
              <a:ln>
                <a:noFill/>
              </a:ln>
              <a:solidFill>
                <a:srgbClr val="4E361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25" name="Полилиния 24"/>
          <p:cNvSpPr/>
          <p:nvPr/>
        </p:nvSpPr>
        <p:spPr>
          <a:xfrm>
            <a:off x="2304518" y="2228640"/>
            <a:ext cx="42576" cy="36741"/>
          </a:xfrm>
          <a:custGeom>
            <a:avLst/>
            <a:gdLst>
              <a:gd name="connsiteX0" fmla="*/ 15083 w 98398"/>
              <a:gd name="connsiteY0" fmla="*/ 857 h 70927"/>
              <a:gd name="connsiteX1" fmla="*/ 96045 w 98398"/>
              <a:gd name="connsiteY1" fmla="*/ 24670 h 70927"/>
              <a:gd name="connsiteX2" fmla="*/ 74614 w 98398"/>
              <a:gd name="connsiteY2" fmla="*/ 38957 h 70927"/>
              <a:gd name="connsiteX3" fmla="*/ 53183 w 98398"/>
              <a:gd name="connsiteY3" fmla="*/ 69914 h 70927"/>
              <a:gd name="connsiteX4" fmla="*/ 3176 w 98398"/>
              <a:gd name="connsiteY4" fmla="*/ 58007 h 70927"/>
              <a:gd name="connsiteX5" fmla="*/ 15083 w 98398"/>
              <a:gd name="connsiteY5" fmla="*/ 857 h 70927"/>
              <a:gd name="connsiteX0" fmla="*/ 13756 w 73438"/>
              <a:gd name="connsiteY0" fmla="*/ 351 h 70421"/>
              <a:gd name="connsiteX1" fmla="*/ 42330 w 73438"/>
              <a:gd name="connsiteY1" fmla="*/ 33689 h 70421"/>
              <a:gd name="connsiteX2" fmla="*/ 73287 w 73438"/>
              <a:gd name="connsiteY2" fmla="*/ 38451 h 70421"/>
              <a:gd name="connsiteX3" fmla="*/ 51856 w 73438"/>
              <a:gd name="connsiteY3" fmla="*/ 69408 h 70421"/>
              <a:gd name="connsiteX4" fmla="*/ 1849 w 73438"/>
              <a:gd name="connsiteY4" fmla="*/ 57501 h 70421"/>
              <a:gd name="connsiteX5" fmla="*/ 13756 w 73438"/>
              <a:gd name="connsiteY5" fmla="*/ 351 h 70421"/>
              <a:gd name="connsiteX0" fmla="*/ 13756 w 73438"/>
              <a:gd name="connsiteY0" fmla="*/ 2861 h 36831"/>
              <a:gd name="connsiteX1" fmla="*/ 42330 w 73438"/>
              <a:gd name="connsiteY1" fmla="*/ 480 h 36831"/>
              <a:gd name="connsiteX2" fmla="*/ 73287 w 73438"/>
              <a:gd name="connsiteY2" fmla="*/ 5242 h 36831"/>
              <a:gd name="connsiteX3" fmla="*/ 51856 w 73438"/>
              <a:gd name="connsiteY3" fmla="*/ 36199 h 36831"/>
              <a:gd name="connsiteX4" fmla="*/ 1849 w 73438"/>
              <a:gd name="connsiteY4" fmla="*/ 24292 h 36831"/>
              <a:gd name="connsiteX5" fmla="*/ 13756 w 73438"/>
              <a:gd name="connsiteY5" fmla="*/ 2861 h 36831"/>
              <a:gd name="connsiteX0" fmla="*/ 13756 w 73438"/>
              <a:gd name="connsiteY0" fmla="*/ 660 h 51467"/>
              <a:gd name="connsiteX1" fmla="*/ 42330 w 73438"/>
              <a:gd name="connsiteY1" fmla="*/ 14948 h 51467"/>
              <a:gd name="connsiteX2" fmla="*/ 73287 w 73438"/>
              <a:gd name="connsiteY2" fmla="*/ 19710 h 51467"/>
              <a:gd name="connsiteX3" fmla="*/ 51856 w 73438"/>
              <a:gd name="connsiteY3" fmla="*/ 50667 h 51467"/>
              <a:gd name="connsiteX4" fmla="*/ 1849 w 73438"/>
              <a:gd name="connsiteY4" fmla="*/ 38760 h 51467"/>
              <a:gd name="connsiteX5" fmla="*/ 13756 w 73438"/>
              <a:gd name="connsiteY5" fmla="*/ 660 h 51467"/>
              <a:gd name="connsiteX0" fmla="*/ 550 w 60232"/>
              <a:gd name="connsiteY0" fmla="*/ 204 h 50570"/>
              <a:gd name="connsiteX1" fmla="*/ 29124 w 60232"/>
              <a:gd name="connsiteY1" fmla="*/ 14492 h 50570"/>
              <a:gd name="connsiteX2" fmla="*/ 60081 w 60232"/>
              <a:gd name="connsiteY2" fmla="*/ 19254 h 50570"/>
              <a:gd name="connsiteX3" fmla="*/ 38650 w 60232"/>
              <a:gd name="connsiteY3" fmla="*/ 50211 h 50570"/>
              <a:gd name="connsiteX4" fmla="*/ 12455 w 60232"/>
              <a:gd name="connsiteY4" fmla="*/ 26397 h 50570"/>
              <a:gd name="connsiteX5" fmla="*/ 550 w 60232"/>
              <a:gd name="connsiteY5" fmla="*/ 204 h 50570"/>
              <a:gd name="connsiteX0" fmla="*/ 532 w 60138"/>
              <a:gd name="connsiteY0" fmla="*/ 204 h 36736"/>
              <a:gd name="connsiteX1" fmla="*/ 29106 w 60138"/>
              <a:gd name="connsiteY1" fmla="*/ 14492 h 36736"/>
              <a:gd name="connsiteX2" fmla="*/ 60063 w 60138"/>
              <a:gd name="connsiteY2" fmla="*/ 19254 h 36736"/>
              <a:gd name="connsiteX3" fmla="*/ 36251 w 60138"/>
              <a:gd name="connsiteY3" fmla="*/ 35924 h 36736"/>
              <a:gd name="connsiteX4" fmla="*/ 12437 w 60138"/>
              <a:gd name="connsiteY4" fmla="*/ 26397 h 36736"/>
              <a:gd name="connsiteX5" fmla="*/ 532 w 60138"/>
              <a:gd name="connsiteY5" fmla="*/ 204 h 36736"/>
              <a:gd name="connsiteX0" fmla="*/ 532 w 42576"/>
              <a:gd name="connsiteY0" fmla="*/ 209 h 36741"/>
              <a:gd name="connsiteX1" fmla="*/ 29106 w 42576"/>
              <a:gd name="connsiteY1" fmla="*/ 14497 h 36741"/>
              <a:gd name="connsiteX2" fmla="*/ 38632 w 42576"/>
              <a:gd name="connsiteY2" fmla="*/ 21640 h 36741"/>
              <a:gd name="connsiteX3" fmla="*/ 36251 w 42576"/>
              <a:gd name="connsiteY3" fmla="*/ 35929 h 36741"/>
              <a:gd name="connsiteX4" fmla="*/ 12437 w 42576"/>
              <a:gd name="connsiteY4" fmla="*/ 26402 h 36741"/>
              <a:gd name="connsiteX5" fmla="*/ 532 w 42576"/>
              <a:gd name="connsiteY5" fmla="*/ 209 h 367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576" h="36741">
                <a:moveTo>
                  <a:pt x="532" y="209"/>
                </a:moveTo>
                <a:cubicBezTo>
                  <a:pt x="3310" y="-1775"/>
                  <a:pt x="22756" y="10925"/>
                  <a:pt x="29106" y="14497"/>
                </a:cubicBezTo>
                <a:cubicBezTo>
                  <a:pt x="35456" y="18069"/>
                  <a:pt x="37441" y="18068"/>
                  <a:pt x="38632" y="21640"/>
                </a:cubicBezTo>
                <a:cubicBezTo>
                  <a:pt x="39823" y="25212"/>
                  <a:pt x="48157" y="32754"/>
                  <a:pt x="36251" y="35929"/>
                </a:cubicBezTo>
                <a:cubicBezTo>
                  <a:pt x="24345" y="39104"/>
                  <a:pt x="18390" y="32355"/>
                  <a:pt x="12437" y="26402"/>
                </a:cubicBezTo>
                <a:cubicBezTo>
                  <a:pt x="6484" y="20449"/>
                  <a:pt x="-2246" y="2193"/>
                  <a:pt x="532" y="209"/>
                </a:cubicBezTo>
                <a:close/>
              </a:path>
            </a:pathLst>
          </a:custGeom>
          <a:solidFill>
            <a:srgbClr val="C616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6263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9144000" cy="51435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58775" y="1829656"/>
            <a:ext cx="3650518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2800" dirty="0" smtClean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Значение Мальты </a:t>
            </a:r>
          </a:p>
          <a:p>
            <a:pPr defTabSz="685749"/>
            <a:r>
              <a:rPr lang="ru-RU" sz="2800" dirty="0" smtClean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для России</a:t>
            </a:r>
            <a:endParaRPr lang="ru-RU" sz="2800" dirty="0">
              <a:solidFill>
                <a:srgbClr val="FFDC5A"/>
              </a:solidFill>
              <a:latin typeface="Merriweather"/>
              <a:ea typeface="Theano Didot" panose="02060603060706020203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75961" y="3979358"/>
            <a:ext cx="3633331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Павел I считал Мальту подчинённой территорией. </a:t>
            </a:r>
          </a:p>
        </p:txBody>
      </p:sp>
      <p:sp>
        <p:nvSpPr>
          <p:cNvPr id="12" name="Овал 11"/>
          <p:cNvSpPr/>
          <p:nvPr/>
        </p:nvSpPr>
        <p:spPr>
          <a:xfrm>
            <a:off x="358774" y="3273402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3" name="Овал 12"/>
          <p:cNvSpPr/>
          <p:nvPr/>
        </p:nvSpPr>
        <p:spPr>
          <a:xfrm>
            <a:off x="4594673" y="3301574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590972" y="3979358"/>
            <a:ext cx="3509674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Он планировал создать там военно-морскую </a:t>
            </a: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базу.</a:t>
            </a:r>
            <a:endParaRPr lang="ru-RU" sz="1800" dirty="0">
              <a:solidFill>
                <a:prstClr val="white"/>
              </a:solidFill>
              <a:latin typeface="Merriweather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2" t="6838" r="11569" b="7027"/>
          <a:stretch/>
        </p:blipFill>
        <p:spPr>
          <a:xfrm>
            <a:off x="4496844" y="0"/>
            <a:ext cx="4647156" cy="3469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479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 animBg="1"/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http://topwar.ru/uploads/posts/2012-02/1330052349_ushakov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2607430" y="0"/>
            <a:ext cx="740608" cy="5159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://topwar.ru/uploads/posts/2012-02/1330052349_ushakov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866820" y="0"/>
            <a:ext cx="740608" cy="5159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://topwar.ru/uploads/posts/2012-02/1330052349_ushakov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1131539" y="-3267"/>
            <a:ext cx="740608" cy="5159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://topwar.ru/uploads/posts/2012-02/1330052349_ushakov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1154198" cy="5159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0" name="Picture 2" descr="http://topwar.ru/uploads/posts/2012-02/1330052349_ushakov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302718" y="0"/>
            <a:ext cx="5841281" cy="5165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0" y="0"/>
            <a:ext cx="3311525" cy="5143500"/>
          </a:xfrm>
          <a:prstGeom prst="rect">
            <a:avLst/>
          </a:prstGeom>
          <a:solidFill>
            <a:srgbClr val="C61648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156951" y="1508146"/>
            <a:ext cx="3065784" cy="2143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83">
              <a:lnSpc>
                <a:spcPct val="125000"/>
              </a:lnSpc>
            </a:pPr>
            <a:r>
              <a:rPr lang="ru-RU" sz="1800" dirty="0" smtClean="0">
                <a:solidFill>
                  <a:prstClr val="white"/>
                </a:solidFill>
                <a:latin typeface="+mj-lt"/>
              </a:rPr>
              <a:t>После </a:t>
            </a:r>
            <a:r>
              <a:rPr lang="ru-RU" sz="1800" dirty="0">
                <a:solidFill>
                  <a:prstClr val="white"/>
                </a:solidFill>
                <a:latin typeface="+mj-lt"/>
              </a:rPr>
              <a:t>захвата </a:t>
            </a:r>
            <a:r>
              <a:rPr lang="ru-RU" sz="1800" dirty="0" smtClean="0">
                <a:solidFill>
                  <a:prstClr val="white"/>
                </a:solidFill>
                <a:latin typeface="+mj-lt"/>
              </a:rPr>
              <a:t>Мальты </a:t>
            </a:r>
            <a:r>
              <a:rPr lang="ru-RU" sz="1800" dirty="0">
                <a:solidFill>
                  <a:prstClr val="white"/>
                </a:solidFill>
                <a:latin typeface="+mj-lt"/>
              </a:rPr>
              <a:t>армией Наполеона </a:t>
            </a:r>
            <a:endParaRPr lang="ru-RU" sz="1800" dirty="0" smtClean="0">
              <a:solidFill>
                <a:prstClr val="white"/>
              </a:solidFill>
              <a:latin typeface="+mj-lt"/>
            </a:endParaRPr>
          </a:p>
          <a:p>
            <a:pPr algn="ctr" defTabSz="685783">
              <a:lnSpc>
                <a:spcPct val="125000"/>
              </a:lnSpc>
            </a:pPr>
            <a:r>
              <a:rPr lang="ru-RU" sz="1800" dirty="0" smtClean="0">
                <a:solidFill>
                  <a:prstClr val="white"/>
                </a:solidFill>
                <a:latin typeface="+mj-lt"/>
              </a:rPr>
              <a:t>в </a:t>
            </a:r>
            <a:r>
              <a:rPr lang="ru-RU" sz="1800" dirty="0">
                <a:solidFill>
                  <a:prstClr val="white"/>
                </a:solidFill>
                <a:latin typeface="+mj-lt"/>
              </a:rPr>
              <a:t>1798 году туда была направлена эскадра адмирала Фёдора Фёдоровича </a:t>
            </a:r>
            <a:r>
              <a:rPr lang="ru-RU" sz="1800" dirty="0" smtClean="0">
                <a:solidFill>
                  <a:prstClr val="white"/>
                </a:solidFill>
                <a:latin typeface="+mj-lt"/>
              </a:rPr>
              <a:t>Ушакова. </a:t>
            </a:r>
            <a:endParaRPr lang="ru-RU" sz="1800" dirty="0">
              <a:solidFill>
                <a:prstClr val="white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391558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t="7499"/>
          <a:stretch/>
        </p:blipFill>
        <p:spPr>
          <a:xfrm>
            <a:off x="1" y="-13447"/>
            <a:ext cx="9144000" cy="5156948"/>
          </a:xfrm>
          <a:prstGeom prst="rect">
            <a:avLst/>
          </a:prstGeom>
          <a:solidFill>
            <a:srgbClr val="4FF30E"/>
          </a:solidFill>
        </p:spPr>
      </p:pic>
      <p:sp>
        <p:nvSpPr>
          <p:cNvPr id="9" name="Прямоугольник 8"/>
          <p:cNvSpPr/>
          <p:nvPr/>
        </p:nvSpPr>
        <p:spPr>
          <a:xfrm>
            <a:off x="1651462" y="1557251"/>
            <a:ext cx="1823258" cy="1124989"/>
          </a:xfrm>
          <a:prstGeom prst="rect">
            <a:avLst/>
          </a:prstGeom>
          <a:noFill/>
          <a:ln w="38100">
            <a:solidFill>
              <a:srgbClr val="C61648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cxnSp>
        <p:nvCxnSpPr>
          <p:cNvPr id="18" name="Скругленная соединительная линия 17"/>
          <p:cNvCxnSpPr>
            <a:endCxn id="9" idx="3"/>
          </p:cNvCxnSpPr>
          <p:nvPr/>
        </p:nvCxnSpPr>
        <p:spPr>
          <a:xfrm flipH="1">
            <a:off x="3474720" y="1557251"/>
            <a:ext cx="1498615" cy="562495"/>
          </a:xfrm>
          <a:prstGeom prst="straightConnector1">
            <a:avLst/>
          </a:prstGeom>
          <a:ln w="57150" cap="rnd">
            <a:solidFill>
              <a:srgbClr val="C61648"/>
            </a:solidFill>
            <a:prstDash val="sysDot"/>
            <a:round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Полилиния 24"/>
          <p:cNvSpPr/>
          <p:nvPr/>
        </p:nvSpPr>
        <p:spPr>
          <a:xfrm>
            <a:off x="2767011" y="1860612"/>
            <a:ext cx="44356" cy="50012"/>
          </a:xfrm>
          <a:custGeom>
            <a:avLst/>
            <a:gdLst>
              <a:gd name="connsiteX0" fmla="*/ 15083 w 98398"/>
              <a:gd name="connsiteY0" fmla="*/ 857 h 70927"/>
              <a:gd name="connsiteX1" fmla="*/ 96045 w 98398"/>
              <a:gd name="connsiteY1" fmla="*/ 24670 h 70927"/>
              <a:gd name="connsiteX2" fmla="*/ 74614 w 98398"/>
              <a:gd name="connsiteY2" fmla="*/ 38957 h 70927"/>
              <a:gd name="connsiteX3" fmla="*/ 53183 w 98398"/>
              <a:gd name="connsiteY3" fmla="*/ 69914 h 70927"/>
              <a:gd name="connsiteX4" fmla="*/ 3176 w 98398"/>
              <a:gd name="connsiteY4" fmla="*/ 58007 h 70927"/>
              <a:gd name="connsiteX5" fmla="*/ 15083 w 98398"/>
              <a:gd name="connsiteY5" fmla="*/ 857 h 70927"/>
              <a:gd name="connsiteX0" fmla="*/ 13756 w 73438"/>
              <a:gd name="connsiteY0" fmla="*/ 351 h 70421"/>
              <a:gd name="connsiteX1" fmla="*/ 42330 w 73438"/>
              <a:gd name="connsiteY1" fmla="*/ 33689 h 70421"/>
              <a:gd name="connsiteX2" fmla="*/ 73287 w 73438"/>
              <a:gd name="connsiteY2" fmla="*/ 38451 h 70421"/>
              <a:gd name="connsiteX3" fmla="*/ 51856 w 73438"/>
              <a:gd name="connsiteY3" fmla="*/ 69408 h 70421"/>
              <a:gd name="connsiteX4" fmla="*/ 1849 w 73438"/>
              <a:gd name="connsiteY4" fmla="*/ 57501 h 70421"/>
              <a:gd name="connsiteX5" fmla="*/ 13756 w 73438"/>
              <a:gd name="connsiteY5" fmla="*/ 351 h 70421"/>
              <a:gd name="connsiteX0" fmla="*/ 13756 w 73438"/>
              <a:gd name="connsiteY0" fmla="*/ 2861 h 36831"/>
              <a:gd name="connsiteX1" fmla="*/ 42330 w 73438"/>
              <a:gd name="connsiteY1" fmla="*/ 480 h 36831"/>
              <a:gd name="connsiteX2" fmla="*/ 73287 w 73438"/>
              <a:gd name="connsiteY2" fmla="*/ 5242 h 36831"/>
              <a:gd name="connsiteX3" fmla="*/ 51856 w 73438"/>
              <a:gd name="connsiteY3" fmla="*/ 36199 h 36831"/>
              <a:gd name="connsiteX4" fmla="*/ 1849 w 73438"/>
              <a:gd name="connsiteY4" fmla="*/ 24292 h 36831"/>
              <a:gd name="connsiteX5" fmla="*/ 13756 w 73438"/>
              <a:gd name="connsiteY5" fmla="*/ 2861 h 36831"/>
              <a:gd name="connsiteX0" fmla="*/ 13756 w 73438"/>
              <a:gd name="connsiteY0" fmla="*/ 660 h 51467"/>
              <a:gd name="connsiteX1" fmla="*/ 42330 w 73438"/>
              <a:gd name="connsiteY1" fmla="*/ 14948 h 51467"/>
              <a:gd name="connsiteX2" fmla="*/ 73287 w 73438"/>
              <a:gd name="connsiteY2" fmla="*/ 19710 h 51467"/>
              <a:gd name="connsiteX3" fmla="*/ 51856 w 73438"/>
              <a:gd name="connsiteY3" fmla="*/ 50667 h 51467"/>
              <a:gd name="connsiteX4" fmla="*/ 1849 w 73438"/>
              <a:gd name="connsiteY4" fmla="*/ 38760 h 51467"/>
              <a:gd name="connsiteX5" fmla="*/ 13756 w 73438"/>
              <a:gd name="connsiteY5" fmla="*/ 660 h 51467"/>
              <a:gd name="connsiteX0" fmla="*/ 550 w 60232"/>
              <a:gd name="connsiteY0" fmla="*/ 204 h 50570"/>
              <a:gd name="connsiteX1" fmla="*/ 29124 w 60232"/>
              <a:gd name="connsiteY1" fmla="*/ 14492 h 50570"/>
              <a:gd name="connsiteX2" fmla="*/ 60081 w 60232"/>
              <a:gd name="connsiteY2" fmla="*/ 19254 h 50570"/>
              <a:gd name="connsiteX3" fmla="*/ 38650 w 60232"/>
              <a:gd name="connsiteY3" fmla="*/ 50211 h 50570"/>
              <a:gd name="connsiteX4" fmla="*/ 12455 w 60232"/>
              <a:gd name="connsiteY4" fmla="*/ 26397 h 50570"/>
              <a:gd name="connsiteX5" fmla="*/ 550 w 60232"/>
              <a:gd name="connsiteY5" fmla="*/ 204 h 50570"/>
              <a:gd name="connsiteX0" fmla="*/ 532 w 60138"/>
              <a:gd name="connsiteY0" fmla="*/ 204 h 36736"/>
              <a:gd name="connsiteX1" fmla="*/ 29106 w 60138"/>
              <a:gd name="connsiteY1" fmla="*/ 14492 h 36736"/>
              <a:gd name="connsiteX2" fmla="*/ 60063 w 60138"/>
              <a:gd name="connsiteY2" fmla="*/ 19254 h 36736"/>
              <a:gd name="connsiteX3" fmla="*/ 36251 w 60138"/>
              <a:gd name="connsiteY3" fmla="*/ 35924 h 36736"/>
              <a:gd name="connsiteX4" fmla="*/ 12437 w 60138"/>
              <a:gd name="connsiteY4" fmla="*/ 26397 h 36736"/>
              <a:gd name="connsiteX5" fmla="*/ 532 w 60138"/>
              <a:gd name="connsiteY5" fmla="*/ 204 h 36736"/>
              <a:gd name="connsiteX0" fmla="*/ 532 w 42576"/>
              <a:gd name="connsiteY0" fmla="*/ 209 h 36741"/>
              <a:gd name="connsiteX1" fmla="*/ 29106 w 42576"/>
              <a:gd name="connsiteY1" fmla="*/ 14497 h 36741"/>
              <a:gd name="connsiteX2" fmla="*/ 38632 w 42576"/>
              <a:gd name="connsiteY2" fmla="*/ 21640 h 36741"/>
              <a:gd name="connsiteX3" fmla="*/ 36251 w 42576"/>
              <a:gd name="connsiteY3" fmla="*/ 35929 h 36741"/>
              <a:gd name="connsiteX4" fmla="*/ 12437 w 42576"/>
              <a:gd name="connsiteY4" fmla="*/ 26402 h 36741"/>
              <a:gd name="connsiteX5" fmla="*/ 532 w 42576"/>
              <a:gd name="connsiteY5" fmla="*/ 209 h 36741"/>
              <a:gd name="connsiteX0" fmla="*/ 124 w 42667"/>
              <a:gd name="connsiteY0" fmla="*/ 2057 h 38589"/>
              <a:gd name="connsiteX1" fmla="*/ 18919 w 42667"/>
              <a:gd name="connsiteY1" fmla="*/ 4121 h 38589"/>
              <a:gd name="connsiteX2" fmla="*/ 38224 w 42667"/>
              <a:gd name="connsiteY2" fmla="*/ 23488 h 38589"/>
              <a:gd name="connsiteX3" fmla="*/ 35843 w 42667"/>
              <a:gd name="connsiteY3" fmla="*/ 37777 h 38589"/>
              <a:gd name="connsiteX4" fmla="*/ 12029 w 42667"/>
              <a:gd name="connsiteY4" fmla="*/ 28250 h 38589"/>
              <a:gd name="connsiteX5" fmla="*/ 124 w 42667"/>
              <a:gd name="connsiteY5" fmla="*/ 2057 h 38589"/>
              <a:gd name="connsiteX0" fmla="*/ 124 w 42667"/>
              <a:gd name="connsiteY0" fmla="*/ 8834 h 45366"/>
              <a:gd name="connsiteX1" fmla="*/ 18919 w 42667"/>
              <a:gd name="connsiteY1" fmla="*/ 1118 h 45366"/>
              <a:gd name="connsiteX2" fmla="*/ 38224 w 42667"/>
              <a:gd name="connsiteY2" fmla="*/ 30265 h 45366"/>
              <a:gd name="connsiteX3" fmla="*/ 35843 w 42667"/>
              <a:gd name="connsiteY3" fmla="*/ 44554 h 45366"/>
              <a:gd name="connsiteX4" fmla="*/ 12029 w 42667"/>
              <a:gd name="connsiteY4" fmla="*/ 35027 h 45366"/>
              <a:gd name="connsiteX5" fmla="*/ 124 w 42667"/>
              <a:gd name="connsiteY5" fmla="*/ 8834 h 45366"/>
              <a:gd name="connsiteX0" fmla="*/ 129 w 44356"/>
              <a:gd name="connsiteY0" fmla="*/ 8834 h 50012"/>
              <a:gd name="connsiteX1" fmla="*/ 18924 w 44356"/>
              <a:gd name="connsiteY1" fmla="*/ 1118 h 50012"/>
              <a:gd name="connsiteX2" fmla="*/ 38229 w 44356"/>
              <a:gd name="connsiteY2" fmla="*/ 30265 h 50012"/>
              <a:gd name="connsiteX3" fmla="*/ 38293 w 44356"/>
              <a:gd name="connsiteY3" fmla="*/ 49443 h 50012"/>
              <a:gd name="connsiteX4" fmla="*/ 12034 w 44356"/>
              <a:gd name="connsiteY4" fmla="*/ 35027 h 50012"/>
              <a:gd name="connsiteX5" fmla="*/ 129 w 44356"/>
              <a:gd name="connsiteY5" fmla="*/ 8834 h 50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356" h="50012">
                <a:moveTo>
                  <a:pt x="129" y="8834"/>
                </a:moveTo>
                <a:cubicBezTo>
                  <a:pt x="1277" y="3182"/>
                  <a:pt x="12574" y="-2454"/>
                  <a:pt x="18924" y="1118"/>
                </a:cubicBezTo>
                <a:cubicBezTo>
                  <a:pt x="25274" y="4690"/>
                  <a:pt x="35001" y="22211"/>
                  <a:pt x="38229" y="30265"/>
                </a:cubicBezTo>
                <a:cubicBezTo>
                  <a:pt x="41457" y="38319"/>
                  <a:pt x="50199" y="46268"/>
                  <a:pt x="38293" y="49443"/>
                </a:cubicBezTo>
                <a:cubicBezTo>
                  <a:pt x="26387" y="52618"/>
                  <a:pt x="18395" y="41795"/>
                  <a:pt x="12034" y="35027"/>
                </a:cubicBezTo>
                <a:cubicBezTo>
                  <a:pt x="5673" y="28259"/>
                  <a:pt x="-1019" y="14486"/>
                  <a:pt x="129" y="8834"/>
                </a:cubicBezTo>
                <a:close/>
              </a:path>
            </a:pathLst>
          </a:custGeom>
          <a:solidFill>
            <a:srgbClr val="4FF3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73332" y="395641"/>
            <a:ext cx="3811892" cy="2346961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4973335" y="402216"/>
            <a:ext cx="3811889" cy="2333812"/>
          </a:xfrm>
          <a:prstGeom prst="rect">
            <a:avLst/>
          </a:prstGeom>
          <a:noFill/>
          <a:ln w="38100">
            <a:solidFill>
              <a:srgbClr val="C61648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олилиния 10"/>
          <p:cNvSpPr/>
          <p:nvPr/>
        </p:nvSpPr>
        <p:spPr>
          <a:xfrm>
            <a:off x="2843441" y="1957413"/>
            <a:ext cx="31927" cy="34653"/>
          </a:xfrm>
          <a:custGeom>
            <a:avLst/>
            <a:gdLst>
              <a:gd name="connsiteX0" fmla="*/ 15083 w 98398"/>
              <a:gd name="connsiteY0" fmla="*/ 857 h 70927"/>
              <a:gd name="connsiteX1" fmla="*/ 96045 w 98398"/>
              <a:gd name="connsiteY1" fmla="*/ 24670 h 70927"/>
              <a:gd name="connsiteX2" fmla="*/ 74614 w 98398"/>
              <a:gd name="connsiteY2" fmla="*/ 38957 h 70927"/>
              <a:gd name="connsiteX3" fmla="*/ 53183 w 98398"/>
              <a:gd name="connsiteY3" fmla="*/ 69914 h 70927"/>
              <a:gd name="connsiteX4" fmla="*/ 3176 w 98398"/>
              <a:gd name="connsiteY4" fmla="*/ 58007 h 70927"/>
              <a:gd name="connsiteX5" fmla="*/ 15083 w 98398"/>
              <a:gd name="connsiteY5" fmla="*/ 857 h 70927"/>
              <a:gd name="connsiteX0" fmla="*/ 13756 w 73438"/>
              <a:gd name="connsiteY0" fmla="*/ 351 h 70421"/>
              <a:gd name="connsiteX1" fmla="*/ 42330 w 73438"/>
              <a:gd name="connsiteY1" fmla="*/ 33689 h 70421"/>
              <a:gd name="connsiteX2" fmla="*/ 73287 w 73438"/>
              <a:gd name="connsiteY2" fmla="*/ 38451 h 70421"/>
              <a:gd name="connsiteX3" fmla="*/ 51856 w 73438"/>
              <a:gd name="connsiteY3" fmla="*/ 69408 h 70421"/>
              <a:gd name="connsiteX4" fmla="*/ 1849 w 73438"/>
              <a:gd name="connsiteY4" fmla="*/ 57501 h 70421"/>
              <a:gd name="connsiteX5" fmla="*/ 13756 w 73438"/>
              <a:gd name="connsiteY5" fmla="*/ 351 h 70421"/>
              <a:gd name="connsiteX0" fmla="*/ 13756 w 73438"/>
              <a:gd name="connsiteY0" fmla="*/ 2861 h 36831"/>
              <a:gd name="connsiteX1" fmla="*/ 42330 w 73438"/>
              <a:gd name="connsiteY1" fmla="*/ 480 h 36831"/>
              <a:gd name="connsiteX2" fmla="*/ 73287 w 73438"/>
              <a:gd name="connsiteY2" fmla="*/ 5242 h 36831"/>
              <a:gd name="connsiteX3" fmla="*/ 51856 w 73438"/>
              <a:gd name="connsiteY3" fmla="*/ 36199 h 36831"/>
              <a:gd name="connsiteX4" fmla="*/ 1849 w 73438"/>
              <a:gd name="connsiteY4" fmla="*/ 24292 h 36831"/>
              <a:gd name="connsiteX5" fmla="*/ 13756 w 73438"/>
              <a:gd name="connsiteY5" fmla="*/ 2861 h 36831"/>
              <a:gd name="connsiteX0" fmla="*/ 13756 w 73438"/>
              <a:gd name="connsiteY0" fmla="*/ 660 h 51467"/>
              <a:gd name="connsiteX1" fmla="*/ 42330 w 73438"/>
              <a:gd name="connsiteY1" fmla="*/ 14948 h 51467"/>
              <a:gd name="connsiteX2" fmla="*/ 73287 w 73438"/>
              <a:gd name="connsiteY2" fmla="*/ 19710 h 51467"/>
              <a:gd name="connsiteX3" fmla="*/ 51856 w 73438"/>
              <a:gd name="connsiteY3" fmla="*/ 50667 h 51467"/>
              <a:gd name="connsiteX4" fmla="*/ 1849 w 73438"/>
              <a:gd name="connsiteY4" fmla="*/ 38760 h 51467"/>
              <a:gd name="connsiteX5" fmla="*/ 13756 w 73438"/>
              <a:gd name="connsiteY5" fmla="*/ 660 h 51467"/>
              <a:gd name="connsiteX0" fmla="*/ 550 w 60232"/>
              <a:gd name="connsiteY0" fmla="*/ 204 h 50570"/>
              <a:gd name="connsiteX1" fmla="*/ 29124 w 60232"/>
              <a:gd name="connsiteY1" fmla="*/ 14492 h 50570"/>
              <a:gd name="connsiteX2" fmla="*/ 60081 w 60232"/>
              <a:gd name="connsiteY2" fmla="*/ 19254 h 50570"/>
              <a:gd name="connsiteX3" fmla="*/ 38650 w 60232"/>
              <a:gd name="connsiteY3" fmla="*/ 50211 h 50570"/>
              <a:gd name="connsiteX4" fmla="*/ 12455 w 60232"/>
              <a:gd name="connsiteY4" fmla="*/ 26397 h 50570"/>
              <a:gd name="connsiteX5" fmla="*/ 550 w 60232"/>
              <a:gd name="connsiteY5" fmla="*/ 204 h 50570"/>
              <a:gd name="connsiteX0" fmla="*/ 532 w 60138"/>
              <a:gd name="connsiteY0" fmla="*/ 204 h 36736"/>
              <a:gd name="connsiteX1" fmla="*/ 29106 w 60138"/>
              <a:gd name="connsiteY1" fmla="*/ 14492 h 36736"/>
              <a:gd name="connsiteX2" fmla="*/ 60063 w 60138"/>
              <a:gd name="connsiteY2" fmla="*/ 19254 h 36736"/>
              <a:gd name="connsiteX3" fmla="*/ 36251 w 60138"/>
              <a:gd name="connsiteY3" fmla="*/ 35924 h 36736"/>
              <a:gd name="connsiteX4" fmla="*/ 12437 w 60138"/>
              <a:gd name="connsiteY4" fmla="*/ 26397 h 36736"/>
              <a:gd name="connsiteX5" fmla="*/ 532 w 60138"/>
              <a:gd name="connsiteY5" fmla="*/ 204 h 36736"/>
              <a:gd name="connsiteX0" fmla="*/ 532 w 42576"/>
              <a:gd name="connsiteY0" fmla="*/ 209 h 36741"/>
              <a:gd name="connsiteX1" fmla="*/ 29106 w 42576"/>
              <a:gd name="connsiteY1" fmla="*/ 14497 h 36741"/>
              <a:gd name="connsiteX2" fmla="*/ 38632 w 42576"/>
              <a:gd name="connsiteY2" fmla="*/ 21640 h 36741"/>
              <a:gd name="connsiteX3" fmla="*/ 36251 w 42576"/>
              <a:gd name="connsiteY3" fmla="*/ 35929 h 36741"/>
              <a:gd name="connsiteX4" fmla="*/ 12437 w 42576"/>
              <a:gd name="connsiteY4" fmla="*/ 26402 h 36741"/>
              <a:gd name="connsiteX5" fmla="*/ 532 w 42576"/>
              <a:gd name="connsiteY5" fmla="*/ 209 h 36741"/>
              <a:gd name="connsiteX0" fmla="*/ 124 w 42667"/>
              <a:gd name="connsiteY0" fmla="*/ 2057 h 38589"/>
              <a:gd name="connsiteX1" fmla="*/ 18919 w 42667"/>
              <a:gd name="connsiteY1" fmla="*/ 4121 h 38589"/>
              <a:gd name="connsiteX2" fmla="*/ 38224 w 42667"/>
              <a:gd name="connsiteY2" fmla="*/ 23488 h 38589"/>
              <a:gd name="connsiteX3" fmla="*/ 35843 w 42667"/>
              <a:gd name="connsiteY3" fmla="*/ 37777 h 38589"/>
              <a:gd name="connsiteX4" fmla="*/ 12029 w 42667"/>
              <a:gd name="connsiteY4" fmla="*/ 28250 h 38589"/>
              <a:gd name="connsiteX5" fmla="*/ 124 w 42667"/>
              <a:gd name="connsiteY5" fmla="*/ 2057 h 38589"/>
              <a:gd name="connsiteX0" fmla="*/ 124 w 42667"/>
              <a:gd name="connsiteY0" fmla="*/ 8834 h 45366"/>
              <a:gd name="connsiteX1" fmla="*/ 18919 w 42667"/>
              <a:gd name="connsiteY1" fmla="*/ 1118 h 45366"/>
              <a:gd name="connsiteX2" fmla="*/ 38224 w 42667"/>
              <a:gd name="connsiteY2" fmla="*/ 30265 h 45366"/>
              <a:gd name="connsiteX3" fmla="*/ 35843 w 42667"/>
              <a:gd name="connsiteY3" fmla="*/ 44554 h 45366"/>
              <a:gd name="connsiteX4" fmla="*/ 12029 w 42667"/>
              <a:gd name="connsiteY4" fmla="*/ 35027 h 45366"/>
              <a:gd name="connsiteX5" fmla="*/ 124 w 42667"/>
              <a:gd name="connsiteY5" fmla="*/ 8834 h 45366"/>
              <a:gd name="connsiteX0" fmla="*/ 129 w 44356"/>
              <a:gd name="connsiteY0" fmla="*/ 8834 h 50012"/>
              <a:gd name="connsiteX1" fmla="*/ 18924 w 44356"/>
              <a:gd name="connsiteY1" fmla="*/ 1118 h 50012"/>
              <a:gd name="connsiteX2" fmla="*/ 38229 w 44356"/>
              <a:gd name="connsiteY2" fmla="*/ 30265 h 50012"/>
              <a:gd name="connsiteX3" fmla="*/ 38293 w 44356"/>
              <a:gd name="connsiteY3" fmla="*/ 49443 h 50012"/>
              <a:gd name="connsiteX4" fmla="*/ 12034 w 44356"/>
              <a:gd name="connsiteY4" fmla="*/ 35027 h 50012"/>
              <a:gd name="connsiteX5" fmla="*/ 129 w 44356"/>
              <a:gd name="connsiteY5" fmla="*/ 8834 h 50012"/>
              <a:gd name="connsiteX0" fmla="*/ 108 w 39064"/>
              <a:gd name="connsiteY0" fmla="*/ 8834 h 35499"/>
              <a:gd name="connsiteX1" fmla="*/ 18903 w 39064"/>
              <a:gd name="connsiteY1" fmla="*/ 1118 h 35499"/>
              <a:gd name="connsiteX2" fmla="*/ 38208 w 39064"/>
              <a:gd name="connsiteY2" fmla="*/ 30265 h 35499"/>
              <a:gd name="connsiteX3" fmla="*/ 28492 w 39064"/>
              <a:gd name="connsiteY3" fmla="*/ 24994 h 35499"/>
              <a:gd name="connsiteX4" fmla="*/ 12013 w 39064"/>
              <a:gd name="connsiteY4" fmla="*/ 35027 h 35499"/>
              <a:gd name="connsiteX5" fmla="*/ 108 w 39064"/>
              <a:gd name="connsiteY5" fmla="*/ 8834 h 35499"/>
              <a:gd name="connsiteX0" fmla="*/ 306 w 31927"/>
              <a:gd name="connsiteY0" fmla="*/ 10901 h 35011"/>
              <a:gd name="connsiteX1" fmla="*/ 11766 w 31927"/>
              <a:gd name="connsiteY1" fmla="*/ 740 h 35011"/>
              <a:gd name="connsiteX2" fmla="*/ 31071 w 31927"/>
              <a:gd name="connsiteY2" fmla="*/ 29887 h 35011"/>
              <a:gd name="connsiteX3" fmla="*/ 21355 w 31927"/>
              <a:gd name="connsiteY3" fmla="*/ 24616 h 35011"/>
              <a:gd name="connsiteX4" fmla="*/ 4876 w 31927"/>
              <a:gd name="connsiteY4" fmla="*/ 34649 h 35011"/>
              <a:gd name="connsiteX5" fmla="*/ 306 w 31927"/>
              <a:gd name="connsiteY5" fmla="*/ 10901 h 35011"/>
              <a:gd name="connsiteX0" fmla="*/ 306 w 31927"/>
              <a:gd name="connsiteY0" fmla="*/ 13089 h 34653"/>
              <a:gd name="connsiteX1" fmla="*/ 11766 w 31927"/>
              <a:gd name="connsiteY1" fmla="*/ 483 h 34653"/>
              <a:gd name="connsiteX2" fmla="*/ 31071 w 31927"/>
              <a:gd name="connsiteY2" fmla="*/ 29630 h 34653"/>
              <a:gd name="connsiteX3" fmla="*/ 21355 w 31927"/>
              <a:gd name="connsiteY3" fmla="*/ 24359 h 34653"/>
              <a:gd name="connsiteX4" fmla="*/ 4876 w 31927"/>
              <a:gd name="connsiteY4" fmla="*/ 34392 h 34653"/>
              <a:gd name="connsiteX5" fmla="*/ 306 w 31927"/>
              <a:gd name="connsiteY5" fmla="*/ 13089 h 346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1927" h="34653">
                <a:moveTo>
                  <a:pt x="306" y="13089"/>
                </a:moveTo>
                <a:cubicBezTo>
                  <a:pt x="1454" y="7437"/>
                  <a:pt x="6639" y="-2274"/>
                  <a:pt x="11766" y="483"/>
                </a:cubicBezTo>
                <a:cubicBezTo>
                  <a:pt x="16893" y="3240"/>
                  <a:pt x="29473" y="25651"/>
                  <a:pt x="31071" y="29630"/>
                </a:cubicBezTo>
                <a:cubicBezTo>
                  <a:pt x="32669" y="33609"/>
                  <a:pt x="33261" y="21184"/>
                  <a:pt x="21355" y="24359"/>
                </a:cubicBezTo>
                <a:cubicBezTo>
                  <a:pt x="9449" y="27534"/>
                  <a:pt x="8384" y="36270"/>
                  <a:pt x="4876" y="34392"/>
                </a:cubicBezTo>
                <a:cubicBezTo>
                  <a:pt x="1368" y="32514"/>
                  <a:pt x="-842" y="18741"/>
                  <a:pt x="306" y="13089"/>
                </a:cubicBezTo>
                <a:close/>
              </a:path>
            </a:pathLst>
          </a:custGeom>
          <a:solidFill>
            <a:srgbClr val="4FF3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олилиния 12"/>
          <p:cNvSpPr/>
          <p:nvPr/>
        </p:nvSpPr>
        <p:spPr>
          <a:xfrm>
            <a:off x="2822174" y="1999665"/>
            <a:ext cx="46777" cy="44984"/>
          </a:xfrm>
          <a:custGeom>
            <a:avLst/>
            <a:gdLst>
              <a:gd name="connsiteX0" fmla="*/ 15083 w 98398"/>
              <a:gd name="connsiteY0" fmla="*/ 857 h 70927"/>
              <a:gd name="connsiteX1" fmla="*/ 96045 w 98398"/>
              <a:gd name="connsiteY1" fmla="*/ 24670 h 70927"/>
              <a:gd name="connsiteX2" fmla="*/ 74614 w 98398"/>
              <a:gd name="connsiteY2" fmla="*/ 38957 h 70927"/>
              <a:gd name="connsiteX3" fmla="*/ 53183 w 98398"/>
              <a:gd name="connsiteY3" fmla="*/ 69914 h 70927"/>
              <a:gd name="connsiteX4" fmla="*/ 3176 w 98398"/>
              <a:gd name="connsiteY4" fmla="*/ 58007 h 70927"/>
              <a:gd name="connsiteX5" fmla="*/ 15083 w 98398"/>
              <a:gd name="connsiteY5" fmla="*/ 857 h 70927"/>
              <a:gd name="connsiteX0" fmla="*/ 13756 w 73438"/>
              <a:gd name="connsiteY0" fmla="*/ 351 h 70421"/>
              <a:gd name="connsiteX1" fmla="*/ 42330 w 73438"/>
              <a:gd name="connsiteY1" fmla="*/ 33689 h 70421"/>
              <a:gd name="connsiteX2" fmla="*/ 73287 w 73438"/>
              <a:gd name="connsiteY2" fmla="*/ 38451 h 70421"/>
              <a:gd name="connsiteX3" fmla="*/ 51856 w 73438"/>
              <a:gd name="connsiteY3" fmla="*/ 69408 h 70421"/>
              <a:gd name="connsiteX4" fmla="*/ 1849 w 73438"/>
              <a:gd name="connsiteY4" fmla="*/ 57501 h 70421"/>
              <a:gd name="connsiteX5" fmla="*/ 13756 w 73438"/>
              <a:gd name="connsiteY5" fmla="*/ 351 h 70421"/>
              <a:gd name="connsiteX0" fmla="*/ 13756 w 73438"/>
              <a:gd name="connsiteY0" fmla="*/ 2861 h 36831"/>
              <a:gd name="connsiteX1" fmla="*/ 42330 w 73438"/>
              <a:gd name="connsiteY1" fmla="*/ 480 h 36831"/>
              <a:gd name="connsiteX2" fmla="*/ 73287 w 73438"/>
              <a:gd name="connsiteY2" fmla="*/ 5242 h 36831"/>
              <a:gd name="connsiteX3" fmla="*/ 51856 w 73438"/>
              <a:gd name="connsiteY3" fmla="*/ 36199 h 36831"/>
              <a:gd name="connsiteX4" fmla="*/ 1849 w 73438"/>
              <a:gd name="connsiteY4" fmla="*/ 24292 h 36831"/>
              <a:gd name="connsiteX5" fmla="*/ 13756 w 73438"/>
              <a:gd name="connsiteY5" fmla="*/ 2861 h 36831"/>
              <a:gd name="connsiteX0" fmla="*/ 13756 w 73438"/>
              <a:gd name="connsiteY0" fmla="*/ 660 h 51467"/>
              <a:gd name="connsiteX1" fmla="*/ 42330 w 73438"/>
              <a:gd name="connsiteY1" fmla="*/ 14948 h 51467"/>
              <a:gd name="connsiteX2" fmla="*/ 73287 w 73438"/>
              <a:gd name="connsiteY2" fmla="*/ 19710 h 51467"/>
              <a:gd name="connsiteX3" fmla="*/ 51856 w 73438"/>
              <a:gd name="connsiteY3" fmla="*/ 50667 h 51467"/>
              <a:gd name="connsiteX4" fmla="*/ 1849 w 73438"/>
              <a:gd name="connsiteY4" fmla="*/ 38760 h 51467"/>
              <a:gd name="connsiteX5" fmla="*/ 13756 w 73438"/>
              <a:gd name="connsiteY5" fmla="*/ 660 h 51467"/>
              <a:gd name="connsiteX0" fmla="*/ 550 w 60232"/>
              <a:gd name="connsiteY0" fmla="*/ 204 h 50570"/>
              <a:gd name="connsiteX1" fmla="*/ 29124 w 60232"/>
              <a:gd name="connsiteY1" fmla="*/ 14492 h 50570"/>
              <a:gd name="connsiteX2" fmla="*/ 60081 w 60232"/>
              <a:gd name="connsiteY2" fmla="*/ 19254 h 50570"/>
              <a:gd name="connsiteX3" fmla="*/ 38650 w 60232"/>
              <a:gd name="connsiteY3" fmla="*/ 50211 h 50570"/>
              <a:gd name="connsiteX4" fmla="*/ 12455 w 60232"/>
              <a:gd name="connsiteY4" fmla="*/ 26397 h 50570"/>
              <a:gd name="connsiteX5" fmla="*/ 550 w 60232"/>
              <a:gd name="connsiteY5" fmla="*/ 204 h 50570"/>
              <a:gd name="connsiteX0" fmla="*/ 532 w 60138"/>
              <a:gd name="connsiteY0" fmla="*/ 204 h 36736"/>
              <a:gd name="connsiteX1" fmla="*/ 29106 w 60138"/>
              <a:gd name="connsiteY1" fmla="*/ 14492 h 36736"/>
              <a:gd name="connsiteX2" fmla="*/ 60063 w 60138"/>
              <a:gd name="connsiteY2" fmla="*/ 19254 h 36736"/>
              <a:gd name="connsiteX3" fmla="*/ 36251 w 60138"/>
              <a:gd name="connsiteY3" fmla="*/ 35924 h 36736"/>
              <a:gd name="connsiteX4" fmla="*/ 12437 w 60138"/>
              <a:gd name="connsiteY4" fmla="*/ 26397 h 36736"/>
              <a:gd name="connsiteX5" fmla="*/ 532 w 60138"/>
              <a:gd name="connsiteY5" fmla="*/ 204 h 36736"/>
              <a:gd name="connsiteX0" fmla="*/ 532 w 42576"/>
              <a:gd name="connsiteY0" fmla="*/ 209 h 36741"/>
              <a:gd name="connsiteX1" fmla="*/ 29106 w 42576"/>
              <a:gd name="connsiteY1" fmla="*/ 14497 h 36741"/>
              <a:gd name="connsiteX2" fmla="*/ 38632 w 42576"/>
              <a:gd name="connsiteY2" fmla="*/ 21640 h 36741"/>
              <a:gd name="connsiteX3" fmla="*/ 36251 w 42576"/>
              <a:gd name="connsiteY3" fmla="*/ 35929 h 36741"/>
              <a:gd name="connsiteX4" fmla="*/ 12437 w 42576"/>
              <a:gd name="connsiteY4" fmla="*/ 26402 h 36741"/>
              <a:gd name="connsiteX5" fmla="*/ 532 w 42576"/>
              <a:gd name="connsiteY5" fmla="*/ 209 h 36741"/>
              <a:gd name="connsiteX0" fmla="*/ 124 w 42667"/>
              <a:gd name="connsiteY0" fmla="*/ 2057 h 38589"/>
              <a:gd name="connsiteX1" fmla="*/ 18919 w 42667"/>
              <a:gd name="connsiteY1" fmla="*/ 4121 h 38589"/>
              <a:gd name="connsiteX2" fmla="*/ 38224 w 42667"/>
              <a:gd name="connsiteY2" fmla="*/ 23488 h 38589"/>
              <a:gd name="connsiteX3" fmla="*/ 35843 w 42667"/>
              <a:gd name="connsiteY3" fmla="*/ 37777 h 38589"/>
              <a:gd name="connsiteX4" fmla="*/ 12029 w 42667"/>
              <a:gd name="connsiteY4" fmla="*/ 28250 h 38589"/>
              <a:gd name="connsiteX5" fmla="*/ 124 w 42667"/>
              <a:gd name="connsiteY5" fmla="*/ 2057 h 38589"/>
              <a:gd name="connsiteX0" fmla="*/ 124 w 42667"/>
              <a:gd name="connsiteY0" fmla="*/ 8834 h 45366"/>
              <a:gd name="connsiteX1" fmla="*/ 18919 w 42667"/>
              <a:gd name="connsiteY1" fmla="*/ 1118 h 45366"/>
              <a:gd name="connsiteX2" fmla="*/ 38224 w 42667"/>
              <a:gd name="connsiteY2" fmla="*/ 30265 h 45366"/>
              <a:gd name="connsiteX3" fmla="*/ 35843 w 42667"/>
              <a:gd name="connsiteY3" fmla="*/ 44554 h 45366"/>
              <a:gd name="connsiteX4" fmla="*/ 12029 w 42667"/>
              <a:gd name="connsiteY4" fmla="*/ 35027 h 45366"/>
              <a:gd name="connsiteX5" fmla="*/ 124 w 42667"/>
              <a:gd name="connsiteY5" fmla="*/ 8834 h 45366"/>
              <a:gd name="connsiteX0" fmla="*/ 129 w 44356"/>
              <a:gd name="connsiteY0" fmla="*/ 8834 h 50012"/>
              <a:gd name="connsiteX1" fmla="*/ 18924 w 44356"/>
              <a:gd name="connsiteY1" fmla="*/ 1118 h 50012"/>
              <a:gd name="connsiteX2" fmla="*/ 38229 w 44356"/>
              <a:gd name="connsiteY2" fmla="*/ 30265 h 50012"/>
              <a:gd name="connsiteX3" fmla="*/ 38293 w 44356"/>
              <a:gd name="connsiteY3" fmla="*/ 49443 h 50012"/>
              <a:gd name="connsiteX4" fmla="*/ 12034 w 44356"/>
              <a:gd name="connsiteY4" fmla="*/ 35027 h 50012"/>
              <a:gd name="connsiteX5" fmla="*/ 129 w 44356"/>
              <a:gd name="connsiteY5" fmla="*/ 8834 h 50012"/>
              <a:gd name="connsiteX0" fmla="*/ 129 w 45218"/>
              <a:gd name="connsiteY0" fmla="*/ 7875 h 49053"/>
              <a:gd name="connsiteX1" fmla="*/ 18924 w 45218"/>
              <a:gd name="connsiteY1" fmla="*/ 159 h 49053"/>
              <a:gd name="connsiteX2" fmla="*/ 40601 w 45218"/>
              <a:gd name="connsiteY2" fmla="*/ 13258 h 49053"/>
              <a:gd name="connsiteX3" fmla="*/ 38293 w 45218"/>
              <a:gd name="connsiteY3" fmla="*/ 48484 h 49053"/>
              <a:gd name="connsiteX4" fmla="*/ 12034 w 45218"/>
              <a:gd name="connsiteY4" fmla="*/ 34068 h 49053"/>
              <a:gd name="connsiteX5" fmla="*/ 129 w 45218"/>
              <a:gd name="connsiteY5" fmla="*/ 7875 h 49053"/>
              <a:gd name="connsiteX0" fmla="*/ 294 w 45383"/>
              <a:gd name="connsiteY0" fmla="*/ 7893 h 49208"/>
              <a:gd name="connsiteX1" fmla="*/ 19089 w 45383"/>
              <a:gd name="connsiteY1" fmla="*/ 177 h 49208"/>
              <a:gd name="connsiteX2" fmla="*/ 40766 w 45383"/>
              <a:gd name="connsiteY2" fmla="*/ 13276 h 49208"/>
              <a:gd name="connsiteX3" fmla="*/ 38458 w 45383"/>
              <a:gd name="connsiteY3" fmla="*/ 48502 h 49208"/>
              <a:gd name="connsiteX4" fmla="*/ 9827 w 45383"/>
              <a:gd name="connsiteY4" fmla="*/ 36760 h 49208"/>
              <a:gd name="connsiteX5" fmla="*/ 294 w 45383"/>
              <a:gd name="connsiteY5" fmla="*/ 7893 h 49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5383" h="49208">
                <a:moveTo>
                  <a:pt x="294" y="7893"/>
                </a:moveTo>
                <a:cubicBezTo>
                  <a:pt x="1838" y="1796"/>
                  <a:pt x="12344" y="-720"/>
                  <a:pt x="19089" y="177"/>
                </a:cubicBezTo>
                <a:cubicBezTo>
                  <a:pt x="25834" y="1074"/>
                  <a:pt x="37538" y="5222"/>
                  <a:pt x="40766" y="13276"/>
                </a:cubicBezTo>
                <a:cubicBezTo>
                  <a:pt x="43994" y="21330"/>
                  <a:pt x="50364" y="45327"/>
                  <a:pt x="38458" y="48502"/>
                </a:cubicBezTo>
                <a:cubicBezTo>
                  <a:pt x="26552" y="51677"/>
                  <a:pt x="16188" y="43528"/>
                  <a:pt x="9827" y="36760"/>
                </a:cubicBezTo>
                <a:cubicBezTo>
                  <a:pt x="3466" y="29992"/>
                  <a:pt x="-1250" y="13990"/>
                  <a:pt x="294" y="7893"/>
                </a:cubicBezTo>
                <a:close/>
              </a:path>
            </a:pathLst>
          </a:custGeom>
          <a:solidFill>
            <a:srgbClr val="4FF3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олилиния 13"/>
          <p:cNvSpPr/>
          <p:nvPr/>
        </p:nvSpPr>
        <p:spPr>
          <a:xfrm>
            <a:off x="2850744" y="2049803"/>
            <a:ext cx="39472" cy="33498"/>
          </a:xfrm>
          <a:custGeom>
            <a:avLst/>
            <a:gdLst>
              <a:gd name="connsiteX0" fmla="*/ 15083 w 98398"/>
              <a:gd name="connsiteY0" fmla="*/ 857 h 70927"/>
              <a:gd name="connsiteX1" fmla="*/ 96045 w 98398"/>
              <a:gd name="connsiteY1" fmla="*/ 24670 h 70927"/>
              <a:gd name="connsiteX2" fmla="*/ 74614 w 98398"/>
              <a:gd name="connsiteY2" fmla="*/ 38957 h 70927"/>
              <a:gd name="connsiteX3" fmla="*/ 53183 w 98398"/>
              <a:gd name="connsiteY3" fmla="*/ 69914 h 70927"/>
              <a:gd name="connsiteX4" fmla="*/ 3176 w 98398"/>
              <a:gd name="connsiteY4" fmla="*/ 58007 h 70927"/>
              <a:gd name="connsiteX5" fmla="*/ 15083 w 98398"/>
              <a:gd name="connsiteY5" fmla="*/ 857 h 70927"/>
              <a:gd name="connsiteX0" fmla="*/ 13756 w 73438"/>
              <a:gd name="connsiteY0" fmla="*/ 351 h 70421"/>
              <a:gd name="connsiteX1" fmla="*/ 42330 w 73438"/>
              <a:gd name="connsiteY1" fmla="*/ 33689 h 70421"/>
              <a:gd name="connsiteX2" fmla="*/ 73287 w 73438"/>
              <a:gd name="connsiteY2" fmla="*/ 38451 h 70421"/>
              <a:gd name="connsiteX3" fmla="*/ 51856 w 73438"/>
              <a:gd name="connsiteY3" fmla="*/ 69408 h 70421"/>
              <a:gd name="connsiteX4" fmla="*/ 1849 w 73438"/>
              <a:gd name="connsiteY4" fmla="*/ 57501 h 70421"/>
              <a:gd name="connsiteX5" fmla="*/ 13756 w 73438"/>
              <a:gd name="connsiteY5" fmla="*/ 351 h 70421"/>
              <a:gd name="connsiteX0" fmla="*/ 13756 w 73438"/>
              <a:gd name="connsiteY0" fmla="*/ 2861 h 36831"/>
              <a:gd name="connsiteX1" fmla="*/ 42330 w 73438"/>
              <a:gd name="connsiteY1" fmla="*/ 480 h 36831"/>
              <a:gd name="connsiteX2" fmla="*/ 73287 w 73438"/>
              <a:gd name="connsiteY2" fmla="*/ 5242 h 36831"/>
              <a:gd name="connsiteX3" fmla="*/ 51856 w 73438"/>
              <a:gd name="connsiteY3" fmla="*/ 36199 h 36831"/>
              <a:gd name="connsiteX4" fmla="*/ 1849 w 73438"/>
              <a:gd name="connsiteY4" fmla="*/ 24292 h 36831"/>
              <a:gd name="connsiteX5" fmla="*/ 13756 w 73438"/>
              <a:gd name="connsiteY5" fmla="*/ 2861 h 36831"/>
              <a:gd name="connsiteX0" fmla="*/ 13756 w 73438"/>
              <a:gd name="connsiteY0" fmla="*/ 660 h 51467"/>
              <a:gd name="connsiteX1" fmla="*/ 42330 w 73438"/>
              <a:gd name="connsiteY1" fmla="*/ 14948 h 51467"/>
              <a:gd name="connsiteX2" fmla="*/ 73287 w 73438"/>
              <a:gd name="connsiteY2" fmla="*/ 19710 h 51467"/>
              <a:gd name="connsiteX3" fmla="*/ 51856 w 73438"/>
              <a:gd name="connsiteY3" fmla="*/ 50667 h 51467"/>
              <a:gd name="connsiteX4" fmla="*/ 1849 w 73438"/>
              <a:gd name="connsiteY4" fmla="*/ 38760 h 51467"/>
              <a:gd name="connsiteX5" fmla="*/ 13756 w 73438"/>
              <a:gd name="connsiteY5" fmla="*/ 660 h 51467"/>
              <a:gd name="connsiteX0" fmla="*/ 550 w 60232"/>
              <a:gd name="connsiteY0" fmla="*/ 204 h 50570"/>
              <a:gd name="connsiteX1" fmla="*/ 29124 w 60232"/>
              <a:gd name="connsiteY1" fmla="*/ 14492 h 50570"/>
              <a:gd name="connsiteX2" fmla="*/ 60081 w 60232"/>
              <a:gd name="connsiteY2" fmla="*/ 19254 h 50570"/>
              <a:gd name="connsiteX3" fmla="*/ 38650 w 60232"/>
              <a:gd name="connsiteY3" fmla="*/ 50211 h 50570"/>
              <a:gd name="connsiteX4" fmla="*/ 12455 w 60232"/>
              <a:gd name="connsiteY4" fmla="*/ 26397 h 50570"/>
              <a:gd name="connsiteX5" fmla="*/ 550 w 60232"/>
              <a:gd name="connsiteY5" fmla="*/ 204 h 50570"/>
              <a:gd name="connsiteX0" fmla="*/ 532 w 60138"/>
              <a:gd name="connsiteY0" fmla="*/ 204 h 36736"/>
              <a:gd name="connsiteX1" fmla="*/ 29106 w 60138"/>
              <a:gd name="connsiteY1" fmla="*/ 14492 h 36736"/>
              <a:gd name="connsiteX2" fmla="*/ 60063 w 60138"/>
              <a:gd name="connsiteY2" fmla="*/ 19254 h 36736"/>
              <a:gd name="connsiteX3" fmla="*/ 36251 w 60138"/>
              <a:gd name="connsiteY3" fmla="*/ 35924 h 36736"/>
              <a:gd name="connsiteX4" fmla="*/ 12437 w 60138"/>
              <a:gd name="connsiteY4" fmla="*/ 26397 h 36736"/>
              <a:gd name="connsiteX5" fmla="*/ 532 w 60138"/>
              <a:gd name="connsiteY5" fmla="*/ 204 h 36736"/>
              <a:gd name="connsiteX0" fmla="*/ 532 w 42576"/>
              <a:gd name="connsiteY0" fmla="*/ 209 h 36741"/>
              <a:gd name="connsiteX1" fmla="*/ 29106 w 42576"/>
              <a:gd name="connsiteY1" fmla="*/ 14497 h 36741"/>
              <a:gd name="connsiteX2" fmla="*/ 38632 w 42576"/>
              <a:gd name="connsiteY2" fmla="*/ 21640 h 36741"/>
              <a:gd name="connsiteX3" fmla="*/ 36251 w 42576"/>
              <a:gd name="connsiteY3" fmla="*/ 35929 h 36741"/>
              <a:gd name="connsiteX4" fmla="*/ 12437 w 42576"/>
              <a:gd name="connsiteY4" fmla="*/ 26402 h 36741"/>
              <a:gd name="connsiteX5" fmla="*/ 532 w 42576"/>
              <a:gd name="connsiteY5" fmla="*/ 209 h 36741"/>
              <a:gd name="connsiteX0" fmla="*/ 124 w 42667"/>
              <a:gd name="connsiteY0" fmla="*/ 2057 h 38589"/>
              <a:gd name="connsiteX1" fmla="*/ 18919 w 42667"/>
              <a:gd name="connsiteY1" fmla="*/ 4121 h 38589"/>
              <a:gd name="connsiteX2" fmla="*/ 38224 w 42667"/>
              <a:gd name="connsiteY2" fmla="*/ 23488 h 38589"/>
              <a:gd name="connsiteX3" fmla="*/ 35843 w 42667"/>
              <a:gd name="connsiteY3" fmla="*/ 37777 h 38589"/>
              <a:gd name="connsiteX4" fmla="*/ 12029 w 42667"/>
              <a:gd name="connsiteY4" fmla="*/ 28250 h 38589"/>
              <a:gd name="connsiteX5" fmla="*/ 124 w 42667"/>
              <a:gd name="connsiteY5" fmla="*/ 2057 h 38589"/>
              <a:gd name="connsiteX0" fmla="*/ 124 w 42667"/>
              <a:gd name="connsiteY0" fmla="*/ 8834 h 45366"/>
              <a:gd name="connsiteX1" fmla="*/ 18919 w 42667"/>
              <a:gd name="connsiteY1" fmla="*/ 1118 h 45366"/>
              <a:gd name="connsiteX2" fmla="*/ 38224 w 42667"/>
              <a:gd name="connsiteY2" fmla="*/ 30265 h 45366"/>
              <a:gd name="connsiteX3" fmla="*/ 35843 w 42667"/>
              <a:gd name="connsiteY3" fmla="*/ 44554 h 45366"/>
              <a:gd name="connsiteX4" fmla="*/ 12029 w 42667"/>
              <a:gd name="connsiteY4" fmla="*/ 35027 h 45366"/>
              <a:gd name="connsiteX5" fmla="*/ 124 w 42667"/>
              <a:gd name="connsiteY5" fmla="*/ 8834 h 45366"/>
              <a:gd name="connsiteX0" fmla="*/ 129 w 44356"/>
              <a:gd name="connsiteY0" fmla="*/ 8834 h 50012"/>
              <a:gd name="connsiteX1" fmla="*/ 18924 w 44356"/>
              <a:gd name="connsiteY1" fmla="*/ 1118 h 50012"/>
              <a:gd name="connsiteX2" fmla="*/ 38229 w 44356"/>
              <a:gd name="connsiteY2" fmla="*/ 30265 h 50012"/>
              <a:gd name="connsiteX3" fmla="*/ 38293 w 44356"/>
              <a:gd name="connsiteY3" fmla="*/ 49443 h 50012"/>
              <a:gd name="connsiteX4" fmla="*/ 12034 w 44356"/>
              <a:gd name="connsiteY4" fmla="*/ 35027 h 50012"/>
              <a:gd name="connsiteX5" fmla="*/ 129 w 44356"/>
              <a:gd name="connsiteY5" fmla="*/ 8834 h 50012"/>
              <a:gd name="connsiteX0" fmla="*/ 129 w 38295"/>
              <a:gd name="connsiteY0" fmla="*/ 8834 h 36643"/>
              <a:gd name="connsiteX1" fmla="*/ 18924 w 38295"/>
              <a:gd name="connsiteY1" fmla="*/ 1118 h 36643"/>
              <a:gd name="connsiteX2" fmla="*/ 38229 w 38295"/>
              <a:gd name="connsiteY2" fmla="*/ 30265 h 36643"/>
              <a:gd name="connsiteX3" fmla="*/ 12034 w 38295"/>
              <a:gd name="connsiteY3" fmla="*/ 35027 h 36643"/>
              <a:gd name="connsiteX4" fmla="*/ 129 w 38295"/>
              <a:gd name="connsiteY4" fmla="*/ 8834 h 366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295" h="36643">
                <a:moveTo>
                  <a:pt x="129" y="8834"/>
                </a:moveTo>
                <a:cubicBezTo>
                  <a:pt x="1277" y="3182"/>
                  <a:pt x="12574" y="-2454"/>
                  <a:pt x="18924" y="1118"/>
                </a:cubicBezTo>
                <a:cubicBezTo>
                  <a:pt x="25274" y="4690"/>
                  <a:pt x="39377" y="24613"/>
                  <a:pt x="38229" y="30265"/>
                </a:cubicBezTo>
                <a:cubicBezTo>
                  <a:pt x="37081" y="35917"/>
                  <a:pt x="18384" y="38599"/>
                  <a:pt x="12034" y="35027"/>
                </a:cubicBezTo>
                <a:cubicBezTo>
                  <a:pt x="5684" y="31455"/>
                  <a:pt x="-1019" y="14486"/>
                  <a:pt x="129" y="8834"/>
                </a:cubicBezTo>
                <a:close/>
              </a:path>
            </a:pathLst>
          </a:custGeom>
          <a:solidFill>
            <a:srgbClr val="4FF3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ая выноска 11"/>
          <p:cNvSpPr/>
          <p:nvPr/>
        </p:nvSpPr>
        <p:spPr>
          <a:xfrm>
            <a:off x="5181458" y="2062675"/>
            <a:ext cx="1697820" cy="611499"/>
          </a:xfrm>
          <a:prstGeom prst="wedgeRectCallout">
            <a:avLst>
              <a:gd name="adj1" fmla="val 81624"/>
              <a:gd name="adj2" fmla="val -164575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867" dirty="0" smtClean="0">
                <a:solidFill>
                  <a:srgbClr val="4E361E"/>
                </a:solidFill>
                <a:latin typeface="Roboto"/>
              </a:rPr>
              <a:t>Ионические острова</a:t>
            </a:r>
            <a:endParaRPr kumimoji="0" lang="ru-RU" sz="1867" b="0" i="0" u="none" strike="noStrike" kern="1200" cap="none" spc="0" normalizeH="0" baseline="0" noProof="0" dirty="0">
              <a:ln>
                <a:noFill/>
              </a:ln>
              <a:solidFill>
                <a:srgbClr val="4E361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7844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52" b="13318"/>
          <a:stretch/>
        </p:blipFill>
        <p:spPr bwMode="auto">
          <a:xfrm>
            <a:off x="414464" y="1"/>
            <a:ext cx="8729537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/>
          <a:srcRect r="95265"/>
          <a:stretch/>
        </p:blipFill>
        <p:spPr>
          <a:xfrm flipH="1">
            <a:off x="0" y="0"/>
            <a:ext cx="491066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0" y="0"/>
            <a:ext cx="3311525" cy="5143500"/>
          </a:xfrm>
          <a:prstGeom prst="rect">
            <a:avLst/>
          </a:prstGeom>
          <a:solidFill>
            <a:srgbClr val="C61648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152832" y="1326858"/>
            <a:ext cx="2971007" cy="24897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83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+mj-lt"/>
              </a:rPr>
              <a:t>Мальтийский орден, или Орден Святого Иоанна </a:t>
            </a:r>
            <a:r>
              <a:rPr lang="ru-RU" sz="1800" dirty="0" smtClean="0">
                <a:solidFill>
                  <a:prstClr val="white"/>
                </a:solidFill>
                <a:latin typeface="+mj-lt"/>
              </a:rPr>
              <a:t>был основан</a:t>
            </a:r>
          </a:p>
          <a:p>
            <a:pPr algn="ctr" defTabSz="685783">
              <a:lnSpc>
                <a:spcPct val="125000"/>
              </a:lnSpc>
            </a:pPr>
            <a:r>
              <a:rPr lang="ru-RU" sz="1800" dirty="0" smtClean="0">
                <a:solidFill>
                  <a:prstClr val="white"/>
                </a:solidFill>
                <a:latin typeface="+mj-lt"/>
              </a:rPr>
              <a:t>в </a:t>
            </a:r>
            <a:r>
              <a:rPr lang="ru-RU" sz="1800" dirty="0">
                <a:solidFill>
                  <a:prstClr val="white"/>
                </a:solidFill>
                <a:latin typeface="+mj-lt"/>
              </a:rPr>
              <a:t>Иерусалиме </a:t>
            </a:r>
            <a:endParaRPr lang="ru-RU" sz="1800" dirty="0" smtClean="0">
              <a:solidFill>
                <a:prstClr val="white"/>
              </a:solidFill>
              <a:latin typeface="+mj-lt"/>
            </a:endParaRPr>
          </a:p>
          <a:p>
            <a:pPr algn="ctr" defTabSz="685783">
              <a:lnSpc>
                <a:spcPct val="125000"/>
              </a:lnSpc>
            </a:pPr>
            <a:r>
              <a:rPr lang="ru-RU" sz="1800" dirty="0" smtClean="0">
                <a:solidFill>
                  <a:prstClr val="white"/>
                </a:solidFill>
                <a:latin typeface="+mj-lt"/>
              </a:rPr>
              <a:t>в </a:t>
            </a:r>
            <a:r>
              <a:rPr lang="ru-RU" sz="1800" dirty="0">
                <a:solidFill>
                  <a:prstClr val="white"/>
                </a:solidFill>
                <a:latin typeface="+mj-lt"/>
              </a:rPr>
              <a:t>1099 году, чтобы охранять и защищать его.</a:t>
            </a:r>
          </a:p>
        </p:txBody>
      </p:sp>
    </p:spTree>
    <p:extLst>
      <p:ext uri="{BB962C8B-B14F-4D97-AF65-F5344CB8AC3E}">
        <p14:creationId xmlns:p14="http://schemas.microsoft.com/office/powerpoint/2010/main" val="3453844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ttps://vmflot.ru/wp-content/uploads/2018/02/flot-anglii-18-vek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0" y="0"/>
            <a:ext cx="9144001" cy="5148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0" y="0"/>
            <a:ext cx="3311525" cy="5143500"/>
          </a:xfrm>
          <a:prstGeom prst="rect">
            <a:avLst/>
          </a:prstGeom>
          <a:solidFill>
            <a:srgbClr val="C61648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156951" y="1153734"/>
            <a:ext cx="3065784" cy="28360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83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+mj-lt"/>
              </a:rPr>
              <a:t>Англичане отказывались передавать контроль над островом Мальтийскому ордену до окончания всей военной кампании против Наполеона.</a:t>
            </a:r>
          </a:p>
        </p:txBody>
      </p:sp>
    </p:spTree>
    <p:extLst>
      <p:ext uri="{BB962C8B-B14F-4D97-AF65-F5344CB8AC3E}">
        <p14:creationId xmlns:p14="http://schemas.microsoft.com/office/powerpoint/2010/main" val="245733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377826" y="2743438"/>
            <a:ext cx="25384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1400" dirty="0">
                <a:solidFill>
                  <a:prstClr val="black"/>
                </a:solidFill>
              </a:rPr>
              <a:t>Союзники России требовали её выступления против армии Наполеона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276600" y="2743438"/>
            <a:ext cx="25558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1400" dirty="0">
                <a:solidFill>
                  <a:prstClr val="black"/>
                </a:solidFill>
              </a:rPr>
              <a:t>В 1799 году русские войска были отправлены для борьбы против французов 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142831" y="2743438"/>
            <a:ext cx="272732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1400" dirty="0" smtClean="0">
                <a:solidFill>
                  <a:prstClr val="black"/>
                </a:solidFill>
              </a:rPr>
              <a:t>Главнокомандующим </a:t>
            </a:r>
            <a:r>
              <a:rPr lang="ru-RU" sz="1400" dirty="0">
                <a:solidFill>
                  <a:prstClr val="black"/>
                </a:solidFill>
              </a:rPr>
              <a:t>русского </a:t>
            </a:r>
            <a:r>
              <a:rPr lang="ru-RU" sz="1400" dirty="0" smtClean="0">
                <a:solidFill>
                  <a:prstClr val="black"/>
                </a:solidFill>
              </a:rPr>
              <a:t>корпуса </a:t>
            </a:r>
            <a:r>
              <a:rPr lang="ru-RU" sz="1400" dirty="0">
                <a:solidFill>
                  <a:prstClr val="black"/>
                </a:solidFill>
              </a:rPr>
              <a:t>в Италии был назначен А. Суворов.</a:t>
            </a:r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2973388" y="2165892"/>
            <a:ext cx="241300" cy="0"/>
          </a:xfrm>
          <a:prstGeom prst="straightConnector1">
            <a:avLst/>
          </a:prstGeom>
          <a:ln w="31750" cap="rnd">
            <a:solidFill>
              <a:srgbClr val="C6164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5889625" y="2165892"/>
            <a:ext cx="241300" cy="0"/>
          </a:xfrm>
          <a:prstGeom prst="straightConnector1">
            <a:avLst/>
          </a:prstGeom>
          <a:ln w="31750" cap="rnd">
            <a:solidFill>
              <a:srgbClr val="C6164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Овал 17"/>
          <p:cNvSpPr/>
          <p:nvPr/>
        </p:nvSpPr>
        <p:spPr>
          <a:xfrm>
            <a:off x="1377032" y="1876842"/>
            <a:ext cx="540000" cy="540000"/>
          </a:xfrm>
          <a:prstGeom prst="ellipse">
            <a:avLst/>
          </a:prstGeom>
          <a:solidFill>
            <a:srgbClr val="C6164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1</a:t>
            </a:r>
          </a:p>
        </p:txBody>
      </p:sp>
      <p:sp>
        <p:nvSpPr>
          <p:cNvPr id="23" name="Овал 22"/>
          <p:cNvSpPr/>
          <p:nvPr/>
        </p:nvSpPr>
        <p:spPr>
          <a:xfrm>
            <a:off x="4301999" y="1876842"/>
            <a:ext cx="540000" cy="540000"/>
          </a:xfrm>
          <a:prstGeom prst="ellipse">
            <a:avLst/>
          </a:prstGeom>
          <a:solidFill>
            <a:srgbClr val="C6164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2</a:t>
            </a:r>
            <a:endParaRPr lang="ru-RU" sz="1800" dirty="0">
              <a:solidFill>
                <a:prstClr val="white"/>
              </a:solidFill>
              <a:latin typeface="Merriweather"/>
            </a:endParaRPr>
          </a:p>
        </p:txBody>
      </p:sp>
      <p:sp>
        <p:nvSpPr>
          <p:cNvPr id="24" name="Овал 23"/>
          <p:cNvSpPr/>
          <p:nvPr/>
        </p:nvSpPr>
        <p:spPr>
          <a:xfrm>
            <a:off x="7236493" y="1876842"/>
            <a:ext cx="540000" cy="540000"/>
          </a:xfrm>
          <a:prstGeom prst="ellipse">
            <a:avLst/>
          </a:prstGeom>
          <a:solidFill>
            <a:srgbClr val="C6164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3</a:t>
            </a:r>
            <a:endParaRPr lang="ru-RU" sz="1800" dirty="0">
              <a:solidFill>
                <a:prstClr val="white"/>
              </a:solidFill>
              <a:latin typeface="Merriweather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04253" y="386416"/>
            <a:ext cx="7935494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32"/>
            <a:r>
              <a:rPr lang="ru-RU" sz="2800" dirty="0">
                <a:solidFill>
                  <a:srgbClr val="C61648"/>
                </a:solidFill>
                <a:latin typeface="Merriweather"/>
                <a:ea typeface="Theano Didot" panose="02060603060706020203" pitchFamily="18" charset="0"/>
              </a:rPr>
              <a:t>Итальянский и Швейцарский походы</a:t>
            </a:r>
          </a:p>
        </p:txBody>
      </p:sp>
    </p:spTree>
    <p:extLst>
      <p:ext uri="{BB962C8B-B14F-4D97-AF65-F5344CB8AC3E}">
        <p14:creationId xmlns:p14="http://schemas.microsoft.com/office/powerpoint/2010/main" val="922408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18" grpId="0" animBg="1"/>
      <p:bldP spid="23" grpId="0" animBg="1"/>
      <p:bldP spid="2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963018" y="4406747"/>
            <a:ext cx="72179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chemeClr val="bg1"/>
                </a:solidFill>
                <a:latin typeface="+mj-lt"/>
              </a:rPr>
              <a:t>Александр Васильевич Суворов</a:t>
            </a:r>
            <a:endParaRPr lang="ru-RU" sz="28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7" name="Picture 4" descr="https://upload.wikimedia.org/wikipedia/commons/2/2d/Joseph_Kreutzinger_-_Portrait_of_Count_Alexander_Suvorov_-_WGA12281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989190" y="376237"/>
            <a:ext cx="3165621" cy="4034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047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358776" y="1689232"/>
            <a:ext cx="4033837" cy="86177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66"/>
            <a:r>
              <a:rPr lang="ru-RU" sz="2800" dirty="0" smtClean="0">
                <a:solidFill>
                  <a:srgbClr val="FFDC5A"/>
                </a:solidFill>
                <a:latin typeface="Merriweather"/>
              </a:rPr>
              <a:t>Швейцарский </a:t>
            </a:r>
          </a:p>
          <a:p>
            <a:pPr defTabSz="685766"/>
            <a:r>
              <a:rPr lang="ru-RU" sz="2800" dirty="0" smtClean="0">
                <a:solidFill>
                  <a:srgbClr val="FFDC5A"/>
                </a:solidFill>
                <a:latin typeface="Merriweather"/>
              </a:rPr>
              <a:t>поход Суворова</a:t>
            </a:r>
            <a:endParaRPr lang="ru-RU" sz="2800" dirty="0">
              <a:solidFill>
                <a:srgbClr val="FFDC5A"/>
              </a:solidFill>
              <a:latin typeface="Merriweather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58776" y="2743304"/>
            <a:ext cx="3687707" cy="94795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66">
              <a:lnSpc>
                <a:spcPct val="110000"/>
              </a:lnSpc>
            </a:pPr>
            <a:r>
              <a:rPr lang="ru-RU" sz="1400" dirty="0">
                <a:solidFill>
                  <a:prstClr val="white"/>
                </a:solidFill>
              </a:rPr>
              <a:t>В сентябре 1799 года русская армия совершила </a:t>
            </a:r>
            <a:r>
              <a:rPr lang="ru-RU" sz="1400" dirty="0" smtClean="0">
                <a:solidFill>
                  <a:prstClr val="white"/>
                </a:solidFill>
              </a:rPr>
              <a:t>переход </a:t>
            </a:r>
            <a:r>
              <a:rPr lang="ru-RU" sz="1400" dirty="0">
                <a:solidFill>
                  <a:prstClr val="white"/>
                </a:solidFill>
              </a:rPr>
              <a:t>через </a:t>
            </a:r>
            <a:r>
              <a:rPr lang="ru-RU" sz="1400" dirty="0" smtClean="0">
                <a:solidFill>
                  <a:prstClr val="white"/>
                </a:solidFill>
              </a:rPr>
              <a:t>Альпы, </a:t>
            </a:r>
          </a:p>
          <a:p>
            <a:pPr defTabSz="685766">
              <a:lnSpc>
                <a:spcPct val="110000"/>
              </a:lnSpc>
            </a:pPr>
            <a:r>
              <a:rPr lang="ru-RU" sz="1400" dirty="0" smtClean="0">
                <a:solidFill>
                  <a:prstClr val="white"/>
                </a:solidFill>
              </a:rPr>
              <a:t>вышла </a:t>
            </a:r>
            <a:r>
              <a:rPr lang="ru-RU" sz="1400" dirty="0">
                <a:solidFill>
                  <a:prstClr val="white"/>
                </a:solidFill>
              </a:rPr>
              <a:t>в </a:t>
            </a:r>
            <a:r>
              <a:rPr lang="ru-RU" sz="1400" dirty="0" smtClean="0">
                <a:solidFill>
                  <a:prstClr val="white"/>
                </a:solidFill>
              </a:rPr>
              <a:t>Швейцарию и объединилась </a:t>
            </a:r>
          </a:p>
          <a:p>
            <a:pPr defTabSz="685766">
              <a:lnSpc>
                <a:spcPct val="110000"/>
              </a:lnSpc>
            </a:pPr>
            <a:r>
              <a:rPr lang="ru-RU" sz="1400" dirty="0" smtClean="0">
                <a:solidFill>
                  <a:prstClr val="white"/>
                </a:solidFill>
              </a:rPr>
              <a:t>с </a:t>
            </a:r>
            <a:r>
              <a:rPr lang="ru-RU" sz="1400" dirty="0">
                <a:solidFill>
                  <a:prstClr val="white"/>
                </a:solidFill>
              </a:rPr>
              <a:t>корпусом генерала </a:t>
            </a:r>
            <a:r>
              <a:rPr lang="ru-RU" sz="1400" dirty="0" smtClean="0">
                <a:solidFill>
                  <a:prstClr val="white"/>
                </a:solidFill>
              </a:rPr>
              <a:t>Римского-Корсакова</a:t>
            </a:r>
            <a:r>
              <a:rPr lang="ru-RU" sz="1400" dirty="0">
                <a:solidFill>
                  <a:prstClr val="white"/>
                </a:solidFill>
              </a:rPr>
              <a:t>.</a:t>
            </a:r>
          </a:p>
        </p:txBody>
      </p:sp>
      <p:pic>
        <p:nvPicPr>
          <p:cNvPr id="8" name="Picture 2" descr="https://rossaprimavera.ru/static/files/71640c958fe9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/>
          <a:stretch/>
        </p:blipFill>
        <p:spPr bwMode="auto">
          <a:xfrm>
            <a:off x="4751389" y="982938"/>
            <a:ext cx="4392612" cy="3177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8452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771857" y="1817954"/>
            <a:ext cx="4870449" cy="150759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66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За </a:t>
            </a: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Швейцарский поход Суворов был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удостоен звания генералиссимуса российских войск и награждён орденами и титулами союзных </a:t>
            </a:r>
            <a:endParaRPr lang="ru-RU" sz="1800" dirty="0" smtClean="0">
              <a:solidFill>
                <a:prstClr val="white"/>
              </a:solidFill>
              <a:latin typeface="Merriweather"/>
            </a:endParaRPr>
          </a:p>
          <a:p>
            <a:pPr defTabSz="685766">
              <a:lnSpc>
                <a:spcPct val="110000"/>
              </a:lnSpc>
            </a:pP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с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Россией государств.</a:t>
            </a:r>
          </a:p>
        </p:txBody>
      </p:sp>
      <p:pic>
        <p:nvPicPr>
          <p:cNvPr id="23554" name="Picture 2" descr="https://upload.wikimedia.org/wikipedia/commons/e/ef/OSSML_Commandeur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775" y="595947"/>
            <a:ext cx="2989263" cy="3951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5660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Рисунок 3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86" name="TextBox 85"/>
          <p:cNvSpPr txBox="1"/>
          <p:nvPr/>
        </p:nvSpPr>
        <p:spPr>
          <a:xfrm>
            <a:off x="5231951" y="2955534"/>
            <a:ext cx="3177357" cy="756772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32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2946312" y="1042963"/>
            <a:ext cx="3191221" cy="722624"/>
          </a:xfrm>
          <a:prstGeom prst="roundRect">
            <a:avLst/>
          </a:prstGeom>
          <a:noFill/>
          <a:ln w="15875">
            <a:solidFill>
              <a:srgbClr val="C61648">
                <a:alpha val="75000"/>
              </a:srgbClr>
            </a:solidFill>
          </a:ln>
        </p:spPr>
        <p:txBody>
          <a:bodyPr wrap="square" tIns="180000" bIns="180000" rtlCol="0">
            <a:noAutofit/>
          </a:bodyPr>
          <a:lstStyle/>
          <a:p>
            <a:pPr algn="ctr" defTabSz="685732"/>
            <a:endParaRPr lang="ru-RU" sz="1400" dirty="0">
              <a:solidFill>
                <a:srgbClr val="003BB2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2976390" y="4014535"/>
            <a:ext cx="3191221" cy="722624"/>
          </a:xfrm>
          <a:prstGeom prst="roundRect">
            <a:avLst/>
          </a:prstGeom>
          <a:noFill/>
          <a:ln w="15875">
            <a:solidFill>
              <a:srgbClr val="C61648">
                <a:alpha val="75000"/>
              </a:srgbClr>
            </a:solidFill>
          </a:ln>
        </p:spPr>
        <p:txBody>
          <a:bodyPr wrap="square" tIns="180000" bIns="180000" rtlCol="0">
            <a:noAutofit/>
          </a:bodyPr>
          <a:lstStyle/>
          <a:p>
            <a:pPr algn="ctr" defTabSz="685732"/>
            <a:endParaRPr lang="ru-RU" sz="1400" dirty="0">
              <a:solidFill>
                <a:srgbClr val="003BB2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916236" y="1142665"/>
            <a:ext cx="32513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rgbClr val="C61648"/>
                </a:solidFill>
              </a:rPr>
              <a:t>Победы русских войск в Западной Европе</a:t>
            </a:r>
          </a:p>
        </p:txBody>
      </p:sp>
      <p:cxnSp>
        <p:nvCxnSpPr>
          <p:cNvPr id="17" name="Скругленная соединительная линия 16"/>
          <p:cNvCxnSpPr>
            <a:stCxn id="22" idx="0"/>
            <a:endCxn id="18" idx="2"/>
          </p:cNvCxnSpPr>
          <p:nvPr/>
        </p:nvCxnSpPr>
        <p:spPr>
          <a:xfrm rot="5400000" flipH="1" flipV="1">
            <a:off x="3303065" y="1770737"/>
            <a:ext cx="271381" cy="2206336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Скругленная соединительная линия 20"/>
          <p:cNvCxnSpPr>
            <a:stCxn id="18" idx="2"/>
            <a:endCxn id="86" idx="0"/>
          </p:cNvCxnSpPr>
          <p:nvPr/>
        </p:nvCxnSpPr>
        <p:spPr>
          <a:xfrm rot="16200000" flipH="1">
            <a:off x="5572616" y="1707520"/>
            <a:ext cx="217320" cy="2278707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755790" y="3009595"/>
            <a:ext cx="3159593" cy="756772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32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55789" y="3025636"/>
            <a:ext cx="315959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rgbClr val="404040"/>
                </a:solidFill>
              </a:rPr>
              <a:t>Австрия взяла под свой контроль освобождённую русской армией Италию 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231950" y="2971573"/>
            <a:ext cx="317735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rgbClr val="404040"/>
                </a:solidFill>
              </a:rPr>
              <a:t>Англия установила полный контроль над Мальтой </a:t>
            </a:r>
            <a:endParaRPr lang="en-US" sz="1400" dirty="0" smtClean="0">
              <a:solidFill>
                <a:srgbClr val="404040"/>
              </a:solidFill>
            </a:endParaRPr>
          </a:p>
          <a:p>
            <a:pPr algn="ctr"/>
            <a:r>
              <a:rPr lang="ru-RU" sz="1400" dirty="0" smtClean="0">
                <a:solidFill>
                  <a:srgbClr val="404040"/>
                </a:solidFill>
              </a:rPr>
              <a:t>и </a:t>
            </a:r>
            <a:r>
              <a:rPr lang="ru-RU" sz="1400" dirty="0">
                <a:solidFill>
                  <a:srgbClr val="404040"/>
                </a:solidFill>
              </a:rPr>
              <a:t>отказалась её освобождать 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58775" y="376238"/>
            <a:ext cx="8426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2800" dirty="0">
                <a:solidFill>
                  <a:srgbClr val="C61648"/>
                </a:solidFill>
                <a:latin typeface="Merriweather"/>
                <a:ea typeface="Theano Didot" panose="02060603060706020203" pitchFamily="18" charset="0"/>
              </a:rPr>
              <a:t>Разрыв отношений с союзниками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946312" y="1999550"/>
            <a:ext cx="3191221" cy="738664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32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300783" y="2104104"/>
            <a:ext cx="24740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404040"/>
                </a:solidFill>
              </a:rPr>
              <a:t>Союзники использовали их в своих интересах</a:t>
            </a:r>
            <a:endParaRPr lang="ru-RU" sz="1400" dirty="0">
              <a:solidFill>
                <a:srgbClr val="404040"/>
              </a:solidFill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3128697" y="3998495"/>
            <a:ext cx="288659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rgbClr val="C61648"/>
                </a:solidFill>
              </a:rPr>
              <a:t> Павел I прервал дипломатические </a:t>
            </a:r>
            <a:r>
              <a:rPr lang="ru-RU" sz="1400" dirty="0" smtClean="0">
                <a:solidFill>
                  <a:srgbClr val="C61648"/>
                </a:solidFill>
              </a:rPr>
              <a:t>отношения</a:t>
            </a:r>
            <a:endParaRPr lang="en-US" sz="1400" dirty="0" smtClean="0">
              <a:solidFill>
                <a:srgbClr val="C61648"/>
              </a:solidFill>
            </a:endParaRPr>
          </a:p>
          <a:p>
            <a:pPr algn="ctr"/>
            <a:r>
              <a:rPr lang="ru-RU" sz="1400" dirty="0" smtClean="0">
                <a:solidFill>
                  <a:srgbClr val="C61648"/>
                </a:solidFill>
              </a:rPr>
              <a:t> </a:t>
            </a:r>
            <a:r>
              <a:rPr lang="ru-RU" sz="1400" dirty="0">
                <a:solidFill>
                  <a:srgbClr val="C61648"/>
                </a:solidFill>
              </a:rPr>
              <a:t>с Австрией и </a:t>
            </a:r>
            <a:r>
              <a:rPr lang="ru-RU" sz="1400" dirty="0" smtClean="0">
                <a:solidFill>
                  <a:srgbClr val="C61648"/>
                </a:solidFill>
              </a:rPr>
              <a:t>Англией</a:t>
            </a:r>
            <a:endParaRPr lang="ru-RU" sz="1400" dirty="0">
              <a:solidFill>
                <a:srgbClr val="C61648"/>
              </a:solidFill>
            </a:endParaRPr>
          </a:p>
        </p:txBody>
      </p:sp>
      <p:pic>
        <p:nvPicPr>
          <p:cNvPr id="65" name="Рисунок 6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cxnSp>
        <p:nvCxnSpPr>
          <p:cNvPr id="68" name="Скругленная соединительная линия 67"/>
          <p:cNvCxnSpPr>
            <a:stCxn id="23" idx="2"/>
            <a:endCxn id="60" idx="0"/>
          </p:cNvCxnSpPr>
          <p:nvPr/>
        </p:nvCxnSpPr>
        <p:spPr>
          <a:xfrm rot="16200000" flipH="1">
            <a:off x="3336694" y="2763192"/>
            <a:ext cx="234195" cy="2236410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Скругленная соединительная линия 68"/>
          <p:cNvCxnSpPr>
            <a:stCxn id="60" idx="0"/>
            <a:endCxn id="86" idx="2"/>
          </p:cNvCxnSpPr>
          <p:nvPr/>
        </p:nvCxnSpPr>
        <p:spPr>
          <a:xfrm rot="5400000" flipH="1" flipV="1">
            <a:off x="5553219" y="2731084"/>
            <a:ext cx="286189" cy="2248634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Скругленная соединительная линия 79"/>
          <p:cNvCxnSpPr>
            <a:stCxn id="18" idx="1"/>
            <a:endCxn id="67" idx="1"/>
          </p:cNvCxnSpPr>
          <p:nvPr/>
        </p:nvCxnSpPr>
        <p:spPr>
          <a:xfrm rot="10800000">
            <a:off x="2946312" y="1404276"/>
            <a:ext cx="12700" cy="964607"/>
          </a:xfrm>
          <a:prstGeom prst="curvedConnector3">
            <a:avLst>
              <a:gd name="adj1" fmla="val 180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Скругленная соединительная линия 82"/>
          <p:cNvCxnSpPr>
            <a:stCxn id="18" idx="3"/>
            <a:endCxn id="67" idx="3"/>
          </p:cNvCxnSpPr>
          <p:nvPr/>
        </p:nvCxnSpPr>
        <p:spPr>
          <a:xfrm flipV="1">
            <a:off x="6137533" y="1404275"/>
            <a:ext cx="12700" cy="964607"/>
          </a:xfrm>
          <a:prstGeom prst="curvedConnector3">
            <a:avLst>
              <a:gd name="adj1" fmla="val 180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58912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" grpId="0" animBg="1"/>
      <p:bldP spid="67" grpId="0" animBg="1"/>
      <p:bldP spid="66" grpId="0" animBg="1"/>
      <p:bldP spid="3" grpId="0"/>
      <p:bldP spid="22" grpId="0" animBg="1"/>
      <p:bldP spid="23" grpId="0"/>
      <p:bldP spid="28" grpId="0"/>
      <p:bldP spid="18" grpId="0" animBg="1"/>
      <p:bldP spid="24" grpId="0"/>
      <p:bldP spid="6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Рисунок 3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86" name="TextBox 85"/>
          <p:cNvSpPr txBox="1"/>
          <p:nvPr/>
        </p:nvSpPr>
        <p:spPr>
          <a:xfrm>
            <a:off x="4751388" y="3687674"/>
            <a:ext cx="3600312" cy="756772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32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2616869" y="1127187"/>
            <a:ext cx="3910262" cy="722624"/>
          </a:xfrm>
          <a:prstGeom prst="roundRect">
            <a:avLst/>
          </a:prstGeom>
          <a:noFill/>
          <a:ln w="15875">
            <a:solidFill>
              <a:srgbClr val="C61648">
                <a:alpha val="75000"/>
              </a:srgbClr>
            </a:solidFill>
          </a:ln>
        </p:spPr>
        <p:txBody>
          <a:bodyPr wrap="square" tIns="180000" bIns="180000" rtlCol="0">
            <a:noAutofit/>
          </a:bodyPr>
          <a:lstStyle/>
          <a:p>
            <a:pPr algn="ctr" defTabSz="685732"/>
            <a:endParaRPr lang="ru-RU" sz="1400" dirty="0">
              <a:solidFill>
                <a:srgbClr val="003BB2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939572" y="1142396"/>
            <a:ext cx="326485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C61648"/>
                </a:solidFill>
              </a:rPr>
              <a:t>Проведение Наполеоном политики</a:t>
            </a:r>
          </a:p>
          <a:p>
            <a:pPr algn="ctr"/>
            <a:r>
              <a:rPr lang="ru-RU" sz="1400" dirty="0" smtClean="0">
                <a:solidFill>
                  <a:srgbClr val="C61648"/>
                </a:solidFill>
              </a:rPr>
              <a:t>по </a:t>
            </a:r>
            <a:r>
              <a:rPr lang="ru-RU" sz="1400" dirty="0">
                <a:solidFill>
                  <a:srgbClr val="C61648"/>
                </a:solidFill>
              </a:rPr>
              <a:t>нормализации отношений </a:t>
            </a:r>
            <a:endParaRPr lang="ru-RU" sz="1400" dirty="0" smtClean="0">
              <a:solidFill>
                <a:srgbClr val="C61648"/>
              </a:solidFill>
            </a:endParaRPr>
          </a:p>
          <a:p>
            <a:pPr algn="ctr"/>
            <a:r>
              <a:rPr lang="ru-RU" sz="1400" dirty="0" smtClean="0">
                <a:solidFill>
                  <a:srgbClr val="C61648"/>
                </a:solidFill>
              </a:rPr>
              <a:t>с </a:t>
            </a:r>
            <a:r>
              <a:rPr lang="ru-RU" sz="1400" dirty="0">
                <a:solidFill>
                  <a:srgbClr val="C61648"/>
                </a:solidFill>
              </a:rPr>
              <a:t>российским </a:t>
            </a:r>
            <a:r>
              <a:rPr lang="ru-RU" sz="1400" dirty="0" smtClean="0">
                <a:solidFill>
                  <a:srgbClr val="C61648"/>
                </a:solidFill>
              </a:rPr>
              <a:t>императором</a:t>
            </a:r>
            <a:endParaRPr lang="ru-RU" sz="1400" dirty="0">
              <a:solidFill>
                <a:srgbClr val="C61648"/>
              </a:solidFill>
            </a:endParaRPr>
          </a:p>
        </p:txBody>
      </p:sp>
      <p:cxnSp>
        <p:nvCxnSpPr>
          <p:cNvPr id="17" name="Скругленная соединительная линия 16"/>
          <p:cNvCxnSpPr>
            <a:stCxn id="22" idx="0"/>
            <a:endCxn id="18" idx="2"/>
          </p:cNvCxnSpPr>
          <p:nvPr/>
        </p:nvCxnSpPr>
        <p:spPr>
          <a:xfrm rot="5400000" flipH="1" flipV="1">
            <a:off x="3199559" y="2315234"/>
            <a:ext cx="728825" cy="2016057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Скругленная соединительная линия 20"/>
          <p:cNvCxnSpPr>
            <a:stCxn id="18" idx="2"/>
            <a:endCxn id="86" idx="0"/>
          </p:cNvCxnSpPr>
          <p:nvPr/>
        </p:nvCxnSpPr>
        <p:spPr>
          <a:xfrm rot="16200000" flipH="1">
            <a:off x="5197360" y="2333489"/>
            <a:ext cx="728825" cy="1979544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755788" y="3687674"/>
            <a:ext cx="3600310" cy="756772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32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975558" y="3824979"/>
            <a:ext cx="31607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rgbClr val="404040"/>
                </a:solidFill>
              </a:rPr>
              <a:t>Э</a:t>
            </a:r>
            <a:r>
              <a:rPr lang="ru-RU" sz="1400" dirty="0" smtClean="0">
                <a:solidFill>
                  <a:srgbClr val="404040"/>
                </a:solidFill>
              </a:rPr>
              <a:t>моциональная </a:t>
            </a:r>
            <a:r>
              <a:rPr lang="ru-RU" sz="1400" dirty="0">
                <a:solidFill>
                  <a:srgbClr val="404040"/>
                </a:solidFill>
              </a:rPr>
              <a:t>реакция Павла </a:t>
            </a:r>
            <a:r>
              <a:rPr lang="en-US" sz="1400" dirty="0" smtClean="0">
                <a:solidFill>
                  <a:srgbClr val="404040"/>
                </a:solidFill>
              </a:rPr>
              <a:t>I </a:t>
            </a:r>
          </a:p>
          <a:p>
            <a:pPr algn="ctr"/>
            <a:r>
              <a:rPr lang="ru-RU" sz="1400" dirty="0" smtClean="0">
                <a:solidFill>
                  <a:srgbClr val="404040"/>
                </a:solidFill>
              </a:rPr>
              <a:t>на </a:t>
            </a:r>
            <a:r>
              <a:rPr lang="ru-RU" sz="1400" dirty="0">
                <a:solidFill>
                  <a:srgbClr val="404040"/>
                </a:solidFill>
              </a:rPr>
              <a:t>действия англичан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128380" y="3795395"/>
            <a:ext cx="2846328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404040"/>
                </a:solidFill>
              </a:rPr>
              <a:t>Исчезновение угрозы </a:t>
            </a:r>
            <a:r>
              <a:rPr lang="ru-RU" sz="1400" dirty="0">
                <a:solidFill>
                  <a:srgbClr val="404040"/>
                </a:solidFill>
              </a:rPr>
              <a:t>общеевропейской революции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58775" y="376238"/>
            <a:ext cx="8426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2800" dirty="0" smtClean="0">
                <a:solidFill>
                  <a:srgbClr val="C61648"/>
                </a:solidFill>
                <a:latin typeface="Merriweather"/>
                <a:ea typeface="Theano Didot" panose="02060603060706020203" pitchFamily="18" charset="0"/>
              </a:rPr>
              <a:t>Изменение внешнеполитического курса</a:t>
            </a:r>
            <a:endParaRPr lang="ru-RU" sz="2800" dirty="0">
              <a:solidFill>
                <a:srgbClr val="C61648"/>
              </a:solidFill>
              <a:latin typeface="Merriweather"/>
              <a:ea typeface="Theano Didot" panose="02060603060706020203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616869" y="2220185"/>
            <a:ext cx="3910262" cy="738664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32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859985" y="2327907"/>
            <a:ext cx="34240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404040"/>
                </a:solidFill>
              </a:rPr>
              <a:t>Подготовка </a:t>
            </a:r>
            <a:r>
              <a:rPr lang="ru-RU" sz="1400" dirty="0">
                <a:solidFill>
                  <a:srgbClr val="404040"/>
                </a:solidFill>
              </a:rPr>
              <a:t>к заключению военно-стратегического союза с Бонапартом</a:t>
            </a:r>
          </a:p>
        </p:txBody>
      </p:sp>
      <p:pic>
        <p:nvPicPr>
          <p:cNvPr id="65" name="Рисунок 6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cxnSp>
        <p:nvCxnSpPr>
          <p:cNvPr id="80" name="Скругленная соединительная линия 79"/>
          <p:cNvCxnSpPr>
            <a:stCxn id="18" idx="1"/>
            <a:endCxn id="67" idx="1"/>
          </p:cNvCxnSpPr>
          <p:nvPr/>
        </p:nvCxnSpPr>
        <p:spPr>
          <a:xfrm rot="10800000">
            <a:off x="2616869" y="1488499"/>
            <a:ext cx="12700" cy="1101018"/>
          </a:xfrm>
          <a:prstGeom prst="curvedConnector3">
            <a:avLst>
              <a:gd name="adj1" fmla="val 180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Скругленная соединительная линия 82"/>
          <p:cNvCxnSpPr>
            <a:stCxn id="18" idx="3"/>
            <a:endCxn id="67" idx="3"/>
          </p:cNvCxnSpPr>
          <p:nvPr/>
        </p:nvCxnSpPr>
        <p:spPr>
          <a:xfrm flipV="1">
            <a:off x="6527131" y="1488499"/>
            <a:ext cx="12700" cy="1101018"/>
          </a:xfrm>
          <a:prstGeom prst="curvedConnector3">
            <a:avLst>
              <a:gd name="adj1" fmla="val 180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99695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" grpId="0" animBg="1"/>
      <p:bldP spid="67" grpId="0" animBg="1"/>
      <p:bldP spid="3" grpId="0"/>
      <p:bldP spid="22" grpId="0" animBg="1"/>
      <p:bldP spid="23" grpId="0"/>
      <p:bldP spid="28" grpId="0"/>
      <p:bldP spid="18" grpId="0" animBg="1"/>
      <p:bldP spid="2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9144000" cy="51435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211474" y="1719409"/>
            <a:ext cx="4164463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Освобождение 6 тысяч пленных </a:t>
            </a:r>
            <a:endParaRPr lang="ru-RU" sz="1800" dirty="0" smtClean="0">
              <a:solidFill>
                <a:prstClr val="white"/>
              </a:solidFill>
              <a:latin typeface="Merriweather"/>
            </a:endParaRPr>
          </a:p>
          <a:p>
            <a:pPr defTabSz="685749"/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русских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солдат и </a:t>
            </a: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офицеров.</a:t>
            </a:r>
            <a:endParaRPr lang="ru-RU" sz="1800" dirty="0">
              <a:solidFill>
                <a:prstClr val="white"/>
              </a:solidFill>
              <a:latin typeface="Merriweather"/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378154" y="1726408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3" name="Овал 12"/>
          <p:cNvSpPr/>
          <p:nvPr/>
        </p:nvSpPr>
        <p:spPr>
          <a:xfrm>
            <a:off x="371132" y="2898442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207355" y="3029942"/>
            <a:ext cx="5478155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Возвращение им оружия и </a:t>
            </a: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знамён.</a:t>
            </a:r>
            <a:endParaRPr lang="ru-RU" sz="1800" dirty="0">
              <a:solidFill>
                <a:prstClr val="white"/>
              </a:solidFill>
              <a:latin typeface="Merriweather"/>
            </a:endParaRPr>
          </a:p>
        </p:txBody>
      </p:sp>
      <p:sp>
        <p:nvSpPr>
          <p:cNvPr id="15" name="Овал 14"/>
          <p:cNvSpPr/>
          <p:nvPr/>
        </p:nvSpPr>
        <p:spPr>
          <a:xfrm>
            <a:off x="373837" y="4074330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207355" y="4067331"/>
            <a:ext cx="4588608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Пошив нового обмундирования </a:t>
            </a:r>
            <a:endParaRPr lang="ru-RU" sz="1800" dirty="0" smtClean="0">
              <a:solidFill>
                <a:prstClr val="white"/>
              </a:solidFill>
              <a:latin typeface="Merriweather"/>
            </a:endParaRPr>
          </a:p>
          <a:p>
            <a:pPr defTabSz="685749"/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за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счёт французской </a:t>
            </a: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казны. </a:t>
            </a:r>
            <a:endParaRPr lang="ru-RU" sz="1800" dirty="0">
              <a:solidFill>
                <a:prstClr val="white"/>
              </a:solidFill>
              <a:latin typeface="Merriweather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58777" y="383647"/>
            <a:ext cx="8426448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Меры Наполеона для </a:t>
            </a:r>
            <a:r>
              <a:rPr lang="ru-RU" sz="2800" dirty="0" smtClean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привлечения</a:t>
            </a:r>
            <a:endParaRPr lang="en-US" sz="2800" dirty="0" smtClean="0">
              <a:solidFill>
                <a:srgbClr val="FFDC5A"/>
              </a:solidFill>
              <a:latin typeface="Merriweather"/>
              <a:ea typeface="Theano Didot" panose="02060603060706020203" pitchFamily="18" charset="0"/>
            </a:endParaRPr>
          </a:p>
          <a:p>
            <a:pPr defTabSz="685749"/>
            <a:r>
              <a:rPr lang="ru-RU" sz="2800" dirty="0" smtClean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Павла </a:t>
            </a:r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I </a:t>
            </a:r>
            <a:r>
              <a:rPr lang="ru-RU" sz="2800" dirty="0" smtClean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к союзу с Францией</a:t>
            </a:r>
            <a:endParaRPr lang="ru-RU" sz="2800" dirty="0">
              <a:solidFill>
                <a:srgbClr val="FFDC5A"/>
              </a:solidFill>
              <a:latin typeface="Merriweather"/>
              <a:ea typeface="Theano Didot" panose="02060603060706020203" pitchFamily="18" charset="0"/>
            </a:endParaRPr>
          </a:p>
        </p:txBody>
      </p:sp>
      <p:pic>
        <p:nvPicPr>
          <p:cNvPr id="29698" name="Picture 2" descr="ÐÐ°ÑÑÐ¸Ð½ÐºÐ¸ Ð¿Ð¾ Ð·Ð°Ð¿ÑÐ¾ÑÑ Ð±ÑÑÑ Ð½Ð°Ð¿Ð¾Ð»ÐµÐ¾Ð½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089283" y="934052"/>
            <a:ext cx="2663298" cy="3275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5835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 animBg="1"/>
      <p:bldP spid="14" grpId="0"/>
      <p:bldP spid="15" grpId="0" animBg="1"/>
      <p:bldP spid="1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771857" y="1817954"/>
            <a:ext cx="4870449" cy="182819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66">
              <a:lnSpc>
                <a:spcPct val="110000"/>
              </a:lnSpc>
            </a:pP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Павел </a:t>
            </a:r>
            <a:r>
              <a:rPr lang="en-US" sz="1800" dirty="0" smtClean="0">
                <a:solidFill>
                  <a:prstClr val="white"/>
                </a:solidFill>
                <a:latin typeface="Merriweather"/>
              </a:rPr>
              <a:t>I </a:t>
            </a: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пошёл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на подписание </a:t>
            </a: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мира </a:t>
            </a:r>
          </a:p>
          <a:p>
            <a:pPr defTabSz="685766">
              <a:lnSpc>
                <a:spcPct val="110000"/>
              </a:lnSpc>
            </a:pP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с Францией. </a:t>
            </a:r>
            <a:endParaRPr lang="en-US" sz="1800" dirty="0" smtClean="0">
              <a:solidFill>
                <a:prstClr val="white"/>
              </a:solidFill>
              <a:latin typeface="Merriweather"/>
            </a:endParaRPr>
          </a:p>
          <a:p>
            <a:pPr defTabSz="685766">
              <a:lnSpc>
                <a:spcPct val="110000"/>
              </a:lnSpc>
            </a:pPr>
            <a:endParaRPr lang="ru-RU" sz="1800" dirty="0">
              <a:solidFill>
                <a:prstClr val="white"/>
              </a:solidFill>
              <a:latin typeface="Merriweather"/>
            </a:endParaRPr>
          </a:p>
          <a:p>
            <a:pPr defTabSz="685766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Однако Наполеон стремился </a:t>
            </a:r>
            <a:endParaRPr lang="ru-RU" sz="1800" dirty="0" smtClean="0">
              <a:solidFill>
                <a:prstClr val="white"/>
              </a:solidFill>
              <a:latin typeface="Merriweather"/>
            </a:endParaRPr>
          </a:p>
          <a:p>
            <a:pPr defTabSz="685766">
              <a:lnSpc>
                <a:spcPct val="110000"/>
              </a:lnSpc>
            </a:pP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к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заключению именно военного </a:t>
            </a:r>
            <a:endParaRPr lang="ru-RU" sz="1800" dirty="0" smtClean="0">
              <a:solidFill>
                <a:prstClr val="white"/>
              </a:solidFill>
              <a:latin typeface="Merriweather"/>
            </a:endParaRPr>
          </a:p>
          <a:p>
            <a:pPr defTabSz="685766">
              <a:lnSpc>
                <a:spcPct val="110000"/>
              </a:lnSpc>
            </a:pP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союза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с </a:t>
            </a: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Россией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8775" y="1076285"/>
            <a:ext cx="2557463" cy="2990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06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1620924" y="1273454"/>
            <a:ext cx="272990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Попытка англичан </a:t>
            </a:r>
            <a:endParaRPr lang="ru-RU" sz="1400" dirty="0" smtClean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 algn="ctr" defTabSz="685783"/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помешать </a:t>
            </a:r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союзу Павла I </a:t>
            </a:r>
            <a:endParaRPr lang="ru-RU" sz="1400" dirty="0" smtClean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 algn="ctr" defTabSz="685783"/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с </a:t>
            </a:r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Наполеоном 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751387" y="1273454"/>
            <a:ext cx="277420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1400" dirty="0">
                <a:solidFill>
                  <a:srgbClr val="C61648"/>
                </a:solidFill>
              </a:rPr>
              <a:t>Предложение заключить новый </a:t>
            </a:r>
            <a:r>
              <a:rPr lang="ru-RU" sz="1400" dirty="0" smtClean="0">
                <a:solidFill>
                  <a:srgbClr val="C61648"/>
                </a:solidFill>
              </a:rPr>
              <a:t>антифранцузский </a:t>
            </a:r>
            <a:r>
              <a:rPr lang="ru-RU" sz="1400" dirty="0">
                <a:solidFill>
                  <a:srgbClr val="C61648"/>
                </a:solidFill>
              </a:rPr>
              <a:t>союз между Англией и </a:t>
            </a:r>
            <a:r>
              <a:rPr lang="ru-RU" sz="1400" dirty="0" smtClean="0">
                <a:solidFill>
                  <a:srgbClr val="C61648"/>
                </a:solidFill>
              </a:rPr>
              <a:t>Россией</a:t>
            </a:r>
            <a:endParaRPr lang="ru-RU" sz="1400" dirty="0">
              <a:solidFill>
                <a:srgbClr val="C61648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971406" y="2850870"/>
            <a:ext cx="245493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Унизительные </a:t>
            </a:r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для России </a:t>
            </a:r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условия в предлагаемом англичанами договоре</a:t>
            </a:r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707937" y="2850870"/>
            <a:ext cx="25558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1400" dirty="0" smtClean="0">
                <a:solidFill>
                  <a:srgbClr val="C61648"/>
                </a:solidFill>
              </a:rPr>
              <a:t>Согласие </a:t>
            </a:r>
            <a:r>
              <a:rPr lang="ru-RU" sz="1400" dirty="0">
                <a:solidFill>
                  <a:srgbClr val="C61648"/>
                </a:solidFill>
              </a:rPr>
              <a:t>Павла </a:t>
            </a:r>
            <a:r>
              <a:rPr lang="ru-RU" sz="1400" dirty="0" smtClean="0">
                <a:solidFill>
                  <a:srgbClr val="C61648"/>
                </a:solidFill>
              </a:rPr>
              <a:t>I на атаку</a:t>
            </a:r>
          </a:p>
          <a:p>
            <a:pPr algn="ctr" defTabSz="685783"/>
            <a:r>
              <a:rPr lang="ru-RU" sz="1400" dirty="0" smtClean="0">
                <a:solidFill>
                  <a:srgbClr val="C61648"/>
                </a:solidFill>
              </a:rPr>
              <a:t>английских </a:t>
            </a:r>
            <a:r>
              <a:rPr lang="ru-RU" sz="1400" dirty="0">
                <a:solidFill>
                  <a:srgbClr val="C61648"/>
                </a:solidFill>
              </a:rPr>
              <a:t>колоний </a:t>
            </a:r>
            <a:r>
              <a:rPr lang="ru-RU" sz="1400" dirty="0" smtClean="0">
                <a:solidFill>
                  <a:srgbClr val="C61648"/>
                </a:solidFill>
              </a:rPr>
              <a:t> совместно с Наполеоном</a:t>
            </a:r>
          </a:p>
        </p:txBody>
      </p:sp>
      <p:cxnSp>
        <p:nvCxnSpPr>
          <p:cNvPr id="19" name="Прямая со стрелкой 18"/>
          <p:cNvCxnSpPr/>
          <p:nvPr/>
        </p:nvCxnSpPr>
        <p:spPr>
          <a:xfrm>
            <a:off x="4447477" y="1642786"/>
            <a:ext cx="241300" cy="0"/>
          </a:xfrm>
          <a:prstGeom prst="straightConnector1">
            <a:avLst/>
          </a:prstGeom>
          <a:ln w="31750" cap="rnd">
            <a:solidFill>
              <a:srgbClr val="C6164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 flipH="1" flipV="1">
            <a:off x="4430984" y="3220202"/>
            <a:ext cx="241300" cy="0"/>
          </a:xfrm>
          <a:prstGeom prst="straightConnector1">
            <a:avLst/>
          </a:prstGeom>
          <a:ln w="31750" cap="rnd">
            <a:solidFill>
              <a:srgbClr val="C6164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>
            <a:off x="6049839" y="2401257"/>
            <a:ext cx="0" cy="212603"/>
          </a:xfrm>
          <a:prstGeom prst="straightConnector1">
            <a:avLst/>
          </a:prstGeom>
          <a:ln w="31750" cap="rnd">
            <a:solidFill>
              <a:srgbClr val="C6164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358775" y="376238"/>
            <a:ext cx="8426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2800" dirty="0">
                <a:solidFill>
                  <a:srgbClr val="C61648"/>
                </a:solidFill>
                <a:latin typeface="Merriweather"/>
                <a:ea typeface="Theano Didot" panose="02060603060706020203" pitchFamily="18" charset="0"/>
              </a:rPr>
              <a:t>Внешняя политика Павла </a:t>
            </a:r>
            <a:r>
              <a:rPr lang="en-US" sz="2800" dirty="0">
                <a:solidFill>
                  <a:srgbClr val="C61648"/>
                </a:solidFill>
                <a:latin typeface="Merriweather"/>
                <a:ea typeface="Theano Didot" panose="02060603060706020203" pitchFamily="18" charset="0"/>
              </a:rPr>
              <a:t>I </a:t>
            </a:r>
          </a:p>
        </p:txBody>
      </p:sp>
    </p:spTree>
    <p:extLst>
      <p:ext uri="{BB962C8B-B14F-4D97-AF65-F5344CB8AC3E}">
        <p14:creationId xmlns:p14="http://schemas.microsoft.com/office/powerpoint/2010/main" val="390776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3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358776" y="1689232"/>
            <a:ext cx="4033837" cy="86177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66"/>
            <a:r>
              <a:rPr lang="ru-RU" sz="2800" dirty="0" smtClean="0">
                <a:solidFill>
                  <a:srgbClr val="FFDC5A"/>
                </a:solidFill>
                <a:latin typeface="Merriweather"/>
              </a:rPr>
              <a:t>Мальтийский </a:t>
            </a:r>
          </a:p>
          <a:p>
            <a:pPr defTabSz="685766"/>
            <a:r>
              <a:rPr lang="ru-RU" sz="2800" dirty="0" smtClean="0">
                <a:solidFill>
                  <a:srgbClr val="FFDC5A"/>
                </a:solidFill>
                <a:latin typeface="Merriweather"/>
              </a:rPr>
              <a:t>орден</a:t>
            </a:r>
            <a:endParaRPr lang="ru-RU" sz="2800" dirty="0">
              <a:solidFill>
                <a:srgbClr val="FFDC5A"/>
              </a:solidFill>
              <a:latin typeface="Merriweather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58776" y="2743304"/>
            <a:ext cx="3498521" cy="94795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66">
              <a:lnSpc>
                <a:spcPct val="110000"/>
              </a:lnSpc>
            </a:pPr>
            <a:r>
              <a:rPr lang="ru-RU" sz="1400" dirty="0">
                <a:solidFill>
                  <a:prstClr val="white"/>
                </a:solidFill>
              </a:rPr>
              <a:t>После захвата Святой земли турками-османами Орден действовал на острове Родос, а с 1522 года – на острове Мальта.</a:t>
            </a:r>
          </a:p>
        </p:txBody>
      </p:sp>
      <p:pic>
        <p:nvPicPr>
          <p:cNvPr id="7" name="Picture 4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392613" y="898358"/>
            <a:ext cx="4751387" cy="3346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427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377826" y="1317283"/>
            <a:ext cx="25384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1400" dirty="0">
                <a:solidFill>
                  <a:srgbClr val="C61648"/>
                </a:solidFill>
              </a:rPr>
              <a:t>Недовольство многих морских державах господством Англии  </a:t>
            </a:r>
            <a:endParaRPr lang="ru-RU" sz="1400" dirty="0" smtClean="0">
              <a:solidFill>
                <a:srgbClr val="C61648"/>
              </a:solidFill>
            </a:endParaRPr>
          </a:p>
          <a:p>
            <a:pPr algn="ctr" defTabSz="685783"/>
            <a:r>
              <a:rPr lang="ru-RU" sz="1400" dirty="0" smtClean="0">
                <a:solidFill>
                  <a:srgbClr val="C61648"/>
                </a:solidFill>
              </a:rPr>
              <a:t>на </a:t>
            </a:r>
            <a:r>
              <a:rPr lang="ru-RU" sz="1400" dirty="0">
                <a:solidFill>
                  <a:srgbClr val="C61648"/>
                </a:solidFill>
              </a:rPr>
              <a:t>море 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276600" y="1317283"/>
            <a:ext cx="25558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Необходимость объединения  усилий </a:t>
            </a:r>
            <a:endParaRPr lang="ru-RU" sz="1400" dirty="0" smtClean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 algn="ctr" defTabSz="685783"/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для </a:t>
            </a:r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нанесения удара англичанам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227763" y="1317283"/>
            <a:ext cx="255746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1400" dirty="0">
                <a:solidFill>
                  <a:srgbClr val="C61648"/>
                </a:solidFill>
              </a:rPr>
              <a:t>Объединение Франции, России, Швеции, Пруссии, Дании, Голландии, Италии, Испании против Англии 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227761" y="2872110"/>
            <a:ext cx="255746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Кардинальное </a:t>
            </a:r>
            <a:endParaRPr lang="ru-RU" sz="1400" dirty="0" smtClean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 algn="ctr" defTabSz="685783"/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изменение расстановки сил в </a:t>
            </a:r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Европе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358775" y="2872110"/>
            <a:ext cx="255746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Подписание </a:t>
            </a:r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договора </a:t>
            </a:r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между </a:t>
            </a:r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Россией, Пруссией</a:t>
            </a:r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, </a:t>
            </a:r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Швецией и </a:t>
            </a:r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Данией 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3276600" y="2872110"/>
            <a:ext cx="2555874" cy="7386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1400" dirty="0" smtClean="0">
                <a:solidFill>
                  <a:srgbClr val="C61648"/>
                </a:solidFill>
              </a:rPr>
              <a:t>Противостояние английского короля новой коалиции в одиночку</a:t>
            </a:r>
            <a:endParaRPr lang="ru-RU" sz="1400" dirty="0">
              <a:solidFill>
                <a:srgbClr val="C61648"/>
              </a:solidFill>
            </a:endParaRPr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2973388" y="1677533"/>
            <a:ext cx="241300" cy="0"/>
          </a:xfrm>
          <a:prstGeom prst="straightConnector1">
            <a:avLst/>
          </a:prstGeom>
          <a:ln w="31750" cap="rnd">
            <a:solidFill>
              <a:srgbClr val="C6164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5889625" y="1677533"/>
            <a:ext cx="241300" cy="0"/>
          </a:xfrm>
          <a:prstGeom prst="straightConnector1">
            <a:avLst/>
          </a:prstGeom>
          <a:ln w="31750" cap="rnd">
            <a:solidFill>
              <a:srgbClr val="C6164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 flipH="1" flipV="1">
            <a:off x="5889625" y="3211058"/>
            <a:ext cx="241300" cy="0"/>
          </a:xfrm>
          <a:prstGeom prst="straightConnector1">
            <a:avLst/>
          </a:prstGeom>
          <a:ln w="31750" cap="rnd">
            <a:solidFill>
              <a:srgbClr val="C6164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 flipH="1" flipV="1">
            <a:off x="2963863" y="3211058"/>
            <a:ext cx="241300" cy="0"/>
          </a:xfrm>
          <a:prstGeom prst="straightConnector1">
            <a:avLst/>
          </a:prstGeom>
          <a:ln w="31750" cap="rnd">
            <a:solidFill>
              <a:srgbClr val="C6164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>
            <a:off x="7506492" y="2465055"/>
            <a:ext cx="0" cy="212603"/>
          </a:xfrm>
          <a:prstGeom prst="straightConnector1">
            <a:avLst/>
          </a:prstGeom>
          <a:ln w="31750" cap="rnd">
            <a:solidFill>
              <a:srgbClr val="C6164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358775" y="376238"/>
            <a:ext cx="8426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2800" dirty="0">
                <a:solidFill>
                  <a:srgbClr val="C61648"/>
                </a:solidFill>
                <a:latin typeface="Merriweather"/>
                <a:ea typeface="Theano Didot" panose="02060603060706020203" pitchFamily="18" charset="0"/>
              </a:rPr>
              <a:t>Создание антибританской коалиции</a:t>
            </a:r>
          </a:p>
        </p:txBody>
      </p:sp>
    </p:spTree>
    <p:extLst>
      <p:ext uri="{BB962C8B-B14F-4D97-AF65-F5344CB8AC3E}">
        <p14:creationId xmlns:p14="http://schemas.microsoft.com/office/powerpoint/2010/main" val="1974546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Рисунок 3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481696" y="2241712"/>
            <a:ext cx="2558115" cy="1117277"/>
          </a:xfrm>
          <a:prstGeom prst="roundRect">
            <a:avLst/>
          </a:prstGeom>
          <a:noFill/>
          <a:ln w="15875">
            <a:solidFill>
              <a:srgbClr val="C61648">
                <a:alpha val="75000"/>
              </a:srgbClr>
            </a:solidFill>
          </a:ln>
        </p:spPr>
        <p:txBody>
          <a:bodyPr wrap="square" tIns="180000" bIns="180000" rtlCol="0">
            <a:noAutofit/>
          </a:bodyPr>
          <a:lstStyle/>
          <a:p>
            <a:pPr algn="ctr" defTabSz="685732"/>
            <a:endParaRPr lang="ru-RU" sz="1400" dirty="0">
              <a:solidFill>
                <a:srgbClr val="003BB2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26" name="Скругленная соединительная линия 25"/>
          <p:cNvCxnSpPr>
            <a:stCxn id="27" idx="3"/>
            <a:endCxn id="18" idx="1"/>
          </p:cNvCxnSpPr>
          <p:nvPr/>
        </p:nvCxnSpPr>
        <p:spPr>
          <a:xfrm flipV="1">
            <a:off x="5886257" y="2800349"/>
            <a:ext cx="407252" cy="560173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578939" y="2323296"/>
            <a:ext cx="228549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rgbClr val="C61648"/>
                </a:solidFill>
              </a:rPr>
              <a:t>Приказ флоту захватывать принадлежащие странам коалиции суда </a:t>
            </a:r>
          </a:p>
        </p:txBody>
      </p:sp>
      <p:cxnSp>
        <p:nvCxnSpPr>
          <p:cNvPr id="17" name="Скругленная соединительная линия 16"/>
          <p:cNvCxnSpPr>
            <a:endCxn id="22" idx="1"/>
          </p:cNvCxnSpPr>
          <p:nvPr/>
        </p:nvCxnSpPr>
        <p:spPr>
          <a:xfrm flipV="1">
            <a:off x="3032563" y="2186995"/>
            <a:ext cx="407252" cy="613355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Скругленная соединительная линия 20"/>
          <p:cNvCxnSpPr>
            <a:endCxn id="27" idx="1"/>
          </p:cNvCxnSpPr>
          <p:nvPr/>
        </p:nvCxnSpPr>
        <p:spPr>
          <a:xfrm>
            <a:off x="3032563" y="2800350"/>
            <a:ext cx="407252" cy="560172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3439815" y="1808609"/>
            <a:ext cx="2446442" cy="756772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32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433656" y="1832011"/>
            <a:ext cx="245718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rgbClr val="404040"/>
                </a:solidFill>
              </a:rPr>
              <a:t>Запрет союзников экспортировать </a:t>
            </a:r>
            <a:endParaRPr lang="ru-RU" sz="1400" dirty="0" smtClean="0">
              <a:solidFill>
                <a:srgbClr val="404040"/>
              </a:solidFill>
            </a:endParaRPr>
          </a:p>
          <a:p>
            <a:pPr algn="ctr"/>
            <a:r>
              <a:rPr lang="ru-RU" sz="1400" dirty="0" smtClean="0">
                <a:solidFill>
                  <a:srgbClr val="404040"/>
                </a:solidFill>
              </a:rPr>
              <a:t>в </a:t>
            </a:r>
            <a:r>
              <a:rPr lang="ru-RU" sz="1400" dirty="0">
                <a:solidFill>
                  <a:srgbClr val="404040"/>
                </a:solidFill>
              </a:rPr>
              <a:t>Англию </a:t>
            </a:r>
            <a:r>
              <a:rPr lang="ru-RU" sz="1400" dirty="0" smtClean="0">
                <a:solidFill>
                  <a:srgbClr val="404040"/>
                </a:solidFill>
              </a:rPr>
              <a:t>товары</a:t>
            </a:r>
            <a:endParaRPr lang="ru-RU" sz="1400" dirty="0">
              <a:solidFill>
                <a:srgbClr val="40404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439815" y="2982136"/>
            <a:ext cx="2446442" cy="756772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32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435135" y="2989656"/>
            <a:ext cx="245718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rgbClr val="404040"/>
                </a:solidFill>
              </a:rPr>
              <a:t>Запрет английским кораблям входить </a:t>
            </a:r>
            <a:endParaRPr lang="ru-RU" sz="1400" dirty="0" smtClean="0">
              <a:solidFill>
                <a:srgbClr val="404040"/>
              </a:solidFill>
            </a:endParaRPr>
          </a:p>
          <a:p>
            <a:pPr algn="ctr"/>
            <a:r>
              <a:rPr lang="ru-RU" sz="1400" dirty="0" smtClean="0">
                <a:solidFill>
                  <a:srgbClr val="404040"/>
                </a:solidFill>
              </a:rPr>
              <a:t>в </a:t>
            </a:r>
            <a:r>
              <a:rPr lang="ru-RU" sz="1400" dirty="0">
                <a:solidFill>
                  <a:srgbClr val="404040"/>
                </a:solidFill>
              </a:rPr>
              <a:t>европейские порты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293509" y="2421963"/>
            <a:ext cx="2378760" cy="756772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32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698548" y="2538739"/>
            <a:ext cx="1549481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404040"/>
                </a:solidFill>
              </a:rPr>
              <a:t>Нехватка хлеба</a:t>
            </a:r>
          </a:p>
          <a:p>
            <a:pPr algn="ctr"/>
            <a:r>
              <a:rPr lang="ru-RU" sz="1400" dirty="0" smtClean="0">
                <a:solidFill>
                  <a:srgbClr val="404040"/>
                </a:solidFill>
              </a:rPr>
              <a:t>в </a:t>
            </a:r>
            <a:r>
              <a:rPr lang="ru-RU" sz="1400" dirty="0">
                <a:solidFill>
                  <a:srgbClr val="404040"/>
                </a:solidFill>
              </a:rPr>
              <a:t>Англии </a:t>
            </a:r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cxnSp>
        <p:nvCxnSpPr>
          <p:cNvPr id="31" name="Скругленная соединительная линия 30"/>
          <p:cNvCxnSpPr>
            <a:stCxn id="22" idx="3"/>
            <a:endCxn id="18" idx="1"/>
          </p:cNvCxnSpPr>
          <p:nvPr/>
        </p:nvCxnSpPr>
        <p:spPr>
          <a:xfrm>
            <a:off x="5886257" y="2186995"/>
            <a:ext cx="407252" cy="613354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358775" y="376238"/>
            <a:ext cx="8426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2800" dirty="0">
                <a:solidFill>
                  <a:srgbClr val="C61648"/>
                </a:solidFill>
                <a:latin typeface="Merriweather"/>
                <a:ea typeface="Theano Didot" panose="02060603060706020203" pitchFamily="18" charset="0"/>
              </a:rPr>
              <a:t>Ответные меры английского короля</a:t>
            </a:r>
          </a:p>
        </p:txBody>
      </p:sp>
    </p:spTree>
    <p:extLst>
      <p:ext uri="{BB962C8B-B14F-4D97-AF65-F5344CB8AC3E}">
        <p14:creationId xmlns:p14="http://schemas.microsoft.com/office/powerpoint/2010/main" val="3540818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" grpId="0"/>
      <p:bldP spid="22" grpId="0" animBg="1"/>
      <p:bldP spid="23" grpId="0"/>
      <p:bldP spid="27" grpId="0" animBg="1"/>
      <p:bldP spid="28" grpId="0"/>
      <p:bldP spid="18" grpId="0" animBg="1"/>
      <p:bldP spid="2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15928" t="20783"/>
          <a:stretch/>
        </p:blipFill>
        <p:spPr>
          <a:xfrm>
            <a:off x="0" y="-1"/>
            <a:ext cx="9144001" cy="514350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0" y="0"/>
            <a:ext cx="3311525" cy="5143500"/>
          </a:xfrm>
          <a:prstGeom prst="rect">
            <a:avLst/>
          </a:prstGeom>
          <a:solidFill>
            <a:srgbClr val="C61648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170258" y="1673105"/>
            <a:ext cx="2971007" cy="17972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83">
              <a:lnSpc>
                <a:spcPct val="125000"/>
              </a:lnSpc>
            </a:pPr>
            <a:r>
              <a:rPr lang="ru-RU" sz="1800" dirty="0" smtClean="0">
                <a:solidFill>
                  <a:prstClr val="white"/>
                </a:solidFill>
                <a:latin typeface="+mj-lt"/>
              </a:rPr>
              <a:t>Предполагалось</a:t>
            </a:r>
            <a:r>
              <a:rPr lang="ru-RU" sz="1800" dirty="0">
                <a:solidFill>
                  <a:prstClr val="white"/>
                </a:solidFill>
                <a:latin typeface="+mj-lt"/>
              </a:rPr>
              <a:t>, что </a:t>
            </a:r>
            <a:r>
              <a:rPr lang="ru-RU" sz="1800" dirty="0" smtClean="0">
                <a:solidFill>
                  <a:prstClr val="white"/>
                </a:solidFill>
                <a:latin typeface="+mj-lt"/>
              </a:rPr>
              <a:t>Франция и Россия </a:t>
            </a:r>
          </a:p>
          <a:p>
            <a:pPr algn="ctr" defTabSz="685783">
              <a:lnSpc>
                <a:spcPct val="125000"/>
              </a:lnSpc>
            </a:pPr>
            <a:r>
              <a:rPr lang="ru-RU" sz="1800" dirty="0" smtClean="0">
                <a:solidFill>
                  <a:prstClr val="white"/>
                </a:solidFill>
                <a:latin typeface="+mj-lt"/>
              </a:rPr>
              <a:t>для Индийского </a:t>
            </a:r>
            <a:r>
              <a:rPr lang="ru-RU" sz="1800" dirty="0">
                <a:solidFill>
                  <a:prstClr val="white"/>
                </a:solidFill>
                <a:latin typeface="+mj-lt"/>
              </a:rPr>
              <a:t>похода выставят </a:t>
            </a:r>
            <a:endParaRPr lang="ru-RU" sz="1800" dirty="0" smtClean="0">
              <a:solidFill>
                <a:prstClr val="white"/>
              </a:solidFill>
              <a:latin typeface="+mj-lt"/>
            </a:endParaRPr>
          </a:p>
          <a:p>
            <a:pPr algn="ctr" defTabSz="685783">
              <a:lnSpc>
                <a:spcPct val="125000"/>
              </a:lnSpc>
            </a:pPr>
            <a:r>
              <a:rPr lang="ru-RU" sz="1800" dirty="0" smtClean="0">
                <a:solidFill>
                  <a:prstClr val="white"/>
                </a:solidFill>
                <a:latin typeface="+mj-lt"/>
              </a:rPr>
              <a:t>по </a:t>
            </a:r>
            <a:r>
              <a:rPr lang="ru-RU" sz="1800" dirty="0">
                <a:solidFill>
                  <a:prstClr val="white"/>
                </a:solidFill>
                <a:latin typeface="+mj-lt"/>
              </a:rPr>
              <a:t>35 тысяч человек.</a:t>
            </a:r>
          </a:p>
        </p:txBody>
      </p:sp>
      <p:sp>
        <p:nvSpPr>
          <p:cNvPr id="19" name="Прямоугольная выноска 18"/>
          <p:cNvSpPr/>
          <p:nvPr/>
        </p:nvSpPr>
        <p:spPr>
          <a:xfrm>
            <a:off x="4751388" y="1187463"/>
            <a:ext cx="1518432" cy="611499"/>
          </a:xfrm>
          <a:prstGeom prst="wedgeRectCallout">
            <a:avLst>
              <a:gd name="adj1" fmla="val 75469"/>
              <a:gd name="adj2" fmla="val 202852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867" dirty="0" smtClean="0">
                <a:solidFill>
                  <a:srgbClr val="4E361E"/>
                </a:solidFill>
                <a:latin typeface="Roboto"/>
              </a:rPr>
              <a:t>Индия</a:t>
            </a:r>
            <a:endParaRPr kumimoji="0" lang="ru-RU" sz="1867" b="0" i="0" u="none" strike="noStrike" kern="1200" cap="none" spc="0" normalizeH="0" baseline="0" noProof="0" dirty="0">
              <a:ln>
                <a:noFill/>
              </a:ln>
              <a:solidFill>
                <a:srgbClr val="4E361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80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upload.wikimedia.org/wikipedia/commons/7/7a/Napoleon-G%C3%A9rome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1" y="0"/>
            <a:ext cx="9144001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6" name="Овал 5"/>
          <p:cNvSpPr/>
          <p:nvPr/>
        </p:nvSpPr>
        <p:spPr>
          <a:xfrm>
            <a:off x="370205" y="380487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>Ж.-Л. </a:t>
            </a:r>
            <a:r>
              <a:rPr lang="ru-RU" sz="1200" dirty="0" err="1">
                <a:solidFill>
                  <a:schemeClr val="tx1"/>
                </a:solidFill>
                <a:ea typeface="Theano Didot" panose="02060603060706020203" pitchFamily="18" charset="0"/>
              </a:rPr>
              <a:t>Жером</a:t>
            </a:r>
            <a:r>
              <a:rPr lang="ru-RU" sz="1200" dirty="0">
                <a:solidFill>
                  <a:schemeClr val="tx1"/>
                </a:solidFill>
                <a:ea typeface="Theano Didot" panose="02060603060706020203" pitchFamily="18" charset="0"/>
              </a:rPr>
              <a:t>. </a:t>
            </a:r>
            <a:endParaRPr lang="ru-RU" sz="1200" dirty="0" smtClean="0">
              <a:solidFill>
                <a:schemeClr val="tx1"/>
              </a:solidFill>
              <a:ea typeface="Theano Didot" panose="02060603060706020203" pitchFamily="18" charset="0"/>
            </a:endParaRPr>
          </a:p>
          <a:p>
            <a:pPr algn="ctr"/>
            <a: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>Бонапарт </a:t>
            </a:r>
          </a:p>
          <a:p>
            <a:pPr algn="ctr"/>
            <a: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>в Египте. </a:t>
            </a:r>
          </a:p>
          <a:p>
            <a:pPr algn="ctr"/>
            <a: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>1863</a:t>
            </a:r>
            <a:endParaRPr lang="ru-RU" sz="1200" dirty="0">
              <a:solidFill>
                <a:schemeClr val="tx1"/>
              </a:solidFill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6293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358776" y="1689232"/>
            <a:ext cx="4033837" cy="86177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66"/>
            <a:r>
              <a:rPr lang="ru-RU" sz="2800" dirty="0" smtClean="0">
                <a:solidFill>
                  <a:srgbClr val="FFDC5A"/>
                </a:solidFill>
                <a:latin typeface="Merriweather"/>
              </a:rPr>
              <a:t>Индийский  </a:t>
            </a:r>
          </a:p>
          <a:p>
            <a:pPr defTabSz="685766"/>
            <a:r>
              <a:rPr lang="ru-RU" sz="2800" dirty="0" smtClean="0">
                <a:solidFill>
                  <a:srgbClr val="FFDC5A"/>
                </a:solidFill>
                <a:latin typeface="Merriweather"/>
              </a:rPr>
              <a:t>поход Наполеона</a:t>
            </a:r>
            <a:endParaRPr lang="ru-RU" sz="2800" dirty="0">
              <a:solidFill>
                <a:srgbClr val="FFDC5A"/>
              </a:solidFill>
              <a:latin typeface="Merriweather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58776" y="2743304"/>
            <a:ext cx="3687707" cy="69660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66">
              <a:lnSpc>
                <a:spcPct val="110000"/>
              </a:lnSpc>
            </a:pPr>
            <a:r>
              <a:rPr lang="ru-RU" sz="1400" dirty="0" smtClean="0">
                <a:solidFill>
                  <a:prstClr val="white"/>
                </a:solidFill>
              </a:rPr>
              <a:t>Организация Наполеоном похода </a:t>
            </a:r>
            <a:r>
              <a:rPr lang="ru-RU" sz="1400" dirty="0">
                <a:solidFill>
                  <a:prstClr val="white"/>
                </a:solidFill>
              </a:rPr>
              <a:t>в Индию стала </a:t>
            </a:r>
            <a:r>
              <a:rPr lang="ru-RU" sz="1400" dirty="0" smtClean="0">
                <a:solidFill>
                  <a:prstClr val="white"/>
                </a:solidFill>
              </a:rPr>
              <a:t>возможной  после </a:t>
            </a:r>
            <a:r>
              <a:rPr lang="ru-RU" sz="1400" dirty="0">
                <a:solidFill>
                  <a:prstClr val="white"/>
                </a:solidFill>
              </a:rPr>
              <a:t>заключения </a:t>
            </a:r>
            <a:r>
              <a:rPr lang="ru-RU" sz="1400" dirty="0" smtClean="0">
                <a:solidFill>
                  <a:prstClr val="white"/>
                </a:solidFill>
              </a:rPr>
              <a:t>союза с Россией.</a:t>
            </a:r>
            <a:endParaRPr lang="ru-RU" sz="1400" dirty="0">
              <a:solidFill>
                <a:prstClr val="white"/>
              </a:solidFill>
            </a:endParaRPr>
          </a:p>
        </p:txBody>
      </p:sp>
      <p:pic>
        <p:nvPicPr>
          <p:cNvPr id="2050" name="Picture 2" descr="ÐÐ°ÑÑÐ¸Ð½ÐºÐ¸ Ð¿Ð¾ Ð·Ð°Ð¿ÑÐ¾ÑÑ Ð¸Ð½Ð´Ð¸Ð¹ÑÐºÐ¸Ð¹ Ð¿Ð¾ÑÐ¾Ð´ Ð½Ð°Ð¿Ð¾Ð»ÐµÐ¾Ð½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74261" y="1000897"/>
            <a:ext cx="4369740" cy="3141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2669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1620924" y="1273454"/>
            <a:ext cx="272990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Установление у Англии </a:t>
            </a:r>
            <a:endParaRPr lang="ru-RU" sz="1400" dirty="0" smtClean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 algn="ctr" defTabSz="685783"/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и </a:t>
            </a:r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Франции равенства сил </a:t>
            </a:r>
            <a:endParaRPr lang="ru-RU" sz="1400" dirty="0" smtClean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 algn="ctr" defTabSz="685783"/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и </a:t>
            </a:r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возможностей 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751387" y="1273454"/>
            <a:ext cx="277420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1400" dirty="0">
                <a:solidFill>
                  <a:srgbClr val="C61648"/>
                </a:solidFill>
              </a:rPr>
              <a:t>Невозможность победы </a:t>
            </a:r>
            <a:endParaRPr lang="ru-RU" sz="1400" dirty="0" smtClean="0">
              <a:solidFill>
                <a:srgbClr val="C61648"/>
              </a:solidFill>
            </a:endParaRPr>
          </a:p>
          <a:p>
            <a:pPr algn="ctr" defTabSz="685783"/>
            <a:r>
              <a:rPr lang="ru-RU" sz="1400" dirty="0" smtClean="0">
                <a:solidFill>
                  <a:srgbClr val="C61648"/>
                </a:solidFill>
              </a:rPr>
              <a:t>в англо-французской борьбе ни </a:t>
            </a:r>
            <a:r>
              <a:rPr lang="ru-RU" sz="1400" dirty="0">
                <a:solidFill>
                  <a:srgbClr val="C61648"/>
                </a:solidFill>
              </a:rPr>
              <a:t>одной из сторон 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706149" y="2850870"/>
            <a:ext cx="268738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Заключение</a:t>
            </a:r>
          </a:p>
          <a:p>
            <a:pPr algn="ctr" defTabSz="685783"/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Францией</a:t>
            </a:r>
          </a:p>
          <a:p>
            <a:pPr algn="ctr" defTabSz="685783"/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 </a:t>
            </a:r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союза с </a:t>
            </a:r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Россией</a:t>
            </a:r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713709" y="2834972"/>
            <a:ext cx="25558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1400" dirty="0" smtClean="0">
                <a:solidFill>
                  <a:srgbClr val="C61648"/>
                </a:solidFill>
              </a:rPr>
              <a:t>Изменение</a:t>
            </a:r>
          </a:p>
          <a:p>
            <a:pPr algn="ctr" defTabSz="685783"/>
            <a:r>
              <a:rPr lang="ru-RU" sz="1400" dirty="0" smtClean="0">
                <a:solidFill>
                  <a:srgbClr val="C61648"/>
                </a:solidFill>
              </a:rPr>
              <a:t>равновесия сил </a:t>
            </a:r>
          </a:p>
          <a:p>
            <a:pPr algn="ctr" defTabSz="685783"/>
            <a:r>
              <a:rPr lang="ru-RU" sz="1400" dirty="0" smtClean="0">
                <a:solidFill>
                  <a:srgbClr val="C61648"/>
                </a:solidFill>
              </a:rPr>
              <a:t>в пользу Франции</a:t>
            </a:r>
            <a:endParaRPr lang="ru-RU" sz="1400" dirty="0">
              <a:solidFill>
                <a:srgbClr val="C61648"/>
              </a:solidFill>
            </a:endParaRPr>
          </a:p>
        </p:txBody>
      </p:sp>
      <p:cxnSp>
        <p:nvCxnSpPr>
          <p:cNvPr id="19" name="Прямая со стрелкой 18"/>
          <p:cNvCxnSpPr/>
          <p:nvPr/>
        </p:nvCxnSpPr>
        <p:spPr>
          <a:xfrm>
            <a:off x="4447477" y="1642786"/>
            <a:ext cx="241300" cy="0"/>
          </a:xfrm>
          <a:prstGeom prst="straightConnector1">
            <a:avLst/>
          </a:prstGeom>
          <a:ln w="31750" cap="rnd">
            <a:solidFill>
              <a:srgbClr val="C6164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 flipH="1" flipV="1">
            <a:off x="4430984" y="3220202"/>
            <a:ext cx="241300" cy="0"/>
          </a:xfrm>
          <a:prstGeom prst="straightConnector1">
            <a:avLst/>
          </a:prstGeom>
          <a:ln w="31750" cap="rnd">
            <a:solidFill>
              <a:srgbClr val="C6164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>
            <a:off x="6049839" y="2401257"/>
            <a:ext cx="0" cy="212603"/>
          </a:xfrm>
          <a:prstGeom prst="straightConnector1">
            <a:avLst/>
          </a:prstGeom>
          <a:ln w="31750" cap="rnd">
            <a:solidFill>
              <a:srgbClr val="C6164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358775" y="376238"/>
            <a:ext cx="8426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2800" dirty="0" smtClean="0">
                <a:solidFill>
                  <a:srgbClr val="C61648"/>
                </a:solidFill>
                <a:latin typeface="Merriweather"/>
                <a:ea typeface="Theano Didot" panose="02060603060706020203" pitchFamily="18" charset="0"/>
              </a:rPr>
              <a:t>Изменение соотношения сил в Европе</a:t>
            </a:r>
            <a:endParaRPr lang="en-US" sz="2800" dirty="0">
              <a:solidFill>
                <a:srgbClr val="C61648"/>
              </a:solidFill>
              <a:latin typeface="Merriweather"/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9500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3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377826" y="2743438"/>
            <a:ext cx="25384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1400" dirty="0">
                <a:solidFill>
                  <a:prstClr val="black"/>
                </a:solidFill>
              </a:rPr>
              <a:t>Потеря Индии означала потерю </a:t>
            </a:r>
            <a:r>
              <a:rPr lang="ru-RU" sz="1400" dirty="0" smtClean="0">
                <a:solidFill>
                  <a:prstClr val="black"/>
                </a:solidFill>
              </a:rPr>
              <a:t>прибыли от </a:t>
            </a:r>
            <a:r>
              <a:rPr lang="ru-RU" sz="1400" dirty="0">
                <a:solidFill>
                  <a:prstClr val="black"/>
                </a:solidFill>
              </a:rPr>
              <a:t>добываемых там алмазов. 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276600" y="2743438"/>
            <a:ext cx="25558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1400" dirty="0">
                <a:solidFill>
                  <a:prstClr val="black"/>
                </a:solidFill>
              </a:rPr>
              <a:t>Это привело бы </a:t>
            </a:r>
            <a:endParaRPr lang="ru-RU" sz="1400" dirty="0" smtClean="0">
              <a:solidFill>
                <a:prstClr val="black"/>
              </a:solidFill>
            </a:endParaRPr>
          </a:p>
          <a:p>
            <a:pPr algn="ctr" defTabSz="685783"/>
            <a:r>
              <a:rPr lang="ru-RU" sz="1400" dirty="0" smtClean="0">
                <a:solidFill>
                  <a:prstClr val="black"/>
                </a:solidFill>
              </a:rPr>
              <a:t>к </a:t>
            </a:r>
            <a:r>
              <a:rPr lang="ru-RU" sz="1400" dirty="0">
                <a:solidFill>
                  <a:prstClr val="black"/>
                </a:solidFill>
              </a:rPr>
              <a:t>экономическому </a:t>
            </a:r>
            <a:r>
              <a:rPr lang="ru-RU" sz="1400" dirty="0" smtClean="0">
                <a:solidFill>
                  <a:prstClr val="black"/>
                </a:solidFill>
              </a:rPr>
              <a:t>кризису в Англии</a:t>
            </a:r>
            <a:endParaRPr lang="ru-RU" sz="1400" dirty="0">
              <a:solidFill>
                <a:prstClr val="black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142831" y="2743438"/>
            <a:ext cx="272732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1400" dirty="0">
                <a:solidFill>
                  <a:prstClr val="black"/>
                </a:solidFill>
              </a:rPr>
              <a:t>Английскому мировому господству мог быть положен конец</a:t>
            </a:r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2973388" y="2165892"/>
            <a:ext cx="241300" cy="0"/>
          </a:xfrm>
          <a:prstGeom prst="straightConnector1">
            <a:avLst/>
          </a:prstGeom>
          <a:ln w="31750" cap="rnd">
            <a:solidFill>
              <a:srgbClr val="C6164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5889625" y="2165892"/>
            <a:ext cx="241300" cy="0"/>
          </a:xfrm>
          <a:prstGeom prst="straightConnector1">
            <a:avLst/>
          </a:prstGeom>
          <a:ln w="31750" cap="rnd">
            <a:solidFill>
              <a:srgbClr val="C6164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Овал 17"/>
          <p:cNvSpPr/>
          <p:nvPr/>
        </p:nvSpPr>
        <p:spPr>
          <a:xfrm>
            <a:off x="1377032" y="1876842"/>
            <a:ext cx="540000" cy="540000"/>
          </a:xfrm>
          <a:prstGeom prst="ellipse">
            <a:avLst/>
          </a:prstGeom>
          <a:solidFill>
            <a:srgbClr val="C6164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1</a:t>
            </a:r>
          </a:p>
        </p:txBody>
      </p:sp>
      <p:sp>
        <p:nvSpPr>
          <p:cNvPr id="23" name="Овал 22"/>
          <p:cNvSpPr/>
          <p:nvPr/>
        </p:nvSpPr>
        <p:spPr>
          <a:xfrm>
            <a:off x="4301999" y="1876842"/>
            <a:ext cx="540000" cy="540000"/>
          </a:xfrm>
          <a:prstGeom prst="ellipse">
            <a:avLst/>
          </a:prstGeom>
          <a:solidFill>
            <a:srgbClr val="C6164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2</a:t>
            </a:r>
            <a:endParaRPr lang="ru-RU" sz="1800" dirty="0">
              <a:solidFill>
                <a:prstClr val="white"/>
              </a:solidFill>
              <a:latin typeface="Merriweather"/>
            </a:endParaRPr>
          </a:p>
        </p:txBody>
      </p:sp>
      <p:sp>
        <p:nvSpPr>
          <p:cNvPr id="24" name="Овал 23"/>
          <p:cNvSpPr/>
          <p:nvPr/>
        </p:nvSpPr>
        <p:spPr>
          <a:xfrm>
            <a:off x="7236493" y="1876842"/>
            <a:ext cx="540000" cy="540000"/>
          </a:xfrm>
          <a:prstGeom prst="ellipse">
            <a:avLst/>
          </a:prstGeom>
          <a:solidFill>
            <a:srgbClr val="C6164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3</a:t>
            </a:r>
            <a:endParaRPr lang="ru-RU" sz="1800" dirty="0">
              <a:solidFill>
                <a:prstClr val="white"/>
              </a:solidFill>
              <a:latin typeface="Merriweather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58775" y="376238"/>
            <a:ext cx="8426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2800" dirty="0" smtClean="0">
                <a:solidFill>
                  <a:srgbClr val="C61648"/>
                </a:solidFill>
                <a:latin typeface="Merriweather"/>
                <a:ea typeface="Theano Didot" panose="02060603060706020203" pitchFamily="18" charset="0"/>
              </a:rPr>
              <a:t>Изменение соотношения сил в Европе</a:t>
            </a:r>
            <a:endParaRPr lang="en-US" sz="2800" dirty="0">
              <a:solidFill>
                <a:srgbClr val="C61648"/>
              </a:solidFill>
              <a:latin typeface="Merriweather"/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6644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18" grpId="0" animBg="1"/>
      <p:bldP spid="23" grpId="0" animBg="1"/>
      <p:bldP spid="24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ÐÐ°ÑÑÐ¸Ð½ÐºÐ¸ Ð¿Ð¾ Ð·Ð°Ð¿ÑÐ¾ÑÑ Ð½Ð°Ð¿Ð¾Ð»ÐµÐ¾Ð½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596260" y="4383"/>
            <a:ext cx="532040" cy="5138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ÐÐ°ÑÑÐ¸Ð½ÐºÐ¸ Ð¿Ð¾ Ð·Ð°Ð¿ÑÐ¾ÑÑ Ð½Ð°Ð¿Ð¾Ð»ÐµÐ¾Ð½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603992" cy="5143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ÐÐ°ÑÑÐ¸Ð½ÐºÐ¸ Ð¿Ð¾ Ð·Ð°Ð¿ÑÐ¾ÑÑ Ð½Ð°Ð¿Ð¾Ð»ÐµÐ¾Ð½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94509" y="0"/>
            <a:ext cx="532040" cy="5143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ÐÐ°ÑÑÐ¸Ð½ÐºÐ¸ Ð¿Ð¾ Ð·Ð°Ð¿ÑÐ¾ÑÑ Ð½Ð°Ð¿Ð¾Ð»ÐµÐ¾Ð½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1611086" y="0"/>
            <a:ext cx="532040" cy="5143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78" name="Picture 2" descr="ÐÐ°ÑÑÐ¸Ð½ÐºÐ¸ Ð¿Ð¾ Ð·Ð°Ð¿ÑÐ¾ÑÑ Ð½Ð°Ð¿Ð¾Ð»ÐµÐ¾Ð½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123670" y="1"/>
            <a:ext cx="702033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0" y="0"/>
            <a:ext cx="3311525" cy="5143500"/>
          </a:xfrm>
          <a:prstGeom prst="rect">
            <a:avLst/>
          </a:prstGeom>
          <a:solidFill>
            <a:srgbClr val="C61648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170258" y="1499755"/>
            <a:ext cx="2971007" cy="2143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83">
              <a:lnSpc>
                <a:spcPct val="125000"/>
              </a:lnSpc>
            </a:pPr>
            <a:r>
              <a:rPr lang="ru-RU" sz="1800" dirty="0" smtClean="0">
                <a:solidFill>
                  <a:prstClr val="white"/>
                </a:solidFill>
                <a:latin typeface="+mj-lt"/>
              </a:rPr>
              <a:t>В Нижнем Поволжье Наполеон должен </a:t>
            </a:r>
            <a:r>
              <a:rPr lang="ru-RU" sz="1800" dirty="0">
                <a:solidFill>
                  <a:prstClr val="white"/>
                </a:solidFill>
                <a:latin typeface="+mj-lt"/>
              </a:rPr>
              <a:t>был соединиться </a:t>
            </a:r>
            <a:endParaRPr lang="ru-RU" sz="1800" dirty="0" smtClean="0">
              <a:solidFill>
                <a:prstClr val="white"/>
              </a:solidFill>
              <a:latin typeface="+mj-lt"/>
            </a:endParaRPr>
          </a:p>
          <a:p>
            <a:pPr algn="ctr" defTabSz="685783">
              <a:lnSpc>
                <a:spcPct val="125000"/>
              </a:lnSpc>
            </a:pPr>
            <a:r>
              <a:rPr lang="ru-RU" sz="1800" dirty="0" smtClean="0">
                <a:solidFill>
                  <a:prstClr val="white"/>
                </a:solidFill>
                <a:latin typeface="+mj-lt"/>
              </a:rPr>
              <a:t>с </a:t>
            </a:r>
            <a:r>
              <a:rPr lang="ru-RU" sz="1800" dirty="0">
                <a:solidFill>
                  <a:prstClr val="white"/>
                </a:solidFill>
                <a:latin typeface="+mj-lt"/>
              </a:rPr>
              <a:t>русскими войсками и повести обе армии </a:t>
            </a:r>
            <a:endParaRPr lang="ru-RU" sz="1800" dirty="0" smtClean="0">
              <a:solidFill>
                <a:prstClr val="white"/>
              </a:solidFill>
              <a:latin typeface="+mj-lt"/>
            </a:endParaRPr>
          </a:p>
          <a:p>
            <a:pPr algn="ctr" defTabSz="685783">
              <a:lnSpc>
                <a:spcPct val="125000"/>
              </a:lnSpc>
            </a:pPr>
            <a:r>
              <a:rPr lang="ru-RU" sz="1800" dirty="0" smtClean="0">
                <a:solidFill>
                  <a:prstClr val="white"/>
                </a:solidFill>
                <a:latin typeface="+mj-lt"/>
              </a:rPr>
              <a:t>в </a:t>
            </a:r>
            <a:r>
              <a:rPr lang="ru-RU" sz="1800" dirty="0">
                <a:solidFill>
                  <a:prstClr val="white"/>
                </a:solidFill>
                <a:latin typeface="+mj-lt"/>
              </a:rPr>
              <a:t>Индию.</a:t>
            </a:r>
          </a:p>
        </p:txBody>
      </p:sp>
    </p:spTree>
    <p:extLst>
      <p:ext uri="{BB962C8B-B14F-4D97-AF65-F5344CB8AC3E}">
        <p14:creationId xmlns:p14="http://schemas.microsoft.com/office/powerpoint/2010/main" val="211739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780664" y="1810003"/>
            <a:ext cx="4930709" cy="152349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66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 1801 году Павел </a:t>
            </a:r>
            <a:r>
              <a:rPr lang="en-US" sz="1800" dirty="0">
                <a:solidFill>
                  <a:prstClr val="white"/>
                </a:solidFill>
                <a:latin typeface="Merriweather"/>
              </a:rPr>
              <a:t>I</a:t>
            </a: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отправил </a:t>
            </a:r>
            <a:endParaRPr lang="ru-RU" sz="1800" dirty="0" smtClean="0">
              <a:solidFill>
                <a:prstClr val="white"/>
              </a:solidFill>
              <a:latin typeface="Merriweather"/>
            </a:endParaRPr>
          </a:p>
          <a:p>
            <a:pPr defTabSz="685766">
              <a:lnSpc>
                <a:spcPct val="110000"/>
              </a:lnSpc>
            </a:pP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в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Среднюю Азию войско Донское </a:t>
            </a:r>
            <a:endParaRPr lang="ru-RU" sz="1800" dirty="0" smtClean="0">
              <a:solidFill>
                <a:prstClr val="white"/>
              </a:solidFill>
              <a:latin typeface="Merriweather"/>
            </a:endParaRPr>
          </a:p>
          <a:p>
            <a:pPr defTabSz="685766">
              <a:lnSpc>
                <a:spcPct val="110000"/>
              </a:lnSpc>
            </a:pP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в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составе 22 507 казаков. </a:t>
            </a:r>
            <a:endParaRPr lang="ru-RU" sz="1800" dirty="0" smtClean="0">
              <a:solidFill>
                <a:prstClr val="white"/>
              </a:solidFill>
              <a:latin typeface="Merriweather"/>
            </a:endParaRPr>
          </a:p>
          <a:p>
            <a:pPr defTabSz="685766">
              <a:lnSpc>
                <a:spcPct val="110000"/>
              </a:lnSpc>
            </a:pPr>
            <a:endParaRPr lang="ru-RU" sz="1800" dirty="0">
              <a:solidFill>
                <a:prstClr val="white"/>
              </a:solidFill>
              <a:latin typeface="Merriweather"/>
            </a:endParaRPr>
          </a:p>
          <a:p>
            <a:pPr defTabSz="685766">
              <a:lnSpc>
                <a:spcPct val="110000"/>
              </a:lnSpc>
            </a:pP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Его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возглавил генерал Василий </a:t>
            </a: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Орлов. </a:t>
            </a:r>
            <a:endParaRPr lang="ru-RU" sz="1800" dirty="0">
              <a:solidFill>
                <a:prstClr val="white"/>
              </a:solidFill>
              <a:latin typeface="Merriweather"/>
            </a:endParaRPr>
          </a:p>
        </p:txBody>
      </p:sp>
      <p:pic>
        <p:nvPicPr>
          <p:cNvPr id="3074" name="Picture 2" descr="https://upload.wikimedia.org/wikipedia/commons/a/ab/Orlov_%D0%92.%D0%9F.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8775" y="668808"/>
            <a:ext cx="2989262" cy="3811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352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ÐÐ°ÑÑÐ¸Ð½ÐºÐ¸ Ð¿Ð¾ Ð·Ð°Ð¿ÑÐ¾ÑÑ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4603"/>
            <a:ext cx="9143999" cy="6482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" y="384950"/>
            <a:ext cx="4457699" cy="1009846"/>
          </a:xfrm>
          <a:prstGeom prst="rect">
            <a:avLst/>
          </a:prstGeom>
          <a:solidFill>
            <a:srgbClr val="C6164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</a:rPr>
              <a:t>С Камчатки к Индии должны были подойти три русских фрегата для поддержки действий объединённой армии.</a:t>
            </a:r>
            <a:endParaRPr lang="ru-RU" sz="14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3248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469" t="11799" r="82471" b="43322"/>
          <a:stretch/>
        </p:blipFill>
        <p:spPr>
          <a:xfrm flipH="1">
            <a:off x="0" y="0"/>
            <a:ext cx="1559830" cy="5143499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l="1870" t="13081" r="13216" b="42040"/>
          <a:stretch/>
        </p:blipFill>
        <p:spPr>
          <a:xfrm>
            <a:off x="1394847" y="0"/>
            <a:ext cx="7749153" cy="5143499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0" y="3764972"/>
            <a:ext cx="3595607" cy="1009846"/>
          </a:xfrm>
          <a:prstGeom prst="rect">
            <a:avLst/>
          </a:prstGeom>
          <a:solidFill>
            <a:srgbClr val="C6164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</a:rPr>
              <a:t>В 1797 году российский император </a:t>
            </a:r>
          </a:p>
          <a:p>
            <a:r>
              <a:rPr lang="ru-RU" sz="1400" dirty="0">
                <a:solidFill>
                  <a:schemeClr val="bg1"/>
                </a:solidFill>
              </a:rPr>
              <a:t>Павел I  </a:t>
            </a:r>
            <a:r>
              <a:rPr lang="ru-RU" sz="1400" dirty="0" smtClean="0">
                <a:solidFill>
                  <a:schemeClr val="bg1"/>
                </a:solidFill>
              </a:rPr>
              <a:t>объявил себя </a:t>
            </a:r>
            <a:r>
              <a:rPr lang="ru-RU" sz="1400" dirty="0">
                <a:solidFill>
                  <a:schemeClr val="bg1"/>
                </a:solidFill>
              </a:rPr>
              <a:t>защитником Мальтийского ордена. </a:t>
            </a:r>
            <a:endParaRPr lang="ru-RU" sz="14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8140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033104" y="1218273"/>
            <a:ext cx="7105397" cy="640551"/>
          </a:xfrm>
          <a:prstGeom prst="roundRect">
            <a:avLst/>
          </a:prstGeom>
          <a:noFill/>
          <a:ln w="15875">
            <a:solidFill>
              <a:srgbClr val="D24C72"/>
            </a:solidFill>
          </a:ln>
        </p:spPr>
        <p:txBody>
          <a:bodyPr wrap="square" tIns="180000" bIns="180000" rtlCol="0">
            <a:spAutoFit/>
          </a:bodyPr>
          <a:lstStyle/>
          <a:p>
            <a:pPr algn="ctr" defTabSz="685732"/>
            <a:endParaRPr lang="ru-RU" sz="1400" dirty="0">
              <a:solidFill>
                <a:srgbClr val="003BB2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023927" y="2378898"/>
            <a:ext cx="7114574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spAutoFit/>
          </a:bodyPr>
          <a:lstStyle/>
          <a:p>
            <a:pPr algn="ctr" defTabSz="685732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31" name="Скругленная соединительная линия 30"/>
          <p:cNvCxnSpPr>
            <a:stCxn id="29" idx="3"/>
            <a:endCxn id="35" idx="3"/>
          </p:cNvCxnSpPr>
          <p:nvPr/>
        </p:nvCxnSpPr>
        <p:spPr>
          <a:xfrm>
            <a:off x="8138501" y="1538549"/>
            <a:ext cx="12700" cy="1160625"/>
          </a:xfrm>
          <a:prstGeom prst="curvedConnector3">
            <a:avLst>
              <a:gd name="adj1" fmla="val 180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Скругленная соединительная линия 31"/>
          <p:cNvCxnSpPr>
            <a:stCxn id="29" idx="1"/>
            <a:endCxn id="35" idx="1"/>
          </p:cNvCxnSpPr>
          <p:nvPr/>
        </p:nvCxnSpPr>
        <p:spPr>
          <a:xfrm rot="10800000" flipV="1">
            <a:off x="1023928" y="1538548"/>
            <a:ext cx="9177" cy="1160625"/>
          </a:xfrm>
          <a:prstGeom prst="curvedConnector3">
            <a:avLst>
              <a:gd name="adj1" fmla="val 259101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1033141" y="3539523"/>
            <a:ext cx="7114574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spAutoFit/>
          </a:bodyPr>
          <a:lstStyle/>
          <a:p>
            <a:pPr algn="ctr" defTabSz="685732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23" name="Скругленная соединительная линия 22"/>
          <p:cNvCxnSpPr>
            <a:stCxn id="35" idx="3"/>
            <a:endCxn id="22" idx="3"/>
          </p:cNvCxnSpPr>
          <p:nvPr/>
        </p:nvCxnSpPr>
        <p:spPr>
          <a:xfrm>
            <a:off x="8138501" y="2699174"/>
            <a:ext cx="9214" cy="1160625"/>
          </a:xfrm>
          <a:prstGeom prst="curvedConnector3">
            <a:avLst>
              <a:gd name="adj1" fmla="val 2581007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Скругленная соединительная линия 23"/>
          <p:cNvCxnSpPr>
            <a:stCxn id="35" idx="1"/>
            <a:endCxn id="22" idx="1"/>
          </p:cNvCxnSpPr>
          <p:nvPr/>
        </p:nvCxnSpPr>
        <p:spPr>
          <a:xfrm rot="10800000" flipH="1" flipV="1">
            <a:off x="1023927" y="2699173"/>
            <a:ext cx="9214" cy="1160625"/>
          </a:xfrm>
          <a:prstGeom prst="curvedConnector3">
            <a:avLst>
              <a:gd name="adj1" fmla="val -2481007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1142865" y="1383616"/>
            <a:ext cx="68582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rgbClr val="C61648"/>
                </a:solidFill>
              </a:rPr>
              <a:t>Открытая война с Англией ударила бы по экономическим интересам России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033142" y="386416"/>
            <a:ext cx="7114575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32"/>
            <a:r>
              <a:rPr lang="ru-RU" sz="2800" dirty="0" smtClean="0">
                <a:solidFill>
                  <a:srgbClr val="C61648"/>
                </a:solidFill>
                <a:latin typeface="Merriweather"/>
                <a:ea typeface="Theano Didot" panose="02060603060706020203" pitchFamily="18" charset="0"/>
              </a:rPr>
              <a:t>Ответные меры английского короля</a:t>
            </a:r>
            <a:endParaRPr lang="ru-RU" sz="2800" dirty="0">
              <a:solidFill>
                <a:srgbClr val="C61648"/>
              </a:solidFill>
              <a:latin typeface="Merriweather"/>
              <a:ea typeface="Theano Didot" panose="02060603060706020203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011227" y="2545286"/>
            <a:ext cx="71237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404040"/>
                </a:solidFill>
              </a:rPr>
              <a:t>C</a:t>
            </a:r>
            <a:r>
              <a:rPr lang="ru-RU" sz="1400" dirty="0" smtClean="0">
                <a:solidFill>
                  <a:srgbClr val="404040"/>
                </a:solidFill>
              </a:rPr>
              <a:t>ложившаяся </a:t>
            </a:r>
            <a:r>
              <a:rPr lang="ru-RU" sz="1400" dirty="0">
                <a:solidFill>
                  <a:srgbClr val="404040"/>
                </a:solidFill>
              </a:rPr>
              <a:t>ситуация во многом ускорила уже назревший переворот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123704" y="3705909"/>
            <a:ext cx="70891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rgbClr val="404040"/>
                </a:solidFill>
              </a:rPr>
              <a:t>О</a:t>
            </a:r>
            <a:r>
              <a:rPr lang="ru-RU" sz="1400" dirty="0" smtClean="0">
                <a:solidFill>
                  <a:srgbClr val="404040"/>
                </a:solidFill>
              </a:rPr>
              <a:t>тряд </a:t>
            </a:r>
            <a:r>
              <a:rPr lang="ru-RU" sz="1400" dirty="0">
                <a:solidFill>
                  <a:srgbClr val="404040"/>
                </a:solidFill>
              </a:rPr>
              <a:t>Орлова был отозван из Средней Азии сразу после смерти </a:t>
            </a:r>
            <a:r>
              <a:rPr lang="ru-RU" sz="1400" dirty="0" smtClean="0">
                <a:solidFill>
                  <a:srgbClr val="404040"/>
                </a:solidFill>
              </a:rPr>
              <a:t>Павла </a:t>
            </a:r>
            <a:r>
              <a:rPr lang="en-US" sz="1400" dirty="0" smtClean="0">
                <a:solidFill>
                  <a:srgbClr val="404040"/>
                </a:solidFill>
              </a:rPr>
              <a:t>I</a:t>
            </a:r>
            <a:endParaRPr lang="ru-RU" sz="1400" dirty="0">
              <a:solidFill>
                <a:srgbClr val="4040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1950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5" grpId="0" animBg="1"/>
      <p:bldP spid="22" grpId="0" animBg="1"/>
      <p:bldP spid="18" grpId="0"/>
      <p:bldP spid="26" grpId="0"/>
      <p:bldP spid="27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780664" y="1508779"/>
            <a:ext cx="4930709" cy="213289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66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Высшие круги российского </a:t>
            </a: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общества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были крайне недовольны </a:t>
            </a: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Павлом </a:t>
            </a:r>
            <a:r>
              <a:rPr lang="en-US" sz="1800" dirty="0" smtClean="0">
                <a:solidFill>
                  <a:prstClr val="white"/>
                </a:solidFill>
                <a:latin typeface="Merriweather"/>
              </a:rPr>
              <a:t>I.</a:t>
            </a:r>
          </a:p>
          <a:p>
            <a:pPr defTabSz="685766">
              <a:lnSpc>
                <a:spcPct val="110000"/>
              </a:lnSpc>
            </a:pPr>
            <a:endParaRPr lang="ru-RU" sz="1800" dirty="0">
              <a:solidFill>
                <a:prstClr val="white"/>
              </a:solidFill>
              <a:latin typeface="Merriweather"/>
            </a:endParaRPr>
          </a:p>
          <a:p>
            <a:pPr defTabSz="685766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 Петербурге был организован заговор, который возглавил петербургский генерал-губернатор Пётр Алексеевич </a:t>
            </a:r>
            <a:r>
              <a:rPr lang="ru-RU" sz="1800" dirty="0" err="1">
                <a:solidFill>
                  <a:prstClr val="white"/>
                </a:solidFill>
                <a:latin typeface="Merriweather"/>
              </a:rPr>
              <a:t>Пален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. </a:t>
            </a: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 </a:t>
            </a:r>
            <a:endParaRPr lang="ru-RU" sz="1800" dirty="0">
              <a:solidFill>
                <a:prstClr val="white"/>
              </a:solidFill>
              <a:latin typeface="Merriweather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/>
          <a:srcRect l="13211" t="6808" r="23333" b="32323"/>
          <a:stretch/>
        </p:blipFill>
        <p:spPr>
          <a:xfrm>
            <a:off x="358775" y="772239"/>
            <a:ext cx="2982047" cy="3599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495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ÐÐ°ÑÑÐ¸Ð½ÐºÐ¸ Ð¿Ð¾ Ð·Ð°Ð¿ÑÐ¾ÑÑ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8192" y="0"/>
            <a:ext cx="9162194" cy="5143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-18192" y="0"/>
            <a:ext cx="3311525" cy="5143500"/>
          </a:xfrm>
          <a:prstGeom prst="rect">
            <a:avLst/>
          </a:prstGeom>
          <a:solidFill>
            <a:srgbClr val="C61648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152066" y="794226"/>
            <a:ext cx="2971007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83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+mj-lt"/>
              </a:rPr>
              <a:t>Небольшая группа гвардейских </a:t>
            </a:r>
            <a:r>
              <a:rPr lang="ru-RU" sz="1800" dirty="0" smtClean="0">
                <a:solidFill>
                  <a:prstClr val="white"/>
                </a:solidFill>
                <a:latin typeface="+mj-lt"/>
              </a:rPr>
              <a:t>офицеров</a:t>
            </a:r>
            <a:r>
              <a:rPr lang="en-US" sz="1800" dirty="0" smtClean="0">
                <a:solidFill>
                  <a:prstClr val="white"/>
                </a:solidFill>
                <a:latin typeface="+mj-lt"/>
              </a:rPr>
              <a:t> </a:t>
            </a:r>
            <a:r>
              <a:rPr lang="ru-RU" sz="1800" dirty="0" smtClean="0">
                <a:solidFill>
                  <a:prstClr val="white"/>
                </a:solidFill>
                <a:latin typeface="+mj-lt"/>
              </a:rPr>
              <a:t>ворвалась </a:t>
            </a:r>
            <a:endParaRPr lang="en-US" sz="1800" dirty="0" smtClean="0">
              <a:solidFill>
                <a:prstClr val="white"/>
              </a:solidFill>
              <a:latin typeface="+mj-lt"/>
            </a:endParaRPr>
          </a:p>
          <a:p>
            <a:pPr algn="ctr" defTabSz="685783">
              <a:lnSpc>
                <a:spcPct val="125000"/>
              </a:lnSpc>
            </a:pPr>
            <a:r>
              <a:rPr lang="ru-RU" sz="1800" dirty="0" smtClean="0">
                <a:solidFill>
                  <a:prstClr val="white"/>
                </a:solidFill>
                <a:latin typeface="+mj-lt"/>
              </a:rPr>
              <a:t>в </a:t>
            </a:r>
            <a:r>
              <a:rPr lang="ru-RU" sz="1800" dirty="0">
                <a:solidFill>
                  <a:prstClr val="white"/>
                </a:solidFill>
                <a:latin typeface="+mj-lt"/>
              </a:rPr>
              <a:t>покои </a:t>
            </a:r>
            <a:r>
              <a:rPr lang="ru-RU" sz="1800" dirty="0" smtClean="0">
                <a:solidFill>
                  <a:prstClr val="white"/>
                </a:solidFill>
                <a:latin typeface="+mj-lt"/>
              </a:rPr>
              <a:t>Павла</a:t>
            </a:r>
            <a:r>
              <a:rPr lang="en-US" sz="1800" dirty="0" smtClean="0">
                <a:solidFill>
                  <a:prstClr val="white"/>
                </a:solidFill>
                <a:latin typeface="+mj-lt"/>
              </a:rPr>
              <a:t> I</a:t>
            </a:r>
          </a:p>
          <a:p>
            <a:pPr algn="ctr" defTabSz="685783">
              <a:lnSpc>
                <a:spcPct val="125000"/>
              </a:lnSpc>
            </a:pPr>
            <a:r>
              <a:rPr lang="ru-RU" sz="1800" dirty="0" smtClean="0">
                <a:solidFill>
                  <a:prstClr val="white"/>
                </a:solidFill>
                <a:latin typeface="+mj-lt"/>
              </a:rPr>
              <a:t>в </a:t>
            </a:r>
            <a:r>
              <a:rPr lang="ru-RU" sz="1800" dirty="0">
                <a:solidFill>
                  <a:prstClr val="white"/>
                </a:solidFill>
                <a:latin typeface="+mj-lt"/>
              </a:rPr>
              <a:t>Михайловском замке в ночь </a:t>
            </a:r>
            <a:endParaRPr lang="ru-RU" sz="1800" dirty="0" smtClean="0">
              <a:solidFill>
                <a:prstClr val="white"/>
              </a:solidFill>
              <a:latin typeface="+mj-lt"/>
            </a:endParaRPr>
          </a:p>
          <a:p>
            <a:pPr algn="ctr" defTabSz="685783">
              <a:lnSpc>
                <a:spcPct val="125000"/>
              </a:lnSpc>
            </a:pPr>
            <a:r>
              <a:rPr lang="ru-RU" sz="1800" dirty="0" smtClean="0">
                <a:solidFill>
                  <a:prstClr val="white"/>
                </a:solidFill>
                <a:latin typeface="+mj-lt"/>
              </a:rPr>
              <a:t>с </a:t>
            </a:r>
            <a:r>
              <a:rPr lang="ru-RU" sz="1800" dirty="0">
                <a:solidFill>
                  <a:prstClr val="white"/>
                </a:solidFill>
                <a:latin typeface="+mj-lt"/>
              </a:rPr>
              <a:t>11 </a:t>
            </a:r>
            <a:r>
              <a:rPr lang="ru-RU" sz="1800" dirty="0" smtClean="0">
                <a:solidFill>
                  <a:prstClr val="white"/>
                </a:solidFill>
                <a:latin typeface="+mj-lt"/>
              </a:rPr>
              <a:t>на 12 марта</a:t>
            </a:r>
          </a:p>
          <a:p>
            <a:pPr algn="ctr" defTabSz="685783">
              <a:lnSpc>
                <a:spcPct val="125000"/>
              </a:lnSpc>
            </a:pPr>
            <a:r>
              <a:rPr lang="ru-RU" sz="1800" dirty="0" smtClean="0">
                <a:solidFill>
                  <a:prstClr val="white"/>
                </a:solidFill>
                <a:latin typeface="+mj-lt"/>
              </a:rPr>
              <a:t>1801 </a:t>
            </a:r>
            <a:r>
              <a:rPr lang="ru-RU" sz="1800" dirty="0">
                <a:solidFill>
                  <a:prstClr val="white"/>
                </a:solidFill>
                <a:latin typeface="+mj-lt"/>
              </a:rPr>
              <a:t>года</a:t>
            </a:r>
            <a:r>
              <a:rPr lang="ru-RU" sz="1800" dirty="0" smtClean="0">
                <a:solidFill>
                  <a:prstClr val="white"/>
                </a:solidFill>
                <a:latin typeface="+mj-lt"/>
              </a:rPr>
              <a:t>.</a:t>
            </a:r>
            <a:endParaRPr lang="ru-RU" sz="1800" dirty="0">
              <a:solidFill>
                <a:prstClr val="white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11683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780664" y="1657652"/>
            <a:ext cx="5004561" cy="182819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66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Заговорщики потребовали от Павла отречься от престола, но тот отказался и был убит. </a:t>
            </a:r>
            <a:endParaRPr lang="en-US" sz="1800" dirty="0" smtClean="0">
              <a:solidFill>
                <a:prstClr val="white"/>
              </a:solidFill>
              <a:latin typeface="Merriweather"/>
            </a:endParaRPr>
          </a:p>
          <a:p>
            <a:pPr defTabSz="685766">
              <a:lnSpc>
                <a:spcPct val="110000"/>
              </a:lnSpc>
            </a:pPr>
            <a:endParaRPr lang="en-US" sz="1800" dirty="0">
              <a:solidFill>
                <a:prstClr val="white"/>
              </a:solidFill>
              <a:latin typeface="Merriweather"/>
            </a:endParaRPr>
          </a:p>
          <a:p>
            <a:pPr defTabSz="685766">
              <a:lnSpc>
                <a:spcPct val="110000"/>
              </a:lnSpc>
            </a:pP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Новым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императором был провозглашён его старший сын Александр Павлович. </a:t>
            </a:r>
          </a:p>
        </p:txBody>
      </p:sp>
      <p:pic>
        <p:nvPicPr>
          <p:cNvPr id="2052" name="Picture 4" descr="https://upload.wikimedia.org/wikipedia/commons/f/f9/Jean-Louis_Voille_00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775" y="683792"/>
            <a:ext cx="2989263" cy="3775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5067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963018" y="4406747"/>
            <a:ext cx="72179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schemeClr val="bg1"/>
                </a:solidFill>
                <a:latin typeface="+mj-lt"/>
              </a:rPr>
              <a:t>Убийство императора Павла </a:t>
            </a:r>
            <a:r>
              <a:rPr lang="en-US" sz="2800" dirty="0">
                <a:solidFill>
                  <a:schemeClr val="bg1"/>
                </a:solidFill>
                <a:latin typeface="+mj-lt"/>
              </a:rPr>
              <a:t>I </a:t>
            </a:r>
          </a:p>
        </p:txBody>
      </p:sp>
      <p:pic>
        <p:nvPicPr>
          <p:cNvPr id="6" name="Picture 2" descr="https://upload.wikimedia.org/wikipedia/commons/0/0b/Murder_of_Tsar_Paul_I_of_Russia%2C_March_1801_%281882-1884%29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2468" y="376238"/>
            <a:ext cx="3179064" cy="4030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801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211474" y="1719409"/>
            <a:ext cx="501628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Ликование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среди высших кругов общества и в Москве, и в </a:t>
            </a: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Петербурге.</a:t>
            </a:r>
            <a:endParaRPr lang="ru-RU" sz="1800" dirty="0">
              <a:solidFill>
                <a:prstClr val="white"/>
              </a:solidFill>
              <a:latin typeface="Merriweather"/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378154" y="1726408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3" name="Овал 12"/>
          <p:cNvSpPr/>
          <p:nvPr/>
        </p:nvSpPr>
        <p:spPr>
          <a:xfrm>
            <a:off x="371132" y="2898442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207355" y="2754870"/>
            <a:ext cx="5478155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Гвардейские полки присягнули новому императору, </a:t>
            </a: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только убедившись,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что </a:t>
            </a:r>
            <a:endParaRPr lang="ru-RU" sz="1800" dirty="0" smtClean="0">
              <a:solidFill>
                <a:prstClr val="white"/>
              </a:solidFill>
              <a:latin typeface="Merriweather"/>
            </a:endParaRPr>
          </a:p>
          <a:p>
            <a:pPr defTabSz="685749"/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Павел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действительно умер.</a:t>
            </a:r>
          </a:p>
        </p:txBody>
      </p:sp>
      <p:sp>
        <p:nvSpPr>
          <p:cNvPr id="15" name="Овал 14"/>
          <p:cNvSpPr/>
          <p:nvPr/>
        </p:nvSpPr>
        <p:spPr>
          <a:xfrm>
            <a:off x="373837" y="4074330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207355" y="4067331"/>
            <a:ext cx="4823212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Присяга проходила в присутствии Александра I «в гробовом молчании».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58777" y="383647"/>
            <a:ext cx="8426448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2800" dirty="0" smtClean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Реакция</a:t>
            </a:r>
            <a:r>
              <a:rPr lang="en-US" sz="2800" dirty="0" smtClean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 </a:t>
            </a:r>
            <a:r>
              <a:rPr lang="ru-RU" sz="2800" dirty="0" smtClean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российского общества </a:t>
            </a:r>
          </a:p>
          <a:p>
            <a:pPr defTabSz="685749"/>
            <a:r>
              <a:rPr lang="ru-RU" sz="2800" dirty="0" smtClean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на смерть Павла </a:t>
            </a:r>
            <a:r>
              <a:rPr lang="en-US" sz="2800" dirty="0" smtClean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I</a:t>
            </a:r>
            <a:endParaRPr lang="ru-RU" sz="2800" dirty="0">
              <a:solidFill>
                <a:srgbClr val="FFDC5A"/>
              </a:solidFill>
              <a:latin typeface="Merriweather"/>
              <a:ea typeface="Theano Didot" panose="02060603060706020203" pitchFamily="18" charset="0"/>
            </a:endParaRPr>
          </a:p>
        </p:txBody>
      </p:sp>
      <p:pic>
        <p:nvPicPr>
          <p:cNvPr id="5122" name="Picture 2" descr="ÐÐ°ÑÑÐ¸Ð½ÐºÐ¸ Ð¿Ð¾ Ð·Ð°Ð¿ÑÐ¾ÑÑ Ð¿Ð°Ð²ÐµÐ» 1 Ð±ÑÑÑ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400" b="932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955" t="6887" r="22964" b="38065"/>
          <a:stretch/>
        </p:blipFill>
        <p:spPr bwMode="auto">
          <a:xfrm>
            <a:off x="6030569" y="1245421"/>
            <a:ext cx="2851657" cy="290253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2244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 animBg="1"/>
      <p:bldP spid="14" grpId="0"/>
      <p:bldP spid="15" grpId="0" animBg="1"/>
      <p:bldP spid="17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83396" y="372824"/>
            <a:ext cx="5278689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ru-RU" sz="2800" dirty="0">
                <a:solidFill>
                  <a:srgbClr val="FFDC5A"/>
                </a:solidFill>
                <a:latin typeface="+mj-lt"/>
                <a:ea typeface="Theano Didot" panose="02060603060706020203" pitchFamily="18" charset="0"/>
              </a:rPr>
              <a:t>Внешняя политика Павла </a:t>
            </a:r>
            <a:r>
              <a:rPr lang="en-US" sz="2800" dirty="0">
                <a:solidFill>
                  <a:srgbClr val="FFDC5A"/>
                </a:solidFill>
                <a:latin typeface="+mj-lt"/>
                <a:ea typeface="Theano Didot" panose="02060603060706020203" pitchFamily="18" charset="0"/>
              </a:rPr>
              <a:t>I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12107" y="1176535"/>
            <a:ext cx="6561138" cy="830997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83"/>
            <a:r>
              <a:rPr lang="ru-RU" sz="1800" dirty="0">
                <a:solidFill>
                  <a:schemeClr val="bg1"/>
                </a:solidFill>
                <a:latin typeface="+mj-lt"/>
              </a:rPr>
              <a:t>Внешняя политика Павла I носила противоречивый характер и за короткое время прошла несколько этапов в своём </a:t>
            </a:r>
            <a:r>
              <a:rPr lang="ru-RU" sz="1800" dirty="0" smtClean="0">
                <a:solidFill>
                  <a:schemeClr val="bg1"/>
                </a:solidFill>
                <a:latin typeface="+mj-lt"/>
              </a:rPr>
              <a:t>развитии.</a:t>
            </a:r>
            <a:endParaRPr lang="ru-RU" sz="18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372107" y="1322034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83"/>
            <a:r>
              <a:rPr lang="ru-RU" sz="1800" dirty="0">
                <a:solidFill>
                  <a:schemeClr val="tx1"/>
                </a:solidFill>
                <a:latin typeface="+mj-lt"/>
              </a:rPr>
              <a:t>1</a:t>
            </a:r>
          </a:p>
        </p:txBody>
      </p:sp>
      <p:sp>
        <p:nvSpPr>
          <p:cNvPr id="14" name="Овал 13"/>
          <p:cNvSpPr/>
          <p:nvPr/>
        </p:nvSpPr>
        <p:spPr>
          <a:xfrm>
            <a:off x="383396" y="2607057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83"/>
            <a:r>
              <a:rPr lang="ru-RU" sz="1800" dirty="0">
                <a:solidFill>
                  <a:schemeClr val="tx1"/>
                </a:solidFill>
                <a:latin typeface="+mj-lt"/>
              </a:rPr>
              <a:t>2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17586" y="2464488"/>
            <a:ext cx="6061065" cy="830997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83"/>
            <a:r>
              <a:rPr lang="ru-RU" sz="1800" dirty="0">
                <a:solidFill>
                  <a:schemeClr val="bg1"/>
                </a:solidFill>
                <a:latin typeface="+mj-lt"/>
              </a:rPr>
              <a:t>В России была организована деятельность Мальтийского ордена, а в её государственных символах появился мальтийский </a:t>
            </a:r>
            <a:r>
              <a:rPr lang="ru-RU" sz="1800" dirty="0" smtClean="0">
                <a:solidFill>
                  <a:schemeClr val="bg1"/>
                </a:solidFill>
                <a:latin typeface="+mj-lt"/>
              </a:rPr>
              <a:t>крест. </a:t>
            </a:r>
            <a:endParaRPr lang="ru-RU" sz="18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383396" y="3962397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83"/>
            <a:r>
              <a:rPr lang="en-US" sz="1800" dirty="0" smtClean="0">
                <a:solidFill>
                  <a:schemeClr val="tx1"/>
                </a:solidFill>
                <a:latin typeface="+mj-lt"/>
              </a:rPr>
              <a:t>3</a:t>
            </a:r>
            <a:endParaRPr lang="ru-RU" sz="18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17586" y="3819828"/>
            <a:ext cx="6061065" cy="830997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83"/>
            <a:r>
              <a:rPr lang="ru-RU" sz="1800" dirty="0">
                <a:solidFill>
                  <a:schemeClr val="bg1"/>
                </a:solidFill>
                <a:latin typeface="+mj-lt"/>
              </a:rPr>
              <a:t>Военные экспедиции Суворова и Ушакова стали одними из самых ярких страниц </a:t>
            </a:r>
            <a:endParaRPr lang="en-US" sz="1800" dirty="0" smtClean="0">
              <a:solidFill>
                <a:schemeClr val="bg1"/>
              </a:solidFill>
              <a:latin typeface="+mj-lt"/>
            </a:endParaRPr>
          </a:p>
          <a:p>
            <a:pPr defTabSz="685783"/>
            <a:r>
              <a:rPr lang="ru-RU" sz="1800" dirty="0" smtClean="0">
                <a:solidFill>
                  <a:schemeClr val="bg1"/>
                </a:solidFill>
                <a:latin typeface="+mj-lt"/>
              </a:rPr>
              <a:t>в </a:t>
            </a:r>
            <a:r>
              <a:rPr lang="ru-RU" sz="1800" dirty="0">
                <a:solidFill>
                  <a:schemeClr val="bg1"/>
                </a:solidFill>
                <a:latin typeface="+mj-lt"/>
              </a:rPr>
              <a:t>военной истории </a:t>
            </a:r>
            <a:r>
              <a:rPr lang="ru-RU" sz="1800" dirty="0" smtClean="0">
                <a:solidFill>
                  <a:schemeClr val="bg1"/>
                </a:solidFill>
                <a:latin typeface="+mj-lt"/>
              </a:rPr>
              <a:t>России. </a:t>
            </a:r>
            <a:endParaRPr lang="ru-RU" sz="18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609877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4" grpId="0" animBg="1"/>
      <p:bldP spid="17" grpId="0"/>
      <p:bldP spid="11" grpId="0" animBg="1"/>
      <p:bldP spid="15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923396" y="1399974"/>
            <a:ext cx="6577334" cy="830997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83"/>
            <a:r>
              <a:rPr lang="ru-RU" sz="1800" dirty="0">
                <a:solidFill>
                  <a:schemeClr val="bg1"/>
                </a:solidFill>
                <a:latin typeface="+mj-lt"/>
              </a:rPr>
              <a:t>При непосредственном участии России </a:t>
            </a:r>
            <a:endParaRPr lang="en-US" sz="1800" dirty="0" smtClean="0">
              <a:solidFill>
                <a:schemeClr val="bg1"/>
              </a:solidFill>
              <a:latin typeface="+mj-lt"/>
            </a:endParaRPr>
          </a:p>
          <a:p>
            <a:pPr defTabSz="685783"/>
            <a:r>
              <a:rPr lang="ru-RU" sz="1800" dirty="0" smtClean="0">
                <a:solidFill>
                  <a:schemeClr val="bg1"/>
                </a:solidFill>
                <a:latin typeface="+mj-lt"/>
              </a:rPr>
              <a:t>в </a:t>
            </a:r>
            <a:r>
              <a:rPr lang="ru-RU" sz="1800" dirty="0">
                <a:solidFill>
                  <a:schemeClr val="bg1"/>
                </a:solidFill>
                <a:latin typeface="+mj-lt"/>
              </a:rPr>
              <a:t>Европе сложилась новая коалиция во </a:t>
            </a:r>
            <a:r>
              <a:rPr lang="ru-RU" sz="1800" dirty="0" smtClean="0">
                <a:solidFill>
                  <a:schemeClr val="bg1"/>
                </a:solidFill>
                <a:latin typeface="+mj-lt"/>
              </a:rPr>
              <a:t>главе</a:t>
            </a:r>
            <a:endParaRPr lang="en-US" sz="1800" dirty="0">
              <a:solidFill>
                <a:schemeClr val="bg1"/>
              </a:solidFill>
              <a:latin typeface="+mj-lt"/>
            </a:endParaRPr>
          </a:p>
          <a:p>
            <a:pPr defTabSz="685783"/>
            <a:r>
              <a:rPr lang="ru-RU" sz="1800" dirty="0" smtClean="0">
                <a:solidFill>
                  <a:schemeClr val="bg1"/>
                </a:solidFill>
                <a:latin typeface="+mj-lt"/>
              </a:rPr>
              <a:t>с </a:t>
            </a:r>
            <a:r>
              <a:rPr lang="ru-RU" sz="1800" dirty="0">
                <a:solidFill>
                  <a:schemeClr val="bg1"/>
                </a:solidFill>
                <a:latin typeface="+mj-lt"/>
              </a:rPr>
              <a:t>Францией, направленная на борьбу с </a:t>
            </a:r>
            <a:r>
              <a:rPr lang="ru-RU" sz="1800" dirty="0" smtClean="0">
                <a:solidFill>
                  <a:schemeClr val="bg1"/>
                </a:solidFill>
                <a:latin typeface="+mj-lt"/>
              </a:rPr>
              <a:t>Англией. </a:t>
            </a:r>
            <a:endParaRPr lang="ru-RU" sz="18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383396" y="1545473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83"/>
            <a:r>
              <a:rPr lang="en-US" sz="1800" dirty="0" smtClean="0">
                <a:solidFill>
                  <a:schemeClr val="tx1"/>
                </a:solidFill>
                <a:latin typeface="+mj-lt"/>
              </a:rPr>
              <a:t>4</a:t>
            </a:r>
            <a:endParaRPr lang="ru-RU" sz="18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4" name="Овал 13"/>
          <p:cNvSpPr/>
          <p:nvPr/>
        </p:nvSpPr>
        <p:spPr>
          <a:xfrm>
            <a:off x="389206" y="3118232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83"/>
            <a:r>
              <a:rPr lang="en-US" sz="1800" dirty="0" smtClean="0">
                <a:solidFill>
                  <a:schemeClr val="tx1"/>
                </a:solidFill>
                <a:latin typeface="+mj-lt"/>
              </a:rPr>
              <a:t>5</a:t>
            </a:r>
            <a:endParaRPr lang="ru-RU" sz="18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23396" y="2972733"/>
            <a:ext cx="6802470" cy="830997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83"/>
            <a:r>
              <a:rPr lang="ru-RU" sz="1800" dirty="0">
                <a:solidFill>
                  <a:schemeClr val="bg1"/>
                </a:solidFill>
                <a:latin typeface="+mj-lt"/>
              </a:rPr>
              <a:t>В результате заговора 11 марта 1801 </a:t>
            </a:r>
            <a:r>
              <a:rPr lang="ru-RU" sz="1800" dirty="0" smtClean="0">
                <a:solidFill>
                  <a:schemeClr val="bg1"/>
                </a:solidFill>
                <a:latin typeface="+mj-lt"/>
              </a:rPr>
              <a:t>года </a:t>
            </a:r>
            <a:endParaRPr lang="en-US" sz="1800" dirty="0" smtClean="0">
              <a:solidFill>
                <a:schemeClr val="bg1"/>
              </a:solidFill>
              <a:latin typeface="+mj-lt"/>
            </a:endParaRPr>
          </a:p>
          <a:p>
            <a:pPr defTabSz="685783"/>
            <a:r>
              <a:rPr lang="ru-RU" sz="1800" dirty="0" smtClean="0">
                <a:solidFill>
                  <a:schemeClr val="bg1"/>
                </a:solidFill>
                <a:latin typeface="+mj-lt"/>
              </a:rPr>
              <a:t>Павел </a:t>
            </a:r>
            <a:r>
              <a:rPr lang="en-US" sz="1800" dirty="0" smtClean="0">
                <a:solidFill>
                  <a:schemeClr val="bg1"/>
                </a:solidFill>
                <a:latin typeface="+mj-lt"/>
              </a:rPr>
              <a:t>I</a:t>
            </a:r>
            <a:r>
              <a:rPr lang="ru-RU" sz="1800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ru-RU" sz="1800" dirty="0">
                <a:solidFill>
                  <a:schemeClr val="bg1"/>
                </a:solidFill>
                <a:latin typeface="+mj-lt"/>
              </a:rPr>
              <a:t>был убит, а новым </a:t>
            </a:r>
            <a:r>
              <a:rPr lang="ru-RU" sz="1800" dirty="0" smtClean="0">
                <a:solidFill>
                  <a:schemeClr val="bg1"/>
                </a:solidFill>
                <a:latin typeface="+mj-lt"/>
              </a:rPr>
              <a:t>императором</a:t>
            </a:r>
            <a:endParaRPr lang="en-US" sz="1800" dirty="0">
              <a:solidFill>
                <a:schemeClr val="bg1"/>
              </a:solidFill>
              <a:latin typeface="+mj-lt"/>
            </a:endParaRPr>
          </a:p>
          <a:p>
            <a:pPr defTabSz="685783"/>
            <a:r>
              <a:rPr lang="ru-RU" sz="1800" dirty="0" smtClean="0">
                <a:solidFill>
                  <a:schemeClr val="bg1"/>
                </a:solidFill>
                <a:latin typeface="+mj-lt"/>
              </a:rPr>
              <a:t>был провозглашён </a:t>
            </a:r>
            <a:r>
              <a:rPr lang="ru-RU" sz="1800" dirty="0">
                <a:solidFill>
                  <a:schemeClr val="bg1"/>
                </a:solidFill>
                <a:latin typeface="+mj-lt"/>
              </a:rPr>
              <a:t>его сын </a:t>
            </a:r>
            <a:r>
              <a:rPr lang="ru-RU" sz="1800" dirty="0" smtClean="0">
                <a:solidFill>
                  <a:schemeClr val="bg1"/>
                </a:solidFill>
                <a:latin typeface="+mj-lt"/>
              </a:rPr>
              <a:t>Александ</a:t>
            </a:r>
            <a:r>
              <a:rPr lang="ru-RU" sz="1800" dirty="0">
                <a:solidFill>
                  <a:schemeClr val="bg1"/>
                </a:solidFill>
                <a:latin typeface="+mj-lt"/>
              </a:rPr>
              <a:t>р</a:t>
            </a:r>
            <a:r>
              <a:rPr lang="ru-RU" sz="1800" dirty="0" smtClean="0">
                <a:solidFill>
                  <a:schemeClr val="bg1"/>
                </a:solidFill>
                <a:latin typeface="+mj-lt"/>
              </a:rPr>
              <a:t>. </a:t>
            </a:r>
            <a:endParaRPr lang="ru-RU" sz="18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83396" y="372824"/>
            <a:ext cx="5278689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ru-RU" sz="2800" dirty="0">
                <a:solidFill>
                  <a:srgbClr val="FFDC5A"/>
                </a:solidFill>
                <a:latin typeface="+mj-lt"/>
                <a:ea typeface="Theano Didot" panose="02060603060706020203" pitchFamily="18" charset="0"/>
              </a:rPr>
              <a:t>Внешняя политика Павла </a:t>
            </a:r>
            <a:r>
              <a:rPr lang="en-US" sz="2800" dirty="0">
                <a:solidFill>
                  <a:srgbClr val="FFDC5A"/>
                </a:solidFill>
                <a:latin typeface="+mj-lt"/>
                <a:ea typeface="Theano Didot" panose="02060603060706020203" pitchFamily="18" charset="0"/>
              </a:rPr>
              <a:t>I</a:t>
            </a:r>
          </a:p>
        </p:txBody>
      </p:sp>
    </p:spTree>
    <p:extLst>
      <p:ext uri="{BB962C8B-B14F-4D97-AF65-F5344CB8AC3E}">
        <p14:creationId xmlns:p14="http://schemas.microsoft.com/office/powerpoint/2010/main" val="4224239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4" grpId="0" animBg="1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771857" y="1629369"/>
            <a:ext cx="5416206" cy="211699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66">
              <a:lnSpc>
                <a:spcPct val="110000"/>
              </a:lnSpc>
            </a:pP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Летом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1798 года армия Наполеона захватила </a:t>
            </a: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Мальту,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Орден лишился руководства и своих владений</a:t>
            </a: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.</a:t>
            </a:r>
          </a:p>
          <a:p>
            <a:pPr defTabSz="685766">
              <a:lnSpc>
                <a:spcPct val="110000"/>
              </a:lnSpc>
            </a:pPr>
            <a:endParaRPr lang="ru-RU" sz="1800" dirty="0" smtClean="0">
              <a:solidFill>
                <a:prstClr val="white"/>
              </a:solidFill>
              <a:latin typeface="Merriweather"/>
            </a:endParaRPr>
          </a:p>
          <a:p>
            <a:pPr defTabSz="685766">
              <a:lnSpc>
                <a:spcPct val="110000"/>
              </a:lnSpc>
            </a:pP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Рыцарям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в буквальном смысле было некуда деваться. Поэтому они обратились за помощью к российскому государю.</a:t>
            </a:r>
          </a:p>
        </p:txBody>
      </p:sp>
      <p:pic>
        <p:nvPicPr>
          <p:cNvPr id="2056" name="Picture 8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8775" y="740229"/>
            <a:ext cx="2989263" cy="3749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8975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upload.wikimedia.org/wikipedia/commons/f/f5/Borovikovskiy_PtPavla1GRM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" y="-29498"/>
            <a:ext cx="9144000" cy="5172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12" name="Овал 11"/>
          <p:cNvSpPr/>
          <p:nvPr/>
        </p:nvSpPr>
        <p:spPr>
          <a:xfrm>
            <a:off x="6980327" y="381644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ru-RU" sz="1200" dirty="0">
              <a:solidFill>
                <a:schemeClr val="tx1"/>
              </a:solidFill>
              <a:ea typeface="Theano Didot" panose="02060603060706020203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073054" y="681479"/>
            <a:ext cx="1614545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dirty="0"/>
              <a:t>В. </a:t>
            </a:r>
            <a:r>
              <a:rPr lang="ru-RU" sz="1200" dirty="0" err="1"/>
              <a:t>Боровиковский</a:t>
            </a:r>
            <a:r>
              <a:rPr lang="ru-RU" sz="1200" dirty="0"/>
              <a:t>.</a:t>
            </a:r>
          </a:p>
          <a:p>
            <a:pPr algn="ctr"/>
            <a:r>
              <a:rPr lang="ru-RU" sz="1200" dirty="0"/>
              <a:t>Портрет Павла I </a:t>
            </a:r>
            <a:endParaRPr lang="ru-RU" sz="1200" dirty="0" smtClean="0"/>
          </a:p>
          <a:p>
            <a:pPr algn="ctr"/>
            <a:r>
              <a:rPr lang="ru-RU" sz="1200" dirty="0" smtClean="0"/>
              <a:t>в </a:t>
            </a:r>
            <a:r>
              <a:rPr lang="ru-RU" sz="1200" dirty="0"/>
              <a:t>костюме </a:t>
            </a:r>
          </a:p>
          <a:p>
            <a:pPr algn="ctr"/>
            <a:r>
              <a:rPr lang="ru-RU" sz="1200" dirty="0"/>
              <a:t>Великого магистра </a:t>
            </a:r>
          </a:p>
          <a:p>
            <a:pPr algn="ctr"/>
            <a:r>
              <a:rPr lang="ru-RU" sz="1200" dirty="0"/>
              <a:t>Мальтийского </a:t>
            </a:r>
            <a:endParaRPr lang="ru-RU" sz="1200" dirty="0" smtClean="0"/>
          </a:p>
          <a:p>
            <a:pPr algn="ctr"/>
            <a:r>
              <a:rPr lang="ru-RU" sz="1200" dirty="0" smtClean="0"/>
              <a:t>ордена.</a:t>
            </a:r>
          </a:p>
          <a:p>
            <a:pPr algn="ctr"/>
            <a:r>
              <a:rPr lang="ru-RU" sz="1200" dirty="0" smtClean="0"/>
              <a:t>1800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1831742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771857" y="1925902"/>
            <a:ext cx="5416206" cy="12187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66">
              <a:lnSpc>
                <a:spcPct val="110000"/>
              </a:lnSpc>
            </a:pP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К императорскому титулу Павла </a:t>
            </a:r>
            <a:r>
              <a:rPr lang="en-US" sz="1800" dirty="0" smtClean="0">
                <a:solidFill>
                  <a:prstClr val="white"/>
                </a:solidFill>
                <a:latin typeface="Merriweather"/>
              </a:rPr>
              <a:t>I</a:t>
            </a:r>
          </a:p>
          <a:p>
            <a:pPr defTabSz="685766">
              <a:lnSpc>
                <a:spcPct val="110000"/>
              </a:lnSpc>
            </a:pP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были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добавлены слова «…и Великий магистр ордена Святого Иоанна Иерусалимского».</a:t>
            </a:r>
          </a:p>
        </p:txBody>
      </p:sp>
      <p:pic>
        <p:nvPicPr>
          <p:cNvPr id="7170" name="Picture 2" descr="https://upload.wikimedia.org/wikipedia/commons/thumb/d/d3/Paul_I_of_Russia%27s_malt._crown._1798.jpg/800px-Paul_I_of_Russia%27s_malt._crown._1798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72222" y="663640"/>
            <a:ext cx="2975815" cy="3763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9302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771857" y="1925902"/>
            <a:ext cx="5416206" cy="12187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66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 России был учреждён орден Святого Иоанна Иерусалимского, а на </a:t>
            </a:r>
            <a:endParaRPr lang="ru-RU" sz="1800" dirty="0" smtClean="0">
              <a:solidFill>
                <a:prstClr val="white"/>
              </a:solidFill>
              <a:latin typeface="Merriweather"/>
            </a:endParaRPr>
          </a:p>
          <a:p>
            <a:pPr defTabSz="685766">
              <a:lnSpc>
                <a:spcPct val="110000"/>
              </a:lnSpc>
            </a:pP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российском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гербе появилось </a:t>
            </a:r>
            <a:endParaRPr lang="ru-RU" sz="1800" dirty="0" smtClean="0">
              <a:solidFill>
                <a:prstClr val="white"/>
              </a:solidFill>
              <a:latin typeface="Merriweather"/>
            </a:endParaRPr>
          </a:p>
          <a:p>
            <a:pPr defTabSz="685766">
              <a:lnSpc>
                <a:spcPct val="110000"/>
              </a:lnSpc>
            </a:pP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изображение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мальтийского креста.</a:t>
            </a:r>
          </a:p>
        </p:txBody>
      </p:sp>
      <p:pic>
        <p:nvPicPr>
          <p:cNvPr id="6" name="Picture 4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82289" y="818597"/>
            <a:ext cx="2965749" cy="3506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1796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358776" y="1689232"/>
            <a:ext cx="4033837" cy="86177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66"/>
            <a:r>
              <a:rPr lang="ru-RU" sz="2800" dirty="0" smtClean="0">
                <a:solidFill>
                  <a:srgbClr val="FFDC5A"/>
                </a:solidFill>
                <a:latin typeface="Merriweather"/>
              </a:rPr>
              <a:t>Мальтийский </a:t>
            </a:r>
          </a:p>
          <a:p>
            <a:pPr defTabSz="685766"/>
            <a:r>
              <a:rPr lang="ru-RU" sz="2800" dirty="0" smtClean="0">
                <a:solidFill>
                  <a:srgbClr val="FFDC5A"/>
                </a:solidFill>
                <a:latin typeface="Merriweather"/>
              </a:rPr>
              <a:t>орден в России</a:t>
            </a:r>
            <a:endParaRPr lang="ru-RU" sz="2800" dirty="0">
              <a:solidFill>
                <a:srgbClr val="FFDC5A"/>
              </a:solidFill>
              <a:latin typeface="Merriweather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58776" y="2743304"/>
            <a:ext cx="3498521" cy="69660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66">
              <a:lnSpc>
                <a:spcPct val="110000"/>
              </a:lnSpc>
            </a:pPr>
            <a:r>
              <a:rPr lang="ru-RU" sz="1400" dirty="0">
                <a:solidFill>
                  <a:prstClr val="white"/>
                </a:solidFill>
              </a:rPr>
              <a:t>В 1799 году в церковь Гатчинского дворца были торжественно внесены священные реликвии </a:t>
            </a:r>
            <a:r>
              <a:rPr lang="ru-RU" sz="1400" dirty="0" smtClean="0">
                <a:solidFill>
                  <a:prstClr val="white"/>
                </a:solidFill>
              </a:rPr>
              <a:t>Ордена. </a:t>
            </a:r>
            <a:endParaRPr lang="ru-RU" sz="1400" dirty="0">
              <a:solidFill>
                <a:prstClr val="white"/>
              </a:solidFill>
            </a:endParaRPr>
          </a:p>
        </p:txBody>
      </p:sp>
      <p:pic>
        <p:nvPicPr>
          <p:cNvPr id="8" name="Picture 4" descr="http://ruskline.ru/images/2013/27163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392613" y="826533"/>
            <a:ext cx="4751387" cy="3490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4669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BJ">
      <a:majorFont>
        <a:latin typeface="Merriweather"/>
        <a:ea typeface=""/>
        <a:cs typeface=""/>
      </a:majorFont>
      <a:minorFont>
        <a:latin typeface="Roboto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1137</Words>
  <Application>Microsoft Office PowerPoint</Application>
  <PresentationFormat>Экран (16:9)</PresentationFormat>
  <Paragraphs>270</Paragraphs>
  <Slides>47</Slides>
  <Notes>47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47</vt:i4>
      </vt:variant>
    </vt:vector>
  </HeadingPairs>
  <TitlesOfParts>
    <vt:vector size="53" baseType="lpstr">
      <vt:lpstr>Theano Didot</vt:lpstr>
      <vt:lpstr>Roboto</vt:lpstr>
      <vt:lpstr>Arial</vt:lpstr>
      <vt:lpstr>Merriweather</vt:lpstr>
      <vt:lpstr>Calibri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2018-06-29T13:51:51Z</dcterms:created>
  <dcterms:modified xsi:type="dcterms:W3CDTF">2018-06-29T13:52:14Z</dcterms:modified>
</cp:coreProperties>
</file>