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60" r:id="rId1"/>
  </p:sldMasterIdLst>
  <p:notesMasterIdLst>
    <p:notesMasterId r:id="rId46"/>
  </p:notesMasterIdLst>
  <p:sldIdLst>
    <p:sldId id="323" r:id="rId2"/>
    <p:sldId id="324" r:id="rId3"/>
    <p:sldId id="325" r:id="rId4"/>
    <p:sldId id="326" r:id="rId5"/>
    <p:sldId id="327" r:id="rId6"/>
    <p:sldId id="328" r:id="rId7"/>
    <p:sldId id="329" r:id="rId8"/>
    <p:sldId id="330" r:id="rId9"/>
    <p:sldId id="331" r:id="rId10"/>
    <p:sldId id="332" r:id="rId11"/>
    <p:sldId id="333" r:id="rId12"/>
    <p:sldId id="334" r:id="rId13"/>
    <p:sldId id="335" r:id="rId14"/>
    <p:sldId id="336" r:id="rId15"/>
    <p:sldId id="337" r:id="rId16"/>
    <p:sldId id="338" r:id="rId17"/>
    <p:sldId id="339" r:id="rId18"/>
    <p:sldId id="340" r:id="rId19"/>
    <p:sldId id="341" r:id="rId20"/>
    <p:sldId id="342" r:id="rId21"/>
    <p:sldId id="343" r:id="rId22"/>
    <p:sldId id="344" r:id="rId23"/>
    <p:sldId id="345" r:id="rId24"/>
    <p:sldId id="346" r:id="rId25"/>
    <p:sldId id="347" r:id="rId26"/>
    <p:sldId id="348" r:id="rId27"/>
    <p:sldId id="349" r:id="rId28"/>
    <p:sldId id="350" r:id="rId29"/>
    <p:sldId id="351" r:id="rId30"/>
    <p:sldId id="367" r:id="rId31"/>
    <p:sldId id="353" r:id="rId32"/>
    <p:sldId id="354" r:id="rId33"/>
    <p:sldId id="355" r:id="rId34"/>
    <p:sldId id="356" r:id="rId35"/>
    <p:sldId id="357" r:id="rId36"/>
    <p:sldId id="358" r:id="rId37"/>
    <p:sldId id="360" r:id="rId38"/>
    <p:sldId id="359" r:id="rId39"/>
    <p:sldId id="361" r:id="rId40"/>
    <p:sldId id="362" r:id="rId41"/>
    <p:sldId id="363" r:id="rId42"/>
    <p:sldId id="364" r:id="rId43"/>
    <p:sldId id="365" r:id="rId44"/>
    <p:sldId id="366" r:id="rId45"/>
  </p:sldIdLst>
  <p:sldSz cx="9144000" cy="5143500" type="screen16x9"/>
  <p:notesSz cx="6858000" cy="9144000"/>
  <p:embeddedFontLst>
    <p:embeddedFont>
      <p:font typeface="Merriweather" panose="00000500000000000000" pitchFamily="2" charset="-52"/>
      <p:regular r:id="rId47"/>
      <p:bold r:id="rId48"/>
      <p:italic r:id="rId49"/>
      <p:boldItalic r:id="rId50"/>
    </p:embeddedFont>
    <p:embeddedFont>
      <p:font typeface="Theano Didot" panose="020B0604020202020204" charset="0"/>
      <p:regular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Roboto" panose="02000000000000000000" pitchFamily="2" charset="0"/>
      <p:regular r:id="rId56"/>
      <p:bold r:id="rId57"/>
      <p:italic r:id="rId58"/>
      <p:boldItalic r:id="rId59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3003" userDrawn="1">
          <p15:clr>
            <a:srgbClr val="A4A3A4"/>
          </p15:clr>
        </p15:guide>
        <p15:guide id="4" pos="299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064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1648"/>
    <a:srgbClr val="4E361E"/>
    <a:srgbClr val="003BB2"/>
    <a:srgbClr val="FFDC5A"/>
    <a:srgbClr val="DBB43F"/>
    <a:srgbClr val="6008BA"/>
    <a:srgbClr val="2E2E3A"/>
    <a:srgbClr val="DD4935"/>
    <a:srgbClr val="FF6600"/>
    <a:srgbClr val="8A3F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10" autoAdjust="0"/>
    <p:restoredTop sz="93689" autoAdjust="0"/>
  </p:normalViewPr>
  <p:slideViewPr>
    <p:cSldViewPr snapToGrid="0" showGuides="1">
      <p:cViewPr varScale="1">
        <p:scale>
          <a:sx n="99" d="100"/>
          <a:sy n="99" d="100"/>
        </p:scale>
        <p:origin x="756" y="84"/>
      </p:cViewPr>
      <p:guideLst>
        <p:guide orient="horz" pos="237"/>
        <p:guide pos="5534"/>
        <p:guide orient="horz" pos="3003"/>
        <p:guide pos="2993"/>
        <p:guide pos="2767"/>
        <p:guide pos="226"/>
        <p:guide pos="1837"/>
        <p:guide pos="2064"/>
        <p:guide pos="3674"/>
        <p:guide pos="392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BEF2C-B300-46D5-8036-A5B0A33E22D9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E0E06-5A83-4907-924B-CCA8D8A712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702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060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5744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7374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785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5515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4375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5356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5089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9090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0876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095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5943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4304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2308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4682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9313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498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8230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605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2968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2743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762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9835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0360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037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2462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6481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7695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3967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0775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3061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5438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462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6365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6727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21524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99634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973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178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101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88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0401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906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02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50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50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1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68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26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23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75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78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80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41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8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Ð¿Ð°Ð²ÐµÐ»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50415" y="376237"/>
            <a:ext cx="4499232" cy="439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4202834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Внутренняя политика Павла </a:t>
            </a:r>
            <a:r>
              <a:rPr lang="en-US" sz="34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I</a:t>
            </a:r>
            <a:endParaRPr lang="ru-RU" sz="3400" dirty="0">
              <a:solidFill>
                <a:prstClr val="white"/>
              </a:solidFill>
              <a:latin typeface="Merriweather"/>
              <a:ea typeface="Theano Didot" panose="02060603060706020203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59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8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Павел враждебно относился ко всем решениям матери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8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Он составил </a:t>
            </a:r>
            <a:r>
              <a:rPr lang="ru-RU" sz="1400" dirty="0">
                <a:solidFill>
                  <a:prstClr val="black"/>
                </a:solidFill>
              </a:rPr>
              <a:t>записку Екатерине II, в которой рассуждал о пагубности наступательных войн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42831" y="2743438"/>
            <a:ext cx="27273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Это послание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вызвало </a:t>
            </a:r>
            <a:r>
              <a:rPr lang="ru-RU" sz="1400" dirty="0">
                <a:solidFill>
                  <a:prstClr val="black"/>
                </a:solidFill>
              </a:rPr>
              <a:t>гнев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императрицы</a:t>
            </a:r>
            <a:endParaRPr lang="ru-RU" sz="1400" dirty="0">
              <a:solidFill>
                <a:prstClr val="black"/>
              </a:solidFill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2165892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C6164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C6164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2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C6164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3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Павел </a:t>
            </a:r>
            <a:r>
              <a:rPr lang="en-US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I</a:t>
            </a:r>
            <a:endParaRPr lang="ru-RU" sz="2800" dirty="0">
              <a:solidFill>
                <a:srgbClr val="C61648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1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34000" r="-4000" b="-8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729383"/>
            <a:ext cx="3252355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Павел Петрович с сочувствием относился к судьбе российских крестьян.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41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3000" r="-3000" b="-1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74418" y="43546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Мария Фёдоровна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18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10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926811"/>
            <a:ext cx="3314700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 smtClean="0">
                <a:solidFill>
                  <a:prstClr val="white"/>
                </a:solidFill>
              </a:rPr>
              <a:t>В 1796 году </a:t>
            </a:r>
            <a:r>
              <a:rPr lang="ru-RU" sz="1400" dirty="0">
                <a:solidFill>
                  <a:prstClr val="white"/>
                </a:solidFill>
              </a:rPr>
              <a:t>Павел Петрович вступил на </a:t>
            </a:r>
            <a:r>
              <a:rPr lang="ru-RU" sz="1400" dirty="0" smtClean="0">
                <a:solidFill>
                  <a:prstClr val="white"/>
                </a:solidFill>
              </a:rPr>
              <a:t>российский </a:t>
            </a:r>
            <a:r>
              <a:rPr lang="ru-RU" sz="1400" dirty="0">
                <a:solidFill>
                  <a:prstClr val="white"/>
                </a:solidFill>
              </a:rPr>
              <a:t>престол.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02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19947" y="1209561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Приход Павла I к власти многим напоминал государственный переворот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38070" y="1317282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srgbClr val="C61648"/>
                </a:solidFill>
              </a:rPr>
              <a:t>Он всячески </a:t>
            </a:r>
            <a:r>
              <a:rPr lang="ru-RU" sz="1400" dirty="0">
                <a:solidFill>
                  <a:srgbClr val="C61648"/>
                </a:solidFill>
              </a:rPr>
              <a:t>ломал </a:t>
            </a:r>
            <a:r>
              <a:rPr lang="ru-RU" sz="1400" dirty="0" smtClean="0">
                <a:solidFill>
                  <a:srgbClr val="C61648"/>
                </a:solidFill>
              </a:rPr>
              <a:t>введённые </a:t>
            </a:r>
            <a:r>
              <a:rPr lang="ru-RU" sz="1400" dirty="0">
                <a:solidFill>
                  <a:srgbClr val="C61648"/>
                </a:solidFill>
              </a:rPr>
              <a:t>Екатериной порядки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1107" y="2841216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Все ключевые позиции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в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столице заняли его «</a:t>
            </a:r>
            <a:r>
              <a:rPr lang="ru-RU" sz="1400" dirty="0" err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гатчинцы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»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14295" y="2841216"/>
            <a:ext cx="27340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C61648"/>
                </a:solidFill>
              </a:rPr>
              <a:t>Император высылал </a:t>
            </a:r>
            <a:endParaRPr lang="ru-RU" sz="1400" dirty="0" smtClean="0">
              <a:solidFill>
                <a:srgbClr val="C61648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srgbClr val="C61648"/>
                </a:solidFill>
              </a:rPr>
              <a:t>из </a:t>
            </a:r>
            <a:r>
              <a:rPr lang="ru-RU" sz="1400" dirty="0">
                <a:solidFill>
                  <a:srgbClr val="C61648"/>
                </a:solidFill>
              </a:rPr>
              <a:t>Петербурга приближённых к Екатерине II людей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96770" y="1677533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75504" y="3211058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49839" y="2401257"/>
            <a:ext cx="0" cy="212603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Павел </a:t>
            </a:r>
            <a:r>
              <a:rPr lang="en-US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I</a:t>
            </a:r>
            <a:endParaRPr lang="ru-RU" sz="2800" dirty="0">
              <a:solidFill>
                <a:srgbClr val="C61648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96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5000" b="-1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71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18601" y="1653808"/>
            <a:ext cx="4891554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Павел много думал об изменении порядка престолонаследия.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Указ Петра I, по которому император мог назначить преемником любого, был оправдан в условиях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1722 года.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pic>
        <p:nvPicPr>
          <p:cNvPr id="2050" name="Picture 2" descr="ÐÐ°ÑÑÐ¸Ð½ÐºÐ¸ Ð¿Ð¾ Ð·Ð°Ð¿ÑÐ¾ÑÑ Ð¿Ð°Ð²ÐµÐ» 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1779" y="839970"/>
            <a:ext cx="2923680" cy="347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5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Внутренняя политика</a:t>
            </a:r>
            <a:endParaRPr lang="ru-RU" sz="2800" dirty="0">
              <a:solidFill>
                <a:srgbClr val="C61648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1814" y="3883654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107649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480073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3923039" y="1396771"/>
            <a:ext cx="358775" cy="1403580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800349"/>
            <a:ext cx="358775" cy="2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35" idx="1"/>
          </p:cNvCxnSpPr>
          <p:nvPr/>
        </p:nvCxnSpPr>
        <p:spPr>
          <a:xfrm>
            <a:off x="3923039" y="2800351"/>
            <a:ext cx="358775" cy="140357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37046" y="2427226"/>
            <a:ext cx="22138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C61648"/>
                </a:solidFill>
              </a:rPr>
              <a:t>Необходимость </a:t>
            </a:r>
            <a:r>
              <a:rPr lang="ru-RU" sz="1400" dirty="0">
                <a:solidFill>
                  <a:srgbClr val="C61648"/>
                </a:solidFill>
              </a:rPr>
              <a:t>изменения порядка наследования престола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11155" y="1252490"/>
            <a:ext cx="3438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Дворцовые </a:t>
            </a:r>
            <a:r>
              <a:rPr lang="ru-RU" sz="1400" dirty="0">
                <a:solidFill>
                  <a:srgbClr val="404040"/>
                </a:solidFill>
              </a:rPr>
              <a:t>перевороты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11155" y="2642609"/>
            <a:ext cx="3438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Усиление фаворитизма</a:t>
            </a:r>
            <a:endParaRPr lang="ru-RU" sz="1400" dirty="0">
              <a:solidFill>
                <a:srgbClr val="40404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11155" y="3942317"/>
            <a:ext cx="3438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Стремление </a:t>
            </a:r>
            <a:r>
              <a:rPr lang="ru-RU" sz="1400" dirty="0">
                <a:solidFill>
                  <a:srgbClr val="404040"/>
                </a:solidFill>
              </a:rPr>
              <a:t>фаворитов сосредоточить власть в своих руках</a:t>
            </a:r>
          </a:p>
        </p:txBody>
      </p:sp>
    </p:spTree>
    <p:extLst>
      <p:ext uri="{BB962C8B-B14F-4D97-AF65-F5344CB8AC3E}">
        <p14:creationId xmlns:p14="http://schemas.microsoft.com/office/powerpoint/2010/main" val="1710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19" grpId="0" animBg="1"/>
      <p:bldP spid="14" grpId="0"/>
      <p:bldP spid="15" grpId="0"/>
      <p:bldP spid="18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8776" y="1835571"/>
            <a:ext cx="4319546" cy="1599057"/>
            <a:chOff x="358776" y="1148593"/>
            <a:chExt cx="4033837" cy="1599057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148593"/>
              <a:ext cx="4033837" cy="8309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2700" dirty="0" smtClean="0">
                  <a:solidFill>
                    <a:srgbClr val="FFDC5A"/>
                  </a:solidFill>
                  <a:latin typeface="Merriweather"/>
                </a:rPr>
                <a:t>Порядок престолонаследия</a:t>
              </a:r>
              <a:endParaRPr lang="ru-RU" sz="2700" dirty="0">
                <a:solidFill>
                  <a:srgbClr val="FFDC5A"/>
                </a:solidFill>
                <a:latin typeface="Merriweather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036686"/>
              <a:ext cx="4033837" cy="7109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Павел считал, что действие принципа первородства сделало бы его императором </a:t>
              </a:r>
              <a:endParaRPr lang="ru-RU" sz="1400" dirty="0" smtClean="0">
                <a:solidFill>
                  <a:prstClr val="white"/>
                </a:solidFill>
              </a:endParaRPr>
            </a:p>
            <a:p>
              <a:pPr defTabSz="685766">
                <a:lnSpc>
                  <a:spcPct val="110000"/>
                </a:lnSpc>
              </a:pPr>
              <a:r>
                <a:rPr lang="ru-RU" sz="1400" dirty="0" smtClean="0">
                  <a:solidFill>
                    <a:prstClr val="white"/>
                  </a:solidFill>
                </a:rPr>
                <a:t>сразу </a:t>
              </a:r>
              <a:r>
                <a:rPr lang="ru-RU" sz="1400" dirty="0">
                  <a:solidFill>
                    <a:prstClr val="white"/>
                  </a:solidFill>
                </a:rPr>
                <a:t>после смерти Петра III. </a:t>
              </a:r>
            </a:p>
          </p:txBody>
        </p:sp>
      </p:grpSp>
      <p:pic>
        <p:nvPicPr>
          <p:cNvPr id="3074" name="Picture 2" descr="ÐÐ°ÑÑÐ¸Ð½ÐºÐ¸ Ð¿Ð¾ Ð·Ð°Ð¿ÑÐ¾ÑÑ Ð¿Ð°Ð²ÐµÐ» 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67693" y="871868"/>
            <a:ext cx="4476307" cy="340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357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2544" y="1153733"/>
            <a:ext cx="2826436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день своей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коронации, </a:t>
            </a: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5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апреля 1797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года,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Павел I лично зачитал перед собравшимися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текст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Акта о престолонаследии. </a:t>
            </a:r>
          </a:p>
        </p:txBody>
      </p:sp>
    </p:spTree>
    <p:extLst>
      <p:ext uri="{BB962C8B-B14F-4D97-AF65-F5344CB8AC3E}">
        <p14:creationId xmlns:p14="http://schemas.microsoft.com/office/powerpoint/2010/main" val="269371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937201"/>
            <a:ext cx="4374573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 smtClean="0">
                <a:solidFill>
                  <a:prstClr val="white"/>
                </a:solidFill>
              </a:rPr>
              <a:t>Кинология </a:t>
            </a:r>
            <a:r>
              <a:rPr lang="ru-RU" sz="1400" dirty="0">
                <a:solidFill>
                  <a:prstClr val="white"/>
                </a:solidFill>
              </a:rPr>
              <a:t>– это наука о собаках, выведении новых пород и дрессировке собак.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79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7"/>
            <a:ext cx="500003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Акт о престолонаследии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0456" y="1561096"/>
            <a:ext cx="424341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Вводил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наследование по закону.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42959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4098" name="Picture 2" descr="https://upload.wikimedia.org/wikipedia/commons/thumb/c/c6/Act_of_Succession_%281797%2C_Russia%2C_autograph%29_P05.JPG/800px-Act_of_Succession_%281797%2C_Russia%2C_autograph%29_P0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17870" y="1022488"/>
            <a:ext cx="2332725" cy="352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07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8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Власть передавалась только по мужской линии старшему сыну правящего императора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8"/>
            <a:ext cx="25558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Если не </a:t>
            </a:r>
            <a:r>
              <a:rPr lang="ru-RU" sz="1400" dirty="0">
                <a:solidFill>
                  <a:prstClr val="black"/>
                </a:solidFill>
              </a:rPr>
              <a:t>было детей мужского </a:t>
            </a:r>
            <a:r>
              <a:rPr lang="ru-RU" sz="1400" dirty="0" smtClean="0">
                <a:solidFill>
                  <a:prstClr val="black"/>
                </a:solidFill>
              </a:rPr>
              <a:t>пола, </a:t>
            </a:r>
            <a:r>
              <a:rPr lang="ru-RU" sz="1400" dirty="0">
                <a:solidFill>
                  <a:prstClr val="black"/>
                </a:solidFill>
              </a:rPr>
              <a:t>на престол должен был взойти следующий по старшинству брат императора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42831" y="2743438"/>
            <a:ext cx="27273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После принятия </a:t>
            </a:r>
            <a:r>
              <a:rPr lang="ru-RU" sz="1400" dirty="0" smtClean="0">
                <a:solidFill>
                  <a:prstClr val="black"/>
                </a:solidFill>
              </a:rPr>
              <a:t>Акта </a:t>
            </a:r>
            <a:r>
              <a:rPr lang="ru-RU" sz="1400" dirty="0">
                <a:solidFill>
                  <a:prstClr val="black"/>
                </a:solidFill>
              </a:rPr>
              <a:t>Российской империей больше никогда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не </a:t>
            </a:r>
            <a:r>
              <a:rPr lang="ru-RU" sz="1400" dirty="0">
                <a:solidFill>
                  <a:prstClr val="black"/>
                </a:solidFill>
              </a:rPr>
              <a:t>правили женщины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2165892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C6164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C6164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2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C6164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3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Акт о престолонаследии</a:t>
            </a:r>
            <a:endParaRPr lang="ru-RU" sz="2800" dirty="0">
              <a:solidFill>
                <a:srgbClr val="C61648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61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7"/>
            <a:ext cx="500003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Акт о престолонаследии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0456" y="1561096"/>
            <a:ext cx="424341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Вводил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наследование по закону.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42959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6939" y="265201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6" y="2783511"/>
            <a:ext cx="450922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Вводил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понятие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регентства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87442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6" y="3728928"/>
            <a:ext cx="504085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Запрещал занимать российский </a:t>
            </a: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престол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человеку, не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принадлежавшему </a:t>
            </a:r>
            <a:r>
              <a:rPr lang="ru-RU" sz="1800">
                <a:solidFill>
                  <a:prstClr val="white"/>
                </a:solidFill>
                <a:latin typeface="Merriweather"/>
              </a:rPr>
              <a:t>к </a:t>
            </a:r>
            <a:r>
              <a:rPr lang="ru-RU" sz="1800" smtClean="0">
                <a:solidFill>
                  <a:prstClr val="white"/>
                </a:solidFill>
                <a:latin typeface="Merriweather"/>
              </a:rPr>
              <a:t>православной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церкви.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4098" name="Picture 2" descr="https://upload.wikimedia.org/wikipedia/commons/thumb/c/c6/Act_of_Succession_%281797%2C_Russia%2C_autograph%29_P05.JPG/800px-Act_of_Succession_%281797%2C_Russia%2C_autograph%29_P0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17870" y="1022488"/>
            <a:ext cx="2332725" cy="352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40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8776" y="1793039"/>
            <a:ext cx="4032471" cy="1599057"/>
            <a:chOff x="358776" y="1148593"/>
            <a:chExt cx="4033837" cy="1599057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148593"/>
              <a:ext cx="4033837" cy="8309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2700" dirty="0" smtClean="0">
                  <a:solidFill>
                    <a:srgbClr val="FFDC5A"/>
                  </a:solidFill>
                  <a:latin typeface="Merriweather"/>
                </a:rPr>
                <a:t>Акт </a:t>
              </a:r>
            </a:p>
            <a:p>
              <a:pPr defTabSz="685766"/>
              <a:r>
                <a:rPr lang="ru-RU" sz="2700" dirty="0" smtClean="0">
                  <a:solidFill>
                    <a:srgbClr val="FFDC5A"/>
                  </a:solidFill>
                  <a:latin typeface="Merriweather"/>
                </a:rPr>
                <a:t>о престолонаследии</a:t>
              </a:r>
              <a:endParaRPr lang="ru-RU" sz="2700" dirty="0">
                <a:solidFill>
                  <a:srgbClr val="FFDC5A"/>
                </a:solidFill>
                <a:latin typeface="Merriweather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036686"/>
              <a:ext cx="4033837" cy="7109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0000"/>
                </a:lnSpc>
              </a:pPr>
              <a:r>
                <a:rPr lang="ru-RU" sz="1400" dirty="0" smtClean="0">
                  <a:solidFill>
                    <a:prstClr val="white"/>
                  </a:solidFill>
                </a:rPr>
                <a:t>Был </a:t>
              </a:r>
              <a:r>
                <a:rPr lang="ru-RU" sz="1400" dirty="0">
                  <a:solidFill>
                    <a:prstClr val="white"/>
                  </a:solidFill>
                </a:rPr>
                <a:t>включён в Свод законов Российской </a:t>
              </a:r>
              <a:endParaRPr lang="ru-RU" sz="1400" dirty="0" smtClean="0">
                <a:solidFill>
                  <a:prstClr val="white"/>
                </a:solidFill>
              </a:endParaRPr>
            </a:p>
            <a:p>
              <a:pPr defTabSz="685766">
                <a:lnSpc>
                  <a:spcPct val="110000"/>
                </a:lnSpc>
              </a:pPr>
              <a:r>
                <a:rPr lang="ru-RU" sz="1400" dirty="0" smtClean="0">
                  <a:solidFill>
                    <a:prstClr val="white"/>
                  </a:solidFill>
                </a:rPr>
                <a:t>империи </a:t>
              </a:r>
              <a:r>
                <a:rPr lang="ru-RU" sz="1400" dirty="0">
                  <a:solidFill>
                    <a:prstClr val="white"/>
                  </a:solidFill>
                </a:rPr>
                <a:t>и действовал вплоть до падения династии Романовых в 1917 году. </a:t>
              </a: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316" y="871867"/>
            <a:ext cx="4477685" cy="340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8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21000" r="-3000" b="-9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07434"/>
            <a:ext cx="2998381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Павел I занимался преобразованиями в армии.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6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Реформа армии</a:t>
            </a:r>
            <a:endParaRPr lang="ru-RU" sz="2800" dirty="0">
              <a:solidFill>
                <a:srgbClr val="C61648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1814" y="3883654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107649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480073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3923039" y="1396771"/>
            <a:ext cx="358775" cy="1403580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800349"/>
            <a:ext cx="358775" cy="2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35" idx="1"/>
          </p:cNvCxnSpPr>
          <p:nvPr/>
        </p:nvCxnSpPr>
        <p:spPr>
          <a:xfrm>
            <a:off x="3923039" y="2800351"/>
            <a:ext cx="358775" cy="140357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37046" y="2534887"/>
            <a:ext cx="2213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C61648"/>
                </a:solidFill>
              </a:rPr>
              <a:t>Были </a:t>
            </a:r>
            <a:r>
              <a:rPr lang="ru-RU" sz="1400" dirty="0">
                <a:solidFill>
                  <a:srgbClr val="C61648"/>
                </a:solidFill>
              </a:rPr>
              <a:t>разработаны новые уставы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21788" y="1135160"/>
            <a:ext cx="3438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Уголовная </a:t>
            </a:r>
            <a:r>
              <a:rPr lang="ru-RU" sz="1400" dirty="0">
                <a:solidFill>
                  <a:srgbClr val="404040"/>
                </a:solidFill>
              </a:rPr>
              <a:t>ответственность офицеров за жизнь и здоровье солдат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21788" y="2534887"/>
            <a:ext cx="3438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Запрет </a:t>
            </a:r>
            <a:r>
              <a:rPr lang="ru-RU" sz="1400" dirty="0">
                <a:solidFill>
                  <a:srgbClr val="404040"/>
                </a:solidFill>
              </a:rPr>
              <a:t>забирать солдат на работы </a:t>
            </a:r>
            <a:endParaRPr lang="ru-RU" sz="1400" dirty="0" smtClean="0">
              <a:solidFill>
                <a:srgbClr val="404040"/>
              </a:solidFill>
            </a:endParaRP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в </a:t>
            </a:r>
            <a:r>
              <a:rPr lang="ru-RU" sz="1400" dirty="0">
                <a:solidFill>
                  <a:srgbClr val="404040"/>
                </a:solidFill>
              </a:rPr>
              <a:t>имениях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311155" y="3942317"/>
            <a:ext cx="3438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Разрешение солдатам писать жалобы на командиров</a:t>
            </a:r>
            <a:endParaRPr lang="ru-RU" sz="14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67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19" grpId="0" animBg="1"/>
      <p:bldP spid="14" grpId="0"/>
      <p:bldP spid="15" grpId="0"/>
      <p:bldP spid="18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18601" y="1653808"/>
            <a:ext cx="4891554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При Павле I была введена новая воинская форма. Впервые частью обмундирования стала шинель.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зимнее время часовые носили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тулупы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и валенки.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777" y="839971"/>
            <a:ext cx="2923682" cy="345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23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74418" y="43546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А. Бенуа.</a:t>
            </a:r>
          </a:p>
          <a:p>
            <a:pPr algn="ctr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Вахтпарад </a:t>
            </a:r>
            <a:endParaRPr lang="ru-RU" sz="1200" dirty="0" smtClean="0">
              <a:solidFill>
                <a:prstClr val="black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при 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императоре Павле 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I.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1907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12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Усиление бюрократизма</a:t>
            </a:r>
            <a:endParaRPr lang="ru-RU" sz="2800" dirty="0">
              <a:solidFill>
                <a:srgbClr val="C61648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25205" y="2431018"/>
            <a:ext cx="22375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C61648"/>
                </a:solidFill>
              </a:rPr>
              <a:t>Императору не удалось справиться </a:t>
            </a:r>
            <a:r>
              <a:rPr lang="ru-RU" sz="1400" dirty="0">
                <a:solidFill>
                  <a:srgbClr val="C61648"/>
                </a:solidFill>
              </a:rPr>
              <a:t>с волокитой в решении </a:t>
            </a:r>
            <a:r>
              <a:rPr lang="ru-RU" sz="1400" dirty="0" smtClean="0">
                <a:solidFill>
                  <a:srgbClr val="C61648"/>
                </a:solidFill>
              </a:rPr>
              <a:t>вопросов</a:t>
            </a:r>
            <a:endParaRPr lang="ru-RU" sz="1400" dirty="0">
              <a:solidFill>
                <a:srgbClr val="C61648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76626" y="1963158"/>
            <a:ext cx="33076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Выборные </a:t>
            </a:r>
            <a:r>
              <a:rPr lang="ru-RU" sz="1400" dirty="0">
                <a:solidFill>
                  <a:srgbClr val="404040"/>
                </a:solidFill>
              </a:rPr>
              <a:t>дворянские должности заменили назначаемыми чиновниками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40496" y="3006600"/>
            <a:ext cx="337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Управление строилось по военно-полицейскому принципу</a:t>
            </a:r>
          </a:p>
        </p:txBody>
      </p:sp>
    </p:spTree>
    <p:extLst>
      <p:ext uri="{BB962C8B-B14F-4D97-AF65-F5344CB8AC3E}">
        <p14:creationId xmlns:p14="http://schemas.microsoft.com/office/powerpoint/2010/main" val="162503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4" grpId="0"/>
      <p:bldP spid="15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8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Павел I ввёл строгий регламент работы государственных учреждений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8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Чиновники начинали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свой </a:t>
            </a:r>
            <a:r>
              <a:rPr lang="ru-RU" sz="1400" dirty="0">
                <a:solidFill>
                  <a:prstClr val="black"/>
                </a:solidFill>
              </a:rPr>
              <a:t>рабочий день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в </a:t>
            </a:r>
            <a:r>
              <a:rPr lang="ru-RU" sz="1400" dirty="0">
                <a:solidFill>
                  <a:prstClr val="black"/>
                </a:solidFill>
              </a:rPr>
              <a:t>6 утра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42831" y="2743438"/>
            <a:ext cx="27273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Чтобы дать им </a:t>
            </a:r>
            <a:r>
              <a:rPr lang="ru-RU" sz="1400" dirty="0" smtClean="0">
                <a:solidFill>
                  <a:prstClr val="black"/>
                </a:solidFill>
              </a:rPr>
              <a:t>отдохнуть, </a:t>
            </a:r>
            <a:r>
              <a:rPr lang="ru-RU" sz="1400" dirty="0">
                <a:solidFill>
                  <a:prstClr val="black"/>
                </a:solidFill>
              </a:rPr>
              <a:t>жителям Петербурга запрещалось появляться на улицах после </a:t>
            </a:r>
            <a:r>
              <a:rPr lang="ru-RU" sz="1400" dirty="0" smtClean="0">
                <a:solidFill>
                  <a:prstClr val="black"/>
                </a:solidFill>
              </a:rPr>
              <a:t>8 </a:t>
            </a:r>
            <a:r>
              <a:rPr lang="ru-RU" sz="1400" dirty="0">
                <a:solidFill>
                  <a:prstClr val="black"/>
                </a:solidFill>
              </a:rPr>
              <a:t>часов вечера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2165892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C6164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C6164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2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C6164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3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Усиление бюрократизма</a:t>
            </a:r>
            <a:endParaRPr lang="ru-RU" sz="2800" dirty="0">
              <a:solidFill>
                <a:srgbClr val="C61648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90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8776" y="1876680"/>
            <a:ext cx="4033837" cy="1399836"/>
            <a:chOff x="358776" y="1979864"/>
            <a:chExt cx="4033837" cy="1399836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979864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2800" dirty="0" smtClean="0">
                  <a:solidFill>
                    <a:srgbClr val="FFDC5A"/>
                  </a:solidFill>
                  <a:latin typeface="Merriweather"/>
                </a:rPr>
                <a:t>Кинология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7" y="2431748"/>
              <a:ext cx="3670964" cy="94795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0000"/>
                </a:lnSpc>
              </a:pPr>
              <a:r>
                <a:rPr lang="ru-RU" sz="1400" dirty="0" smtClean="0">
                  <a:solidFill>
                    <a:prstClr val="white"/>
                  </a:solidFill>
                </a:rPr>
                <a:t>Павел </a:t>
              </a:r>
              <a:r>
                <a:rPr lang="en-US" sz="1400" dirty="0" smtClean="0">
                  <a:solidFill>
                    <a:prstClr val="white"/>
                  </a:solidFill>
                </a:rPr>
                <a:t>I </a:t>
              </a:r>
              <a:r>
                <a:rPr lang="ru-RU" sz="1400" dirty="0">
                  <a:solidFill>
                    <a:prstClr val="white"/>
                  </a:solidFill>
                </a:rPr>
                <a:t>повелел закупить в Испании </a:t>
              </a:r>
              <a:r>
                <a:rPr lang="ru-RU" sz="1400" dirty="0" err="1" smtClean="0">
                  <a:solidFill>
                    <a:prstClr val="white"/>
                  </a:solidFill>
                </a:rPr>
                <a:t>мериносных</a:t>
              </a:r>
              <a:r>
                <a:rPr lang="ru-RU" sz="1400" dirty="0" smtClean="0">
                  <a:solidFill>
                    <a:prstClr val="white"/>
                  </a:solidFill>
                </a:rPr>
                <a:t> </a:t>
              </a:r>
              <a:r>
                <a:rPr lang="ru-RU" sz="1400" dirty="0">
                  <a:solidFill>
                    <a:prstClr val="white"/>
                  </a:solidFill>
                </a:rPr>
                <a:t>овец и собак особой испанской породы для охраны </a:t>
              </a:r>
              <a:endParaRPr lang="ru-RU" sz="1400" dirty="0" smtClean="0">
                <a:solidFill>
                  <a:prstClr val="white"/>
                </a:solidFill>
              </a:endParaRPr>
            </a:p>
            <a:p>
              <a:pPr defTabSz="685766">
                <a:lnSpc>
                  <a:spcPct val="110000"/>
                </a:lnSpc>
              </a:pPr>
              <a:r>
                <a:rPr lang="ru-RU" sz="1400" dirty="0" smtClean="0">
                  <a:solidFill>
                    <a:prstClr val="white"/>
                  </a:solidFill>
                </a:rPr>
                <a:t>домашнего </a:t>
              </a:r>
              <a:r>
                <a:rPr lang="ru-RU" sz="1400" dirty="0">
                  <a:solidFill>
                    <a:prstClr val="white"/>
                  </a:solidFill>
                </a:rPr>
                <a:t>скота от хищников. </a:t>
              </a:r>
            </a:p>
          </p:txBody>
        </p:sp>
      </p:grpSp>
      <p:pic>
        <p:nvPicPr>
          <p:cNvPr id="2050" name="Picture 2" descr="ÐÐ°ÑÑÐ¸Ð½ÐºÐ¸ Ð¿Ð¾ Ð·Ð°Ð¿ÑÐ¾ÑÑ Ð¿Ð°Ð²ÐµÐ» 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65519" y="818708"/>
            <a:ext cx="4478482" cy="349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8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7272" y="4143625"/>
            <a:ext cx="4863418" cy="794403"/>
          </a:xfrm>
          <a:prstGeom prst="rect">
            <a:avLst/>
          </a:prstGeom>
          <a:noFill/>
        </p:spPr>
        <p:txBody>
          <a:bodyPr wrap="square" lIns="360000" tIns="180000" rIns="180000" bIns="180000" rtlCol="0">
            <a:spAutoFit/>
          </a:bodyPr>
          <a:lstStyle/>
          <a:p>
            <a:pPr algn="ctr"/>
            <a:r>
              <a:rPr lang="ru-RU" sz="2800" dirty="0" smtClean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Николай Архаров</a:t>
            </a:r>
            <a:endParaRPr lang="ru-RU" sz="2800" dirty="0">
              <a:solidFill>
                <a:prstClr val="white"/>
              </a:solidFill>
              <a:latin typeface="Merriweather"/>
              <a:ea typeface="Theano Didot" panose="02060603060706020203" pitchFamily="18" charset="0"/>
            </a:endParaRPr>
          </a:p>
        </p:txBody>
      </p:sp>
      <p:pic>
        <p:nvPicPr>
          <p:cNvPr id="6" name="Picture 2" descr="ÐÐ¸ÐºÐ¾Ð»Ð°Ð¹ ÐÐµÑÑÐ¾Ð²Ð¸Ñ ÐÑÑÐ°ÑÐ¾Ð²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2282" y="384463"/>
            <a:ext cx="3304310" cy="37719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van Arharov by Guttenbrunn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26744" y="384463"/>
            <a:ext cx="3304312" cy="37719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174200" y="4143624"/>
            <a:ext cx="3346345" cy="794403"/>
          </a:xfrm>
          <a:prstGeom prst="rect">
            <a:avLst/>
          </a:prstGeom>
          <a:noFill/>
        </p:spPr>
        <p:txBody>
          <a:bodyPr wrap="square" lIns="360000" tIns="180000" rIns="180000" bIns="180000" rtlCol="0">
            <a:spAutoFit/>
          </a:bodyPr>
          <a:lstStyle/>
          <a:p>
            <a:pPr algn="ctr"/>
            <a:r>
              <a:rPr lang="ru-RU" sz="2800" dirty="0" smtClean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Иван Архаров</a:t>
            </a:r>
            <a:endParaRPr lang="ru-RU" sz="2800" dirty="0">
              <a:solidFill>
                <a:prstClr val="white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98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74418" y="43546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Петербург 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 конце </a:t>
            </a:r>
          </a:p>
          <a:p>
            <a:pPr algn="ctr"/>
            <a:r>
              <a:rPr lang="en-US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XVIII 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века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89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641404" y="1209560"/>
            <a:ext cx="2834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err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Архаровы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узнали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, что Павлу I понравилась окраска гарнизонных шлагбаумов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в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чёрно-оранжево-белые цвета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71107" y="1209560"/>
            <a:ext cx="2704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C61648"/>
                </a:solidFill>
              </a:rPr>
              <a:t>Желая выслужиться перед императором, братья приказали так же покрасить заборы в Петербурге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844735" y="2841216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Это возмутило жителей столицы, и они написали жалобу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691425" y="2948938"/>
            <a:ext cx="2734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err="1" smtClean="0">
                <a:solidFill>
                  <a:srgbClr val="C61648"/>
                </a:solidFill>
              </a:rPr>
              <a:t>Архаровы</a:t>
            </a:r>
            <a:r>
              <a:rPr lang="ru-RU" sz="1400" dirty="0" smtClean="0">
                <a:solidFill>
                  <a:srgbClr val="C61648"/>
                </a:solidFill>
              </a:rPr>
              <a:t> </a:t>
            </a:r>
            <a:r>
              <a:rPr lang="ru-RU" sz="1400" dirty="0">
                <a:solidFill>
                  <a:srgbClr val="C61648"/>
                </a:solidFill>
              </a:rPr>
              <a:t>были </a:t>
            </a:r>
            <a:endParaRPr lang="ru-RU" sz="1400" dirty="0" smtClean="0">
              <a:solidFill>
                <a:srgbClr val="C61648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srgbClr val="C61648"/>
                </a:solidFill>
              </a:rPr>
              <a:t>отправлены </a:t>
            </a:r>
            <a:r>
              <a:rPr lang="ru-RU" sz="1400" dirty="0">
                <a:solidFill>
                  <a:srgbClr val="C61648"/>
                </a:solidFill>
              </a:rPr>
              <a:t>в отставку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528669" y="1677533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507403" y="3211058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81738" y="2401257"/>
            <a:ext cx="0" cy="212603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Братья </a:t>
            </a:r>
            <a:r>
              <a:rPr lang="ru-RU" sz="2800" dirty="0" err="1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Архаровы</a:t>
            </a:r>
            <a:endParaRPr lang="ru-RU" sz="2800" dirty="0">
              <a:solidFill>
                <a:srgbClr val="C61648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58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7"/>
            <a:ext cx="500003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Крестьянский вопрос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0456" y="1429596"/>
            <a:ext cx="424341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Отмена запрета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крестьянам жаловаться на помещиков.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42959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6939" y="265201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6" y="2506512"/>
            <a:ext cx="468998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Запрет телесных наказаний </a:t>
            </a: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отношении тех,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кому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исполнилось 70 лет.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87442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6" y="3867428"/>
            <a:ext cx="504085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Получение казёнными крестьянами </a:t>
            </a: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по 15 десятин земли.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8404" y="446540"/>
            <a:ext cx="1826754" cy="441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4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7"/>
            <a:ext cx="500003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Крестьянский вопрос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0456" y="1429596"/>
            <a:ext cx="424341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Замена хлебной подати денежным сбором.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67137" y="142959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4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66939" y="265201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6" y="2645012"/>
            <a:ext cx="468998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Запрет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на продажу дворовых людей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безземельных крестьян.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87442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6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00456" y="3728928"/>
            <a:ext cx="504085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Подтверждение права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казённых крестьян записываться в купечество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мещанство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8404" y="446540"/>
            <a:ext cx="1826754" cy="441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93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Крестьянский вопрос</a:t>
            </a:r>
            <a:endParaRPr lang="ru-RU" sz="2800" dirty="0">
              <a:solidFill>
                <a:srgbClr val="C61648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25205" y="2431018"/>
            <a:ext cx="22375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61648"/>
                </a:solidFill>
              </a:rPr>
              <a:t>5 апреля 1797 года </a:t>
            </a:r>
            <a:endParaRPr lang="ru-RU" sz="1400" dirty="0" smtClean="0">
              <a:solidFill>
                <a:srgbClr val="C61648"/>
              </a:solidFill>
            </a:endParaRPr>
          </a:p>
          <a:p>
            <a:pPr algn="ctr"/>
            <a:r>
              <a:rPr lang="ru-RU" sz="1400" dirty="0" smtClean="0">
                <a:solidFill>
                  <a:srgbClr val="C61648"/>
                </a:solidFill>
              </a:rPr>
              <a:t>был </a:t>
            </a:r>
            <a:r>
              <a:rPr lang="ru-RU" sz="1400" dirty="0">
                <a:solidFill>
                  <a:srgbClr val="C61648"/>
                </a:solidFill>
              </a:rPr>
              <a:t>издан Манифест </a:t>
            </a:r>
            <a:endParaRPr lang="ru-RU" sz="1400" dirty="0" smtClean="0">
              <a:solidFill>
                <a:srgbClr val="C61648"/>
              </a:solidFill>
            </a:endParaRPr>
          </a:p>
          <a:p>
            <a:pPr algn="ctr"/>
            <a:r>
              <a:rPr lang="ru-RU" sz="1400" dirty="0" smtClean="0">
                <a:solidFill>
                  <a:srgbClr val="C61648"/>
                </a:solidFill>
              </a:rPr>
              <a:t>о </a:t>
            </a:r>
            <a:r>
              <a:rPr lang="ru-RU" sz="1400" dirty="0">
                <a:solidFill>
                  <a:srgbClr val="C61648"/>
                </a:solidFill>
              </a:rPr>
              <a:t>трёхдневной барщине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76626" y="2070880"/>
            <a:ext cx="3307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Ограничивал барщину </a:t>
            </a:r>
            <a:r>
              <a:rPr lang="ru-RU" sz="1400" dirty="0">
                <a:solidFill>
                  <a:srgbClr val="404040"/>
                </a:solidFill>
              </a:rPr>
              <a:t>тремя днями в неделю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11909" y="3006600"/>
            <a:ext cx="3637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Запрещал привлекать </a:t>
            </a:r>
            <a:r>
              <a:rPr lang="ru-RU" sz="1400" dirty="0">
                <a:solidFill>
                  <a:srgbClr val="404040"/>
                </a:solidFill>
              </a:rPr>
              <a:t>крестьян к работе в воскресные и праздничные дни</a:t>
            </a:r>
          </a:p>
        </p:txBody>
      </p:sp>
    </p:spTree>
    <p:extLst>
      <p:ext uri="{BB962C8B-B14F-4D97-AF65-F5344CB8AC3E}">
        <p14:creationId xmlns:p14="http://schemas.microsoft.com/office/powerpoint/2010/main" val="292501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4" grpId="0"/>
      <p:bldP spid="15" grpId="0"/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1814" y="3883654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107649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480073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3923039" y="1396771"/>
            <a:ext cx="358775" cy="1403580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800349"/>
            <a:ext cx="358775" cy="2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35" idx="1"/>
          </p:cNvCxnSpPr>
          <p:nvPr/>
        </p:nvCxnSpPr>
        <p:spPr>
          <a:xfrm>
            <a:off x="3923039" y="2800351"/>
            <a:ext cx="358775" cy="140357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360805" y="2431018"/>
            <a:ext cx="25663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61648"/>
                </a:solidFill>
              </a:rPr>
              <a:t>Павел I обратил внимание, что продовольствие очень дорогое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21788" y="1135160"/>
            <a:ext cx="3438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Продавали </a:t>
            </a:r>
            <a:r>
              <a:rPr lang="ru-RU" sz="1400" dirty="0">
                <a:solidFill>
                  <a:srgbClr val="404040"/>
                </a:solidFill>
              </a:rPr>
              <a:t>продукты из казённых запасов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21788" y="2534887"/>
            <a:ext cx="3438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Ограничили </a:t>
            </a:r>
            <a:r>
              <a:rPr lang="ru-RU" sz="1400" dirty="0">
                <a:solidFill>
                  <a:srgbClr val="404040"/>
                </a:solidFill>
              </a:rPr>
              <a:t>стоимость продовольствия в частных магазинах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311155" y="4050040"/>
            <a:ext cx="3438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Снизили цены на соль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Крестьянский вопрос</a:t>
            </a:r>
            <a:endParaRPr lang="ru-RU" sz="2800" dirty="0">
              <a:solidFill>
                <a:srgbClr val="C61648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63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19" grpId="0" animBg="1"/>
      <p:bldP spid="14" grpId="0"/>
      <p:bldP spid="15" grpId="0"/>
      <p:bldP spid="18" grpId="0"/>
      <p:bldP spid="2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9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722134"/>
            <a:ext cx="3626427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Важным направлением внутренней политики Павла I было ограничение привилегий дворянства.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14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18601" y="1497943"/>
            <a:ext cx="4891554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Павел </a:t>
            </a:r>
            <a:r>
              <a:rPr lang="en-US" sz="1800" dirty="0" smtClean="0">
                <a:solidFill>
                  <a:prstClr val="white"/>
                </a:solidFill>
                <a:latin typeface="Merriweather"/>
              </a:rPr>
              <a:t>I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был недоволен правом дворян решать самостоятельно, служить ли им государству.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Всем дворянским детям было приказано явиться в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полки, </a:t>
            </a: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к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которым они были приписаны.</a:t>
            </a:r>
          </a:p>
        </p:txBody>
      </p:sp>
      <p:pic>
        <p:nvPicPr>
          <p:cNvPr id="2" name="Picture 2" descr="ÐÐ°ÑÑÐ¸Ð½ÐºÐ¸ Ð¿Ð¾ Ð·Ð°Ð¿ÑÐ¾ÑÑ Ð¿Ð°Ð²ÐµÐ» 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2900" y="841664"/>
            <a:ext cx="2942558" cy="344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86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7"/>
            <a:ext cx="500003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Дворяне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0456" y="1284097"/>
            <a:ext cx="4243414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Запрещался свободный переход из армейской в гражданскую службу.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42959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6939" y="265201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6" y="2506512"/>
            <a:ext cx="446669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Обязали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платить налог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для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содержания органов местного самоуправления в губерниях.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87442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6" y="3867428"/>
            <a:ext cx="504085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Была ограничена «свобода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дворянских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собраний».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70" y="489614"/>
            <a:ext cx="2046013" cy="432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47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35149" y="376238"/>
            <a:ext cx="6841259" cy="29470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4000"/>
              </a:lnSpc>
            </a:pPr>
            <a:r>
              <a:rPr lang="ru-RU" sz="2400" dirty="0">
                <a:solidFill>
                  <a:prstClr val="white"/>
                </a:solidFill>
                <a:latin typeface="Merriweather"/>
              </a:rPr>
              <a:t>«Выписать из Испании особой породы собак, употребляемых там при </a:t>
            </a:r>
            <a:r>
              <a:rPr lang="ru-RU" sz="2400" dirty="0" err="1" smtClean="0">
                <a:solidFill>
                  <a:prstClr val="white"/>
                </a:solidFill>
                <a:latin typeface="Merriweather"/>
              </a:rPr>
              <a:t>овчарных</a:t>
            </a:r>
            <a:endParaRPr lang="ru-RU" sz="2400" dirty="0" smtClean="0">
              <a:solidFill>
                <a:prstClr val="white"/>
              </a:solidFill>
              <a:latin typeface="Merriweather"/>
            </a:endParaRPr>
          </a:p>
          <a:p>
            <a:pPr defTabSz="685783">
              <a:lnSpc>
                <a:spcPct val="114000"/>
              </a:lnSpc>
            </a:pPr>
            <a:r>
              <a:rPr lang="ru-RU" sz="2400" dirty="0" smtClean="0">
                <a:solidFill>
                  <a:prstClr val="white"/>
                </a:solidFill>
                <a:latin typeface="Merriweather"/>
              </a:rPr>
              <a:t>заводах, </a:t>
            </a:r>
            <a:r>
              <a:rPr lang="ru-RU" sz="2400" dirty="0">
                <a:solidFill>
                  <a:prstClr val="white"/>
                </a:solidFill>
                <a:latin typeface="Merriweather"/>
              </a:rPr>
              <a:t>потому, что приписывают им особенную способность содержать стадо в сборе и защищать от хищных зверей</a:t>
            </a:r>
            <a:r>
              <a:rPr lang="ru-RU" sz="2400" dirty="0" smtClean="0">
                <a:solidFill>
                  <a:prstClr val="white"/>
                </a:solidFill>
                <a:latin typeface="Merriweather"/>
              </a:rPr>
              <a:t>,</a:t>
            </a:r>
          </a:p>
          <a:p>
            <a:pPr defTabSz="685783">
              <a:lnSpc>
                <a:spcPct val="114000"/>
              </a:lnSpc>
            </a:pPr>
            <a:r>
              <a:rPr lang="ru-RU" sz="2400" dirty="0" smtClean="0">
                <a:solidFill>
                  <a:prstClr val="white"/>
                </a:solidFill>
                <a:latin typeface="Merriweather"/>
              </a:rPr>
              <a:t>каковую </a:t>
            </a:r>
            <a:r>
              <a:rPr lang="ru-RU" sz="2400" dirty="0">
                <a:solidFill>
                  <a:prstClr val="white"/>
                </a:solidFill>
                <a:latin typeface="Merriweather"/>
              </a:rPr>
              <a:t>породу и можно будет развести в </a:t>
            </a:r>
            <a:r>
              <a:rPr lang="ru-RU" sz="2400" dirty="0" smtClean="0">
                <a:solidFill>
                  <a:prstClr val="white"/>
                </a:solidFill>
                <a:latin typeface="Merriweather"/>
              </a:rPr>
              <a:t>Таврии</a:t>
            </a:r>
            <a:r>
              <a:rPr lang="ru-RU" sz="2400" dirty="0">
                <a:solidFill>
                  <a:prstClr val="white"/>
                </a:solidFill>
                <a:latin typeface="Merriweather"/>
              </a:rPr>
              <a:t>».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835150" y="3918391"/>
            <a:ext cx="3330800" cy="617743"/>
            <a:chOff x="358776" y="3438832"/>
            <a:chExt cx="3330800" cy="617743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58776" y="3438832"/>
              <a:ext cx="3330800" cy="31995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54">
                <a:lnSpc>
                  <a:spcPct val="125000"/>
                </a:lnSpc>
              </a:pPr>
              <a:r>
                <a:rPr lang="ru-RU" sz="1800" dirty="0" smtClean="0">
                  <a:solidFill>
                    <a:prstClr val="white"/>
                  </a:solidFill>
                  <a:latin typeface="Merriweather"/>
                </a:rPr>
                <a:t>Павел </a:t>
              </a:r>
              <a:r>
                <a:rPr lang="en-US" sz="1800" dirty="0" smtClean="0">
                  <a:solidFill>
                    <a:prstClr val="white"/>
                  </a:solidFill>
                  <a:latin typeface="Merriweather"/>
                </a:rPr>
                <a:t>I</a:t>
              </a:r>
              <a:endParaRPr lang="ru-RU" sz="1800" dirty="0">
                <a:solidFill>
                  <a:prstClr val="white"/>
                </a:solidFill>
                <a:latin typeface="Merriweather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58776" y="3809713"/>
              <a:ext cx="2559047" cy="24686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54">
                <a:lnSpc>
                  <a:spcPct val="125000"/>
                </a:lnSpc>
              </a:pPr>
              <a:r>
                <a:rPr lang="ru-RU" sz="1400" dirty="0" smtClean="0">
                  <a:solidFill>
                    <a:srgbClr val="FFDC5A"/>
                  </a:solidFill>
                </a:rPr>
                <a:t>1754–1801 </a:t>
              </a:r>
              <a:endParaRPr lang="ru-RU" sz="1400" dirty="0">
                <a:solidFill>
                  <a:srgbClr val="FFDC5A"/>
                </a:solidFill>
              </a:endParaRPr>
            </a:p>
          </p:txBody>
        </p:sp>
      </p:grpSp>
      <p:pic>
        <p:nvPicPr>
          <p:cNvPr id="3074" name="Picture 2" descr="ÐÐ°ÑÑÐ¸Ð½ÐºÐ¸ Ð¿Ð¾ Ð·Ð°Ð¿ÑÐ¾ÑÑ Ð¿Ð°Ð²ÐµÐ» 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3687263"/>
            <a:ext cx="1080000" cy="107999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50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7"/>
            <a:ext cx="500003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Дворяне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0456" y="1422595"/>
            <a:ext cx="460492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Отменили право дворян обращаться к императору с жалобами.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42959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4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66939" y="265201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5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00456" y="2645011"/>
            <a:ext cx="446669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Ввели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телесные наказания дворян за убийство, пьянство и разбой.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70" y="489614"/>
            <a:ext cx="2046013" cy="432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1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8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Павел </a:t>
            </a:r>
            <a:r>
              <a:rPr lang="ru-RU" sz="1400" dirty="0">
                <a:solidFill>
                  <a:prstClr val="black"/>
                </a:solidFill>
              </a:rPr>
              <a:t>I отстранил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от </a:t>
            </a:r>
            <a:r>
              <a:rPr lang="ru-RU" sz="1400" dirty="0">
                <a:solidFill>
                  <a:prstClr val="black"/>
                </a:solidFill>
              </a:rPr>
              <a:t>власти сподвижников Екатерины II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8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Он </a:t>
            </a:r>
            <a:r>
              <a:rPr lang="ru-RU" sz="1400" dirty="0" smtClean="0">
                <a:solidFill>
                  <a:prstClr val="black"/>
                </a:solidFill>
              </a:rPr>
              <a:t>хотел </a:t>
            </a:r>
            <a:r>
              <a:rPr lang="ru-RU" sz="1400" dirty="0">
                <a:solidFill>
                  <a:prstClr val="black"/>
                </a:solidFill>
              </a:rPr>
              <a:t>найти людей, которые стали бы ему опорой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42831" y="2743438"/>
            <a:ext cx="27273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Павел I назначил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новых </a:t>
            </a:r>
            <a:r>
              <a:rPr lang="ru-RU" sz="1400" dirty="0">
                <a:solidFill>
                  <a:prstClr val="black"/>
                </a:solidFill>
              </a:rPr>
              <a:t>сенаторов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и </a:t>
            </a:r>
            <a:r>
              <a:rPr lang="ru-RU" sz="1400" dirty="0">
                <a:solidFill>
                  <a:prstClr val="black"/>
                </a:solidFill>
              </a:rPr>
              <a:t>чиновников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2165892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C6164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C6164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2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C6164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3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Павел </a:t>
            </a:r>
            <a:r>
              <a:rPr lang="en-US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I</a:t>
            </a:r>
            <a:endParaRPr lang="ru-RU" sz="2800" dirty="0">
              <a:solidFill>
                <a:srgbClr val="C61648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81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2544" y="1659962"/>
            <a:ext cx="2826436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Политика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Павла </a:t>
            </a:r>
            <a:r>
              <a:rPr lang="en-US" sz="1800" dirty="0" smtClean="0">
                <a:solidFill>
                  <a:prstClr val="white"/>
                </a:solidFill>
                <a:latin typeface="Merriweather"/>
              </a:rPr>
              <a:t>I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 </a:t>
            </a: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отношении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дворян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вызвала недовольство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высших кругах. </a:t>
            </a:r>
          </a:p>
        </p:txBody>
      </p:sp>
    </p:spTree>
    <p:extLst>
      <p:ext uri="{BB962C8B-B14F-4D97-AF65-F5344CB8AC3E}">
        <p14:creationId xmlns:p14="http://schemas.microsoft.com/office/powerpoint/2010/main" val="427601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38029"/>
            <a:ext cx="5842946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Внутренняя политика Павла </a:t>
            </a:r>
            <a:r>
              <a:rPr lang="en-US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I</a:t>
            </a:r>
            <a:endParaRPr lang="ru-RU" sz="2800" dirty="0" smtClean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8774" y="1753441"/>
            <a:ext cx="6345028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Павел I стал императором в 1796 году.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62194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82570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402946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825703"/>
            <a:ext cx="493370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В 1797 году был издан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Акт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о престолонаследии.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4" y="4022465"/>
            <a:ext cx="5730625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Преобразования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армии коснулись только внешней стороны армейской жизни.</a:t>
            </a:r>
          </a:p>
        </p:txBody>
      </p:sp>
    </p:spTree>
    <p:extLst>
      <p:ext uri="{BB962C8B-B14F-4D97-AF65-F5344CB8AC3E}">
        <p14:creationId xmlns:p14="http://schemas.microsoft.com/office/powerpoint/2010/main" val="273293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98774" y="1618550"/>
            <a:ext cx="6345028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При Павле I произошло усиление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бюрократизма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 сфере управления.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62194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4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358775" y="282570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5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58775" y="402946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6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8774" y="2825703"/>
            <a:ext cx="5533199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5 апреля 1797 года был издан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Манифест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о трёхдневной барщине.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3" y="4022465"/>
            <a:ext cx="6129347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Ограничение дворянских прав и привилегий вызвало недовольство в высших кругах власти.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775" y="438029"/>
            <a:ext cx="5842946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Внутренняя политика Павла </a:t>
            </a:r>
            <a:r>
              <a:rPr lang="en-US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I</a:t>
            </a:r>
            <a:endParaRPr lang="ru-RU" sz="2800" dirty="0" smtClean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71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78"/>
            <a:ext cx="337592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211180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Начало правления Павла </a:t>
            </a:r>
            <a:r>
              <a:rPr lang="en-US" sz="1800" dirty="0" smtClean="0">
                <a:solidFill>
                  <a:prstClr val="white"/>
                </a:solidFill>
                <a:latin typeface="Merriweather"/>
              </a:rPr>
              <a:t>I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58775" y="107968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184329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1836296"/>
            <a:ext cx="493370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Изменения в правилах престолонаследия.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58775" y="263586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3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58775" y="343290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4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58775" y="422994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5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8775" y="2771712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Преобразования в армии.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8775" y="3564404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Усиление бюрократизма.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98775" y="4222941"/>
            <a:ext cx="5169516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Политика в отношении крестьян </a:t>
            </a:r>
          </a:p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дворян.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345712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  <p:bldP spid="9" grpId="0" animBg="1"/>
      <p:bldP spid="11" grpId="0" animBg="1"/>
      <p:bldP spid="15" grpId="0" animBg="1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r="-3000" b="-8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155410"/>
            <a:ext cx="3730336" cy="578959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Павел Петрович родился в 1754 году.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7074418" y="43546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Ф. Рокотов.</a:t>
            </a:r>
          </a:p>
          <a:p>
            <a:pPr algn="ctr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Портрет великого князя Павла Петровича в 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детстве.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1761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19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Павел </a:t>
            </a:r>
            <a:r>
              <a:rPr lang="en-US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I</a:t>
            </a:r>
            <a:endParaRPr lang="ru-RU" sz="2800" dirty="0">
              <a:solidFill>
                <a:srgbClr val="C61648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25205" y="2431018"/>
            <a:ext cx="22375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C61648"/>
                </a:solidFill>
              </a:rPr>
              <a:t>Между Павлом и его родителями сложились прохладные отношения</a:t>
            </a:r>
            <a:endParaRPr lang="ru-RU" sz="1400" dirty="0">
              <a:solidFill>
                <a:srgbClr val="C61648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11153" y="2070880"/>
            <a:ext cx="3438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Пётр III хотел лишить Павла права престолонаследия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40496" y="3006600"/>
            <a:ext cx="337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С </a:t>
            </a:r>
            <a:r>
              <a:rPr lang="ru-RU" sz="1400" dirty="0">
                <a:solidFill>
                  <a:srgbClr val="404040"/>
                </a:solidFill>
              </a:rPr>
              <a:t>воцарением Екатерины II Павел Петрович был </a:t>
            </a:r>
            <a:r>
              <a:rPr lang="ru-RU" sz="1400" dirty="0" smtClean="0">
                <a:solidFill>
                  <a:srgbClr val="404040"/>
                </a:solidFill>
              </a:rPr>
              <a:t>удалён </a:t>
            </a:r>
            <a:r>
              <a:rPr lang="ru-RU" sz="1400" dirty="0">
                <a:solidFill>
                  <a:srgbClr val="404040"/>
                </a:solidFill>
              </a:rPr>
              <a:t>от двора </a:t>
            </a:r>
          </a:p>
        </p:txBody>
      </p:sp>
    </p:spTree>
    <p:extLst>
      <p:ext uri="{BB962C8B-B14F-4D97-AF65-F5344CB8AC3E}">
        <p14:creationId xmlns:p14="http://schemas.microsoft.com/office/powerpoint/2010/main" val="16006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4" grpId="0"/>
      <p:bldP spid="15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0" b="-9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74418" y="43546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Граф Никита Иванович Панин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05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18601" y="1653808"/>
            <a:ext cx="4891554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Панин был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сторонником ограничения власти российских монархов.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Он старался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внушить Павлу,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что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невозможно править без твёрдой законодательной опоры.</a:t>
            </a:r>
          </a:p>
        </p:txBody>
      </p:sp>
      <p:pic>
        <p:nvPicPr>
          <p:cNvPr id="1026" name="Picture 2" descr="Nikita Ivanovich Panin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1782" y="862444"/>
            <a:ext cx="2923677" cy="346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45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1006</Words>
  <Application>Microsoft Office PowerPoint</Application>
  <PresentationFormat>Экран (16:9)</PresentationFormat>
  <Paragraphs>253</Paragraphs>
  <Slides>44</Slides>
  <Notes>44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0" baseType="lpstr">
      <vt:lpstr>Merriweather</vt:lpstr>
      <vt:lpstr>Arial</vt:lpstr>
      <vt:lpstr>Theano Didot</vt:lpstr>
      <vt:lpstr>Calibri</vt:lpstr>
      <vt:lpstr>Roboto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2018-07-11T07:31:50Z</dcterms:created>
  <dcterms:modified xsi:type="dcterms:W3CDTF">2018-07-11T07:32:02Z</dcterms:modified>
</cp:coreProperties>
</file>