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</p:sldMasterIdLst>
  <p:notesMasterIdLst>
    <p:notesMasterId r:id="rId56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Merriweather" panose="00000500000000000000" pitchFamily="2" charset="-52"/>
      <p:regular r:id="rId61"/>
      <p:bold r:id="rId62"/>
      <p:italic r:id="rId63"/>
      <p:boldItalic r:id="rId64"/>
    </p:embeddedFont>
    <p:embeddedFont>
      <p:font typeface="Roboto" panose="02000000000000000000" pitchFamily="2" charset="0"/>
      <p:regular r:id="rId65"/>
      <p:bold r:id="rId66"/>
      <p:italic r:id="rId67"/>
      <p:boldItalic r:id="rId68"/>
    </p:embeddedFont>
    <p:embeddedFont>
      <p:font typeface="Roboto Slab" pitchFamily="2" charset="0"/>
      <p:regular r:id="rId69"/>
      <p:bold r:id="rId70"/>
    </p:embeddedFont>
    <p:embeddedFont>
      <p:font typeface="Tahoma" panose="020B0604030504040204" pitchFamily="34" charset="0"/>
      <p:regular r:id="rId71"/>
      <p:bold r:id="rId72"/>
    </p:embeddedFont>
    <p:embeddedFont>
      <p:font typeface="Theano Didot" panose="020B0604020202020204" charset="0"/>
      <p:regular r:id="rId73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24" y="108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886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54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66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64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301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296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037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00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60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4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5036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507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51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5613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84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2258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438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738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948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6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294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475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1636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892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2922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9224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284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993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9097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222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4082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85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721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5318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760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382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440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175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881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8058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152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42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078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695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029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5385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764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75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25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574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77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6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25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51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9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53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28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630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37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829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403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482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1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8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ion-de-Luch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4681" y="447472"/>
            <a:ext cx="5622587" cy="440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154858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Общественное движение </a:t>
            </a:r>
          </a:p>
          <a:p>
            <a:r>
              <a:rPr lang="ru-RU" sz="3600" dirty="0">
                <a:latin typeface="+mj-lt"/>
              </a:rPr>
              <a:t>в 1880-х – </a:t>
            </a:r>
          </a:p>
          <a:p>
            <a:r>
              <a:rPr lang="ru-RU" sz="3600" dirty="0">
                <a:latin typeface="+mj-lt"/>
              </a:rPr>
              <a:t>первой половине 1890-х годов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И. Репин.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Арест пропагандиста.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1892</a:t>
            </a:r>
          </a:p>
        </p:txBody>
      </p:sp>
    </p:spTree>
    <p:extLst>
      <p:ext uri="{BB962C8B-B14F-4D97-AF65-F5344CB8AC3E}">
        <p14:creationId xmlns:p14="http://schemas.microsoft.com/office/powerpoint/2010/main" val="190475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Покушение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на Александра 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II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10014"/>
            <a:ext cx="3521413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Результатом действий народников стало ещё большее укрепление самодержавия.</a:t>
            </a:r>
          </a:p>
        </p:txBody>
      </p:sp>
    </p:spTree>
    <p:extLst>
      <p:ext uri="{BB962C8B-B14F-4D97-AF65-F5344CB8AC3E}">
        <p14:creationId xmlns:p14="http://schemas.microsoft.com/office/powerpoint/2010/main" val="59476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64211" y="2431018"/>
            <a:ext cx="2159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Народникам пришлось пересмотреть свои взгляды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09098" y="2178601"/>
            <a:ext cx="3442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Социализм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5670" y="3114322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Либерализм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9977" y="386416"/>
            <a:ext cx="72283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Революционное народничество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428757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803372"/>
            <a:ext cx="5188537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Были и те, кто коренным образом поменял убеждения.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Лев Тихомиров стал ярым сторонником самодержавия.</a:t>
            </a:r>
          </a:p>
        </p:txBody>
      </p:sp>
      <p:pic>
        <p:nvPicPr>
          <p:cNvPr id="3074" name="Picture 2" descr="ÐÐ°ÑÑÐ¸Ð½ÐºÐ¸ Ð¿Ð¾ Ð·Ð°Ð¿ÑÐ¾ÑÑ Ð»ÐµÐ² ÑÐ¸ÑÐ¾Ð¼Ð¸Ñ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074" y="850606"/>
            <a:ext cx="2900642" cy="343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78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Оставались сторонники революционного народничества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Появлялись различные кружки, которые развивали идеи народников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Они ограничивались только теорией, не доходя до практических действий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9977" y="386416"/>
            <a:ext cx="72283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Революционное народничество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273743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5000" b="-10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3732076"/>
            <a:ext cx="3965945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 Александра III было совершено неудачное покушение, организованное петербургскими студентами.</a:t>
            </a:r>
          </a:p>
        </p:txBody>
      </p:sp>
    </p:spTree>
    <p:extLst>
      <p:ext uri="{BB962C8B-B14F-4D97-AF65-F5344CB8AC3E}">
        <p14:creationId xmlns:p14="http://schemas.microsoft.com/office/powerpoint/2010/main" val="398137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53886" y="2974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Александр Ильич Ульянов</a:t>
            </a:r>
          </a:p>
        </p:txBody>
      </p:sp>
    </p:spTree>
    <p:extLst>
      <p:ext uri="{BB962C8B-B14F-4D97-AF65-F5344CB8AC3E}">
        <p14:creationId xmlns:p14="http://schemas.microsoft.com/office/powerpoint/2010/main" val="1015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955360"/>
            <a:ext cx="3051545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конце </a:t>
            </a:r>
            <a:r>
              <a:rPr lang="en-US" sz="1400" dirty="0">
                <a:solidFill>
                  <a:prstClr val="white"/>
                </a:solidFill>
              </a:rPr>
              <a:t>XIX</a:t>
            </a:r>
            <a:r>
              <a:rPr lang="ru-RU" sz="1400" dirty="0">
                <a:solidFill>
                  <a:prstClr val="white"/>
                </a:solidFill>
              </a:rPr>
              <a:t> века зародилось марксистское движение.</a:t>
            </a:r>
          </a:p>
        </p:txBody>
      </p:sp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Карл Маркс (справа)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 Фридрих Энгельс</a:t>
            </a:r>
          </a:p>
        </p:txBody>
      </p:sp>
    </p:spTree>
    <p:extLst>
      <p:ext uri="{BB962C8B-B14F-4D97-AF65-F5344CB8AC3E}">
        <p14:creationId xmlns:p14="http://schemas.microsoft.com/office/powerpoint/2010/main" val="47083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516291"/>
            <a:ext cx="5188537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Маркс и Энгельс считали, что социализм возможен только после утверждения капитализма.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Совершить переход к социализму может только рабочий класс, сложившийся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 капитализме.</a:t>
            </a:r>
          </a:p>
        </p:txBody>
      </p:sp>
      <p:pic>
        <p:nvPicPr>
          <p:cNvPr id="4098" name="Picture 2" descr="ÐÐ°ÑÑÐ¸Ð½ÐºÐ¸ Ð¿Ð¾ Ð·Ð°Ð¿ÑÐ¾ÑÑ Ð¼Ð°ÑÐºÑ Ð¸ ÑÐ½Ð³ÐµÐ»ÑÑ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72" y="850606"/>
            <a:ext cx="2900644" cy="343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12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5500" y="1677464"/>
            <a:ext cx="2793539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Маркс и Энгельс осознавали неизбежность борьбы рабочего класса и буржуазии. </a:t>
            </a:r>
          </a:p>
        </p:txBody>
      </p:sp>
    </p:spTree>
    <p:extLst>
      <p:ext uri="{BB962C8B-B14F-4D97-AF65-F5344CB8AC3E}">
        <p14:creationId xmlns:p14="http://schemas.microsoft.com/office/powerpoint/2010/main" val="84112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926632"/>
            <a:ext cx="3657600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«Капитале» Карл Маркс подробно расписывает рецепт супа </a:t>
            </a:r>
            <a:r>
              <a:rPr lang="ru-RU" sz="1400" dirty="0" err="1">
                <a:solidFill>
                  <a:prstClr val="white"/>
                </a:solidFill>
              </a:rPr>
              <a:t>Румфорда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452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277716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68496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68496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19" idx="3"/>
            <a:endCxn id="29" idx="1"/>
          </p:cNvCxnSpPr>
          <p:nvPr/>
        </p:nvCxnSpPr>
        <p:spPr>
          <a:xfrm>
            <a:off x="4865758" y="2332491"/>
            <a:ext cx="411958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1" idx="3"/>
            <a:endCxn id="29" idx="1"/>
          </p:cNvCxnSpPr>
          <p:nvPr/>
        </p:nvCxnSpPr>
        <p:spPr>
          <a:xfrm flipV="1">
            <a:off x="4865758" y="2800351"/>
            <a:ext cx="411958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98309" y="2323296"/>
            <a:ext cx="2516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Это противоречило идеям народников, что Россия придёт к социализму, миновав капитализм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2352" y="207088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 России стал утверждаться капитализм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22352" y="3114322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Росло рабочее движение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9977" y="386416"/>
            <a:ext cx="72283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Марксизм</a:t>
            </a:r>
          </a:p>
        </p:txBody>
      </p:sp>
    </p:spTree>
    <p:extLst>
      <p:ext uri="{BB962C8B-B14F-4D97-AF65-F5344CB8AC3E}">
        <p14:creationId xmlns:p14="http://schemas.microsoft.com/office/powerpoint/2010/main" val="25820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723837"/>
            <a:ext cx="3732028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Женеве была создана первая русская марксистская организация – группа «Освобождение труда».</a:t>
            </a:r>
          </a:p>
        </p:txBody>
      </p:sp>
    </p:spTree>
    <p:extLst>
      <p:ext uri="{BB962C8B-B14F-4D97-AF65-F5344CB8AC3E}">
        <p14:creationId xmlns:p14="http://schemas.microsoft.com/office/powerpoint/2010/main" val="408970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5145" y="3833647"/>
            <a:ext cx="2411550" cy="1102179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ru-RU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Георгий Плеханов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33568" y="3833647"/>
            <a:ext cx="1911942" cy="1102179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ru-RU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Вера </a:t>
            </a:r>
          </a:p>
          <a:p>
            <a:pPr algn="ctr" defTabSz="685783"/>
            <a:r>
              <a:rPr lang="ru-RU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Засулич</a:t>
            </a:r>
          </a:p>
        </p:txBody>
      </p:sp>
      <p:pic>
        <p:nvPicPr>
          <p:cNvPr id="3" name="Picture 2" descr="ÐÐ°ÑÑÐ¸Ð½ÐºÐ¸ Ð¿Ð¾ Ð·Ð°Ð¿ÑÐ¾ÑÑ Ð¿Ð»ÐµÑÐ°Ð½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908" y="515979"/>
            <a:ext cx="2443752" cy="347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ÐÐ°ÑÑÐ¸Ð½ÐºÐ¸ Ð¿Ð¾ Ð·Ð°Ð¿ÑÐ¾ÑÑ Ð²ÐµÑÐ° Ð·Ð°ÑÑÐ»Ð¸Ñ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50123" y="515979"/>
            <a:ext cx="2443753" cy="347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avel Axelrod.jpg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339" y="515979"/>
            <a:ext cx="2453334" cy="344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08704" y="3833646"/>
            <a:ext cx="2223209" cy="1102179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ru-RU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Павел </a:t>
            </a:r>
            <a:r>
              <a:rPr lang="ru-RU" sz="2400" dirty="0" err="1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Аксельрод</a:t>
            </a:r>
            <a:endParaRPr lang="ru-RU" sz="24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46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7289" y="3948356"/>
            <a:ext cx="2411550" cy="732848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ru-RU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Лев </a:t>
            </a:r>
            <a:r>
              <a:rPr lang="ru-RU" sz="2400" dirty="0" err="1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Дейч</a:t>
            </a:r>
            <a:endParaRPr lang="ru-RU" sz="24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2993" y="3948356"/>
            <a:ext cx="3411312" cy="732848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ru-RU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Василий Игнатов</a:t>
            </a:r>
          </a:p>
        </p:txBody>
      </p:sp>
      <p:pic>
        <p:nvPicPr>
          <p:cNvPr id="6146" name="Picture 2" descr="Deich LG.jpg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9812" y="513386"/>
            <a:ext cx="2443754" cy="347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gnatov VN.jpg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487" y="513386"/>
            <a:ext cx="2443755" cy="347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18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Россия идёт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 капиталистическому пути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Происходит увеличение числа рабочих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Это ведёт к распаду крестьянской общины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9977" y="386416"/>
            <a:ext cx="72283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Группа «Освобождение труда»</a:t>
            </a:r>
          </a:p>
        </p:txBody>
      </p:sp>
    </p:spTree>
    <p:extLst>
      <p:ext uri="{BB962C8B-B14F-4D97-AF65-F5344CB8AC3E}">
        <p14:creationId xmlns:p14="http://schemas.microsoft.com/office/powerpoint/2010/main" val="421964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516291"/>
            <a:ext cx="5188537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Рабочее движение нуждалось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теоретической базе и разработанной программе действий.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Члены группы «Освобождение труда» переводили на русский язык работы Маркса и Энгельса.</a:t>
            </a:r>
          </a:p>
        </p:txBody>
      </p:sp>
      <p:pic>
        <p:nvPicPr>
          <p:cNvPr id="7172" name="Picture 4" descr="ÐÐ°ÑÑÐ¸Ð½ÐºÐ¸ Ð¿Ð¾ Ð·Ð°Ð¿ÑÐ¾ÑÑ Ð¼Ð°ÑÐºÑ Ð¸ ÑÐ½Ð³ÐµÐ»ÑÑ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070" y="850605"/>
            <a:ext cx="2900646" cy="343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48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8000" t="-18000" r="-18000" b="-1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Манифест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коммунисти-ческой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партии</a:t>
            </a:r>
          </a:p>
        </p:txBody>
      </p:sp>
    </p:spTree>
    <p:extLst>
      <p:ext uri="{BB962C8B-B14F-4D97-AF65-F5344CB8AC3E}">
        <p14:creationId xmlns:p14="http://schemas.microsoft.com/office/powerpoint/2010/main" val="25201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69769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86659" y="2012215"/>
            <a:ext cx="276756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86659" y="2947936"/>
            <a:ext cx="276756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2827884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2827884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0914" y="2431018"/>
            <a:ext cx="23588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Группа «Освобождение труда» издавала  собственные сочинения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99738" y="2070880"/>
            <a:ext cx="273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«Социализм и политическая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борьба»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97701" y="3114322"/>
            <a:ext cx="1945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«Наши разногласия»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9977" y="386416"/>
            <a:ext cx="72283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Марксизм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46312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55434" y="2432198"/>
            <a:ext cx="23398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Критика народнического учения и доказательство преимуществ марксизма</a:t>
            </a:r>
          </a:p>
        </p:txBody>
      </p:sp>
      <p:cxnSp>
        <p:nvCxnSpPr>
          <p:cNvPr id="22" name="Скругленная соединительная линия 21"/>
          <p:cNvCxnSpPr/>
          <p:nvPr/>
        </p:nvCxnSpPr>
        <p:spPr>
          <a:xfrm flipH="1" flipV="1">
            <a:off x="5967636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/>
          <p:nvPr/>
        </p:nvCxnSpPr>
        <p:spPr>
          <a:xfrm flipH="1">
            <a:off x="5967636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  <p:bldP spid="17" grpId="0" animBg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9144000" cy="51461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8032" y="1507348"/>
            <a:ext cx="279353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Усилиями группы «Освобождение труда» значительно выросло число сторонников марксизма. </a:t>
            </a:r>
          </a:p>
        </p:txBody>
      </p:sp>
    </p:spTree>
    <p:extLst>
      <p:ext uri="{BB962C8B-B14F-4D97-AF65-F5344CB8AC3E}">
        <p14:creationId xmlns:p14="http://schemas.microsoft.com/office/powerpoint/2010/main" val="16884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10435" y="2431018"/>
            <a:ext cx="22670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К 1884 году была готова программа группы «Освобождение труда»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19731" y="2070880"/>
            <a:ext cx="3442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Адаптировала марксизм к условиям русской жизни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46303" y="3007698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Показывала несостоятельность народничества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9977" y="386416"/>
            <a:ext cx="72283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Марксизм</a:t>
            </a:r>
          </a:p>
        </p:txBody>
      </p:sp>
    </p:spTree>
    <p:extLst>
      <p:ext uri="{BB962C8B-B14F-4D97-AF65-F5344CB8AC3E}">
        <p14:creationId xmlns:p14="http://schemas.microsoft.com/office/powerpoint/2010/main" val="309458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r="-5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614" y="1314932"/>
            <a:ext cx="2685311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«5 фунтов ячменя;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5 фунтов кукурузы;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 на 3 пенса селёдок;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1 пенс соли;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1 пенс уксуса;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2 пенса перцу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зелени».</a:t>
            </a:r>
          </a:p>
        </p:txBody>
      </p:sp>
    </p:spTree>
    <p:extLst>
      <p:ext uri="{BB962C8B-B14F-4D97-AF65-F5344CB8AC3E}">
        <p14:creationId xmlns:p14="http://schemas.microsoft.com/office/powerpoint/2010/main" val="257729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822686" y="2814730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576865" y="2814728"/>
            <a:ext cx="2939325" cy="66154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56487" y="2814728"/>
            <a:ext cx="2693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Признание того, что Россия вступила на капиталистический путь развития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1818826" y="3648191"/>
            <a:ext cx="2750401" cy="66435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579670" y="3643076"/>
            <a:ext cx="2928883" cy="66435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579671" y="2007727"/>
            <a:ext cx="2918440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18825" y="2007727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0929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Народники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1533" y="402883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Программа группы «Освобождение труда»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83131" y="3747763"/>
            <a:ext cx="2557462" cy="48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Постепенная подготовка революции через пропаганду марксистских идей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569225" y="1146711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790929" y="2814728"/>
            <a:ext cx="2534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Отрицание капитализма, поддержка самобытного «крестьянского социализма»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711494" y="3760492"/>
            <a:ext cx="2693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Призыв к стихийной </a:t>
            </a:r>
          </a:p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революции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770333" y="2096040"/>
            <a:ext cx="255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Основная сила будущей революции – крестьяне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94968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«Освобождение труда»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883131" y="2083311"/>
            <a:ext cx="2557462" cy="48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Основная сила будущей революции – рабочие</a:t>
            </a:r>
          </a:p>
        </p:txBody>
      </p:sp>
    </p:spTree>
    <p:extLst>
      <p:ext uri="{BB962C8B-B14F-4D97-AF65-F5344CB8AC3E}">
        <p14:creationId xmlns:p14="http://schemas.microsoft.com/office/powerpoint/2010/main" val="409807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3" grpId="0"/>
      <p:bldP spid="55" grpId="0" animBg="1"/>
      <p:bldP spid="24" grpId="0" animBg="1"/>
      <p:bldP spid="22" grpId="0" animBg="1"/>
      <p:bldP spid="21" grpId="0" animBg="1"/>
      <p:bldP spid="9" grpId="0"/>
      <p:bldP spid="14" grpId="0"/>
      <p:bldP spid="38" grpId="0"/>
      <p:bldP spid="39" grpId="0"/>
      <p:bldP spid="58" grpId="0"/>
      <p:bldP spid="29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788666"/>
            <a:ext cx="5188537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Петербурге была создана «Группа Благоева».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Она поддерживали связь с группой «Освобождение труда».</a:t>
            </a:r>
          </a:p>
        </p:txBody>
      </p:sp>
      <p:pic>
        <p:nvPicPr>
          <p:cNvPr id="1026" name="Picture 2" descr="Dimitar Blagoe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068" y="850605"/>
            <a:ext cx="2900648" cy="34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6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3723837"/>
            <a:ext cx="3754877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1895 году петербургские марксисты объединились в «Союз борьбы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за освобождение рабочего класса».</a:t>
            </a:r>
          </a:p>
        </p:txBody>
      </p:sp>
    </p:spTree>
    <p:extLst>
      <p:ext uri="{BB962C8B-B14F-4D97-AF65-F5344CB8AC3E}">
        <p14:creationId xmlns:p14="http://schemas.microsoft.com/office/powerpoint/2010/main" val="67829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Организация отличалась большим числом участников и дисциплиной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декабре 1895 года вышел первый номер нелегальной газеты «Рабочее дело»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1896 году «Союз борьбы» возглавил стачку текстильщиков Петербурга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9977" y="386416"/>
            <a:ext cx="722835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«Союз борьбы за освобождение рабочего класса»</a:t>
            </a:r>
          </a:p>
        </p:txBody>
      </p:sp>
    </p:spTree>
    <p:extLst>
      <p:ext uri="{BB962C8B-B14F-4D97-AF65-F5344CB8AC3E}">
        <p14:creationId xmlns:p14="http://schemas.microsoft.com/office/powerpoint/2010/main" val="297757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96997" y="1415923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1896 году «Союз борьбы» разгромила полиция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39426" y="1200479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Действия «Союза» дали стимул развитию марксистского движения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России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9424" y="2841725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Подобные организации появлялись в крупных промышленных центрах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96997" y="2842335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Это открыло возможность создания единой марксистской партии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0129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01290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8156" y="2396177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Марксизм</a:t>
            </a:r>
          </a:p>
        </p:txBody>
      </p:sp>
    </p:spTree>
    <p:extLst>
      <p:ext uri="{BB962C8B-B14F-4D97-AF65-F5344CB8AC3E}">
        <p14:creationId xmlns:p14="http://schemas.microsoft.com/office/powerpoint/2010/main" val="321170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t="-26000" r="-6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5500" y="1659962"/>
            <a:ext cx="2793539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конце </a:t>
            </a:r>
          </a:p>
          <a:p>
            <a:pPr algn="ctr" defTabSz="685766">
              <a:lnSpc>
                <a:spcPct val="125000"/>
              </a:lnSpc>
            </a:pPr>
            <a:r>
              <a:rPr lang="en-US" sz="1800" dirty="0">
                <a:solidFill>
                  <a:prstClr val="white"/>
                </a:solidFill>
                <a:latin typeface="Merriweather"/>
              </a:rPr>
              <a:t>XIX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века более организованным стало либеральное движение. </a:t>
            </a:r>
          </a:p>
        </p:txBody>
      </p:sp>
    </p:spTree>
    <p:extLst>
      <p:ext uri="{BB962C8B-B14F-4D97-AF65-F5344CB8AC3E}">
        <p14:creationId xmlns:p14="http://schemas.microsoft.com/office/powerpoint/2010/main" val="265859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58509"/>
            <a:ext cx="4033837" cy="1622513"/>
            <a:chOff x="358776" y="1577920"/>
            <a:chExt cx="4033837" cy="162251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Либеральное движение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7" y="2489469"/>
              <a:ext cx="3619836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Опиралось на земства, которые должны были стать основой конституционных преобразований в России. 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1391" y="842340"/>
            <a:ext cx="4402337" cy="348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8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96997" y="1308200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Необходимым стало создание системы органов местного самоуправления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39426" y="1200479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 основе губернских земств предполагалось создать всероссийский представительный орган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9424" y="2734004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Всероссийский представительный орган участвовал бы в выработке законов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10758" y="2734004"/>
            <a:ext cx="272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Становился возможным переход к конституционному государственному устройству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0129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01290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8156" y="2396177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Либеральное движение</a:t>
            </a:r>
          </a:p>
        </p:txBody>
      </p:sp>
    </p:spTree>
    <p:extLst>
      <p:ext uri="{BB962C8B-B14F-4D97-AF65-F5344CB8AC3E}">
        <p14:creationId xmlns:p14="http://schemas.microsoft.com/office/powerpoint/2010/main" val="233860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Пётр Дмитриевич Долгоруков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" y="3947574"/>
            <a:ext cx="4494180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Либералы подавали прошения правительству, однако это не имело результата.</a:t>
            </a:r>
          </a:p>
        </p:txBody>
      </p:sp>
    </p:spTree>
    <p:extLst>
      <p:ext uri="{BB962C8B-B14F-4D97-AF65-F5344CB8AC3E}">
        <p14:creationId xmlns:p14="http://schemas.microsoft.com/office/powerpoint/2010/main" val="331085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10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72210" y="293920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Дмитрий Иванович Шаховской</a:t>
            </a:r>
          </a:p>
        </p:txBody>
      </p:sp>
    </p:spTree>
    <p:extLst>
      <p:ext uri="{BB962C8B-B14F-4D97-AF65-F5344CB8AC3E}">
        <p14:creationId xmlns:p14="http://schemas.microsoft.com/office/powerpoint/2010/main" val="19407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36331"/>
            <a:ext cx="4033837" cy="1456027"/>
            <a:chOff x="358776" y="1577920"/>
            <a:chExt cx="4033837" cy="145602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Суп </a:t>
              </a:r>
              <a:r>
                <a:rPr lang="ru-RU" sz="2800" dirty="0" err="1">
                  <a:solidFill>
                    <a:srgbClr val="FFDC5A"/>
                  </a:solidFill>
                  <a:latin typeface="Merriweather"/>
                </a:rPr>
                <a:t>Румфорда</a:t>
              </a:r>
              <a:endParaRPr lang="ru-RU" sz="2800" dirty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00358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Маркс приводит этот рецепт как пример того, какими способами жадные капиталисты стараются подешевле прокормить своих рабочих. </a:t>
              </a:r>
            </a:p>
          </p:txBody>
        </p:sp>
      </p:grpSp>
      <p:pic>
        <p:nvPicPr>
          <p:cNvPr id="2050" name="Picture 2" descr="ÐÐ°ÑÑÐ¸Ð½ÐºÐ¸ Ð¿Ð¾ Ð·Ð°Ð¿ÑÐ¾ÑÑ workers dinner 19th centur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92" y="842341"/>
            <a:ext cx="4392608" cy="348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73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1891–1892 годах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России наступил голод, вызванный неурожаем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Правительство не смогло справиться с его последствиями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Помощь голодающим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была возложена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земства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9977" y="386416"/>
            <a:ext cx="72283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Либеральное движение</a:t>
            </a:r>
          </a:p>
        </p:txBody>
      </p:sp>
    </p:spTree>
    <p:extLst>
      <p:ext uri="{BB962C8B-B14F-4D97-AF65-F5344CB8AC3E}">
        <p14:creationId xmlns:p14="http://schemas.microsoft.com/office/powerpoint/2010/main" val="12215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30000" r="-10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Раздача крестьянам хлеба в ссуду</a:t>
            </a:r>
          </a:p>
        </p:txBody>
      </p:sp>
    </p:spTree>
    <p:extLst>
      <p:ext uri="{BB962C8B-B14F-4D97-AF65-F5344CB8AC3E}">
        <p14:creationId xmlns:p14="http://schemas.microsoft.com/office/powerpoint/2010/main" val="185731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58509"/>
            <a:ext cx="4033837" cy="1622513"/>
            <a:chOff x="358776" y="1577920"/>
            <a:chExt cx="4033837" cy="162251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Либеральное движение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7" y="2489469"/>
              <a:ext cx="3619836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Либеральные земцы стали устанавливать между собой связи и начали подготовку создания собственной организации. 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7370" y="842339"/>
            <a:ext cx="4416357" cy="348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7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t="-26000" r="-6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9729"/>
            <a:ext cx="9144000" cy="51653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5500" y="1659962"/>
            <a:ext cx="2793539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Либеральные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идеи получили распространение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среди интеллигенции. </a:t>
            </a:r>
          </a:p>
        </p:txBody>
      </p:sp>
    </p:spTree>
    <p:extLst>
      <p:ext uri="{BB962C8B-B14F-4D97-AF65-F5344CB8AC3E}">
        <p14:creationId xmlns:p14="http://schemas.microsoft.com/office/powerpoint/2010/main" val="18277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5145" y="3833647"/>
            <a:ext cx="2411550" cy="1102179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ru-RU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Павел Милюков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59827" y="3833646"/>
            <a:ext cx="2545450" cy="1102179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ru-RU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Владимир Вернадский</a:t>
            </a:r>
          </a:p>
        </p:txBody>
      </p:sp>
      <p:pic>
        <p:nvPicPr>
          <p:cNvPr id="2050" name="Picture 2" descr="https://upload.wikimedia.org/wikipedia/commons/0/0d/Pavel_Nikolaevich_Milyuko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906" y="515978"/>
            <a:ext cx="2443754" cy="347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b/b6/1889-VernadskyVI-Paris.jpg/800px-1889-VernadskyVI-Pari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36587" y="515977"/>
            <a:ext cx="2461098" cy="348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ornilov A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5337" y="515977"/>
            <a:ext cx="2463369" cy="34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84524" y="3833646"/>
            <a:ext cx="2286301" cy="1102179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ru-RU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Александр Корнилов</a:t>
            </a:r>
          </a:p>
        </p:txBody>
      </p:sp>
    </p:spTree>
    <p:extLst>
      <p:ext uri="{BB962C8B-B14F-4D97-AF65-F5344CB8AC3E}">
        <p14:creationId xmlns:p14="http://schemas.microsoft.com/office/powerpoint/2010/main" val="400662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2000" t="-18000" r="-20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3947574"/>
            <a:ext cx="4717916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Либеральными изданиями были газета «Русские ведомости» и журнал «Русская мысль».</a:t>
            </a:r>
          </a:p>
        </p:txBody>
      </p:sp>
    </p:spTree>
    <p:extLst>
      <p:ext uri="{BB962C8B-B14F-4D97-AF65-F5344CB8AC3E}">
        <p14:creationId xmlns:p14="http://schemas.microsoft.com/office/powerpoint/2010/main" val="404365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Были и такие течения, для которых политические реформы отошли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второй план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Их представители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больше беспокоились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 бедственном положении народа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Первостепенными должны стать реформы в сферах экономики и общественных отношений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9977" y="386416"/>
            <a:ext cx="72283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Либеральные народники</a:t>
            </a:r>
          </a:p>
        </p:txBody>
      </p:sp>
    </p:spTree>
    <p:extLst>
      <p:ext uri="{BB962C8B-B14F-4D97-AF65-F5344CB8AC3E}">
        <p14:creationId xmlns:p14="http://schemas.microsoft.com/office/powerpoint/2010/main" val="6614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35669" y="113516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Организация помощи крестьянам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4211" y="2430087"/>
            <a:ext cx="2159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Способы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построения социализма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24192" y="2645531"/>
            <a:ext cx="341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Наделение крестьян землёй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02647" y="4050041"/>
            <a:ext cx="3255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Развитие сельской кооперации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9977" y="386416"/>
            <a:ext cx="72283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Либеральные народники</a:t>
            </a:r>
          </a:p>
        </p:txBody>
      </p:sp>
    </p:spTree>
    <p:extLst>
      <p:ext uri="{BB962C8B-B14F-4D97-AF65-F5344CB8AC3E}">
        <p14:creationId xmlns:p14="http://schemas.microsoft.com/office/powerpoint/2010/main" val="353804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5" grpId="0"/>
      <p:bldP spid="13" grpId="0"/>
      <p:bldP spid="24" grpId="0"/>
      <p:bldP spid="2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Земская школа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" y="3714110"/>
            <a:ext cx="3356044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Либеральными народниками были в основном представители земской интеллигенции.</a:t>
            </a:r>
          </a:p>
        </p:txBody>
      </p:sp>
    </p:spTree>
    <p:extLst>
      <p:ext uri="{BB962C8B-B14F-4D97-AF65-F5344CB8AC3E}">
        <p14:creationId xmlns:p14="http://schemas.microsoft.com/office/powerpoint/2010/main" val="383784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25000" r="-1000" b="-1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Земский врач</a:t>
            </a:r>
          </a:p>
        </p:txBody>
      </p:sp>
    </p:spTree>
    <p:extLst>
      <p:ext uri="{BB962C8B-B14F-4D97-AF65-F5344CB8AC3E}">
        <p14:creationId xmlns:p14="http://schemas.microsoft.com/office/powerpoint/2010/main" val="235117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2000" r="-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3732076"/>
            <a:ext cx="3803515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Похлёбка </a:t>
            </a:r>
            <a:r>
              <a:rPr lang="ru-RU" sz="1400" dirty="0" err="1">
                <a:solidFill>
                  <a:prstClr val="white"/>
                </a:solidFill>
              </a:rPr>
              <a:t>Румфорда</a:t>
            </a:r>
            <a:r>
              <a:rPr lang="ru-RU" sz="1400" dirty="0">
                <a:solidFill>
                  <a:prstClr val="white"/>
                </a:solidFill>
              </a:rPr>
              <a:t> стала основой для питания солдат практически всех армий вплоть до 1950-х годов.</a:t>
            </a:r>
          </a:p>
        </p:txBody>
      </p:sp>
    </p:spTree>
    <p:extLst>
      <p:ext uri="{BB962C8B-B14F-4D97-AF65-F5344CB8AC3E}">
        <p14:creationId xmlns:p14="http://schemas.microsoft.com/office/powerpoint/2010/main" val="307481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6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4824" y="3948356"/>
            <a:ext cx="2430136" cy="1102179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ru-RU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Владимир </a:t>
            </a:r>
          </a:p>
          <a:p>
            <a:pPr algn="ctr" defTabSz="685783"/>
            <a:r>
              <a:rPr lang="ru-RU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Короленко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97293" y="3948356"/>
            <a:ext cx="3387011" cy="1102179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ru-RU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Николай Михайловский</a:t>
            </a:r>
          </a:p>
        </p:txBody>
      </p:sp>
      <p:pic>
        <p:nvPicPr>
          <p:cNvPr id="3074" name="Picture 2" descr="https://upload.wikimedia.org/wikipedia/commons/9/97/Korolenko_by_Dmitriev_restoratio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9497" y="513386"/>
            <a:ext cx="2450855" cy="343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Ð°ÑÑÐ¸Ð½ÐºÐ¸ Ð¿Ð¾ Ð·Ð°Ð¿ÑÐ¾ÑÑ Ð½Ð¸ÐºÐ¾Ð»Ð°Ð¹ Ð¼Ð¸ÑÐ°Ð¹Ð»Ð¾Ð²ÑÐºÐ¸Ð¹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5485" y="512412"/>
            <a:ext cx="2443757" cy="347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24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4" y="425180"/>
            <a:ext cx="782218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Общественное движение в 1880-х – первой половине 1890-х годов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562356"/>
            <a:ext cx="574657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1880-е годы начался кризис революционного народничества.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76355"/>
            <a:ext cx="449193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конце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века зародилось марксистское движение.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956802"/>
            <a:ext cx="574657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Первой русской марксистской организацией стала группа «Освобождение труда».</a:t>
            </a:r>
          </a:p>
        </p:txBody>
      </p:sp>
    </p:spTree>
    <p:extLst>
      <p:ext uri="{BB962C8B-B14F-4D97-AF65-F5344CB8AC3E}">
        <p14:creationId xmlns:p14="http://schemas.microsoft.com/office/powerpoint/2010/main" val="24547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4" y="425180"/>
            <a:ext cx="782218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Общественное движение в 1880-х – первой половине 1890-х годов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423856"/>
            <a:ext cx="4967004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1895 году петербургские марксисты объединились в «Союз борьбы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за освобождение рабочего класса».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76355"/>
            <a:ext cx="514210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Либеральное движение конца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века опиралось на земства.</a:t>
            </a:r>
          </a:p>
        </p:txBody>
      </p:sp>
    </p:spTree>
    <p:extLst>
      <p:ext uri="{BB962C8B-B14F-4D97-AF65-F5344CB8AC3E}">
        <p14:creationId xmlns:p14="http://schemas.microsoft.com/office/powerpoint/2010/main" val="41714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1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924914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6" y="2041237"/>
            <a:ext cx="519368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Революционное народничество.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9090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80080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6785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6" y="2932307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Русский марксизм.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7828" y="3823376"/>
            <a:ext cx="5482339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Либеральное движение.</a:t>
            </a:r>
          </a:p>
        </p:txBody>
      </p:sp>
    </p:spTree>
    <p:extLst>
      <p:ext uri="{BB962C8B-B14F-4D97-AF65-F5344CB8AC3E}">
        <p14:creationId xmlns:p14="http://schemas.microsoft.com/office/powerpoint/2010/main" val="36735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277716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68496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68496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19" idx="3"/>
            <a:endCxn id="29" idx="1"/>
          </p:cNvCxnSpPr>
          <p:nvPr/>
        </p:nvCxnSpPr>
        <p:spPr>
          <a:xfrm>
            <a:off x="4865758" y="2332491"/>
            <a:ext cx="411958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1" idx="3"/>
            <a:endCxn id="29" idx="1"/>
          </p:cNvCxnSpPr>
          <p:nvPr/>
        </p:nvCxnSpPr>
        <p:spPr>
          <a:xfrm flipV="1">
            <a:off x="4865758" y="2800351"/>
            <a:ext cx="411958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08942" y="2431018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 1880-е годы начался кризис революционного народничества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2352" y="207088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Активные действия властей против террористов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22352" y="300660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Разгром народовольческой организации в 1883 году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9977" y="386416"/>
            <a:ext cx="72283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Революционное народничество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269998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5500" y="1496709"/>
            <a:ext cx="279353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1880-м годам революционеры испробовали все теоретические предложения народников. </a:t>
            </a:r>
          </a:p>
        </p:txBody>
      </p:sp>
    </p:spTree>
    <p:extLst>
      <p:ext uri="{BB962C8B-B14F-4D97-AF65-F5344CB8AC3E}">
        <p14:creationId xmlns:p14="http://schemas.microsoft.com/office/powerpoint/2010/main" val="168530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3">
      <a:majorFont>
        <a:latin typeface="Kolyada-Medium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939</Words>
  <Application>Microsoft Office PowerPoint</Application>
  <PresentationFormat>Экран (16:9)</PresentationFormat>
  <Paragraphs>239</Paragraphs>
  <Slides>53</Slides>
  <Notes>53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53</vt:i4>
      </vt:variant>
    </vt:vector>
  </HeadingPairs>
  <TitlesOfParts>
    <vt:vector size="62" baseType="lpstr">
      <vt:lpstr>Roboto Slab</vt:lpstr>
      <vt:lpstr>Theano Didot</vt:lpstr>
      <vt:lpstr>Roboto</vt:lpstr>
      <vt:lpstr>Calibri</vt:lpstr>
      <vt:lpstr>Merriweather</vt:lpstr>
      <vt:lpstr>Arial</vt:lpstr>
      <vt:lpstr>Tahoma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2018-11-06T07:21:29Z</dcterms:created>
  <dcterms:modified xsi:type="dcterms:W3CDTF">2018-11-19T07:28:28Z</dcterms:modified>
</cp:coreProperties>
</file>