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756" r:id="rId1"/>
    <p:sldMasterId id="2147483768" r:id="rId2"/>
  </p:sldMasterIdLst>
  <p:notesMasterIdLst>
    <p:notesMasterId r:id="rId52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3" r:id="rId48"/>
    <p:sldId id="304" r:id="rId49"/>
    <p:sldId id="305" r:id="rId50"/>
    <p:sldId id="306" r:id="rId5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Merriweather" panose="00000500000000000000" pitchFamily="2" charset="-52"/>
      <p:regular r:id="rId57"/>
      <p:bold r:id="rId58"/>
      <p:italic r:id="rId59"/>
      <p:boldItalic r:id="rId60"/>
    </p:embeddedFont>
    <p:embeddedFont>
      <p:font typeface="Roboto" panose="02000000000000000000" pitchFamily="2" charset="0"/>
      <p:regular r:id="rId61"/>
      <p:bold r:id="rId62"/>
      <p:italic r:id="rId63"/>
      <p:boldItalic r:id="rId64"/>
    </p:embeddedFont>
    <p:embeddedFont>
      <p:font typeface="Roboto Slab" pitchFamily="2" charset="0"/>
      <p:regular r:id="rId65"/>
      <p:bold r:id="rId66"/>
    </p:embeddedFont>
    <p:embeddedFont>
      <p:font typeface="Tahoma" panose="020B0604030504040204" pitchFamily="34" charset="0"/>
      <p:regular r:id="rId67"/>
      <p:bold r:id="rId68"/>
    </p:embeddedFont>
    <p:embeddedFont>
      <p:font typeface="Theano Didot" panose="020B0604020202020204" charset="0"/>
      <p:regular r:id="rId69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993" userDrawn="1">
          <p15:clr>
            <a:srgbClr val="A4A3A4"/>
          </p15:clr>
        </p15:guide>
        <p15:guide id="7" pos="1847" userDrawn="1">
          <p15:clr>
            <a:srgbClr val="A4A3A4"/>
          </p15:clr>
        </p15:guide>
        <p15:guide id="8" pos="2069" userDrawn="1">
          <p15:clr>
            <a:srgbClr val="A4A3A4"/>
          </p15:clr>
        </p15:guide>
        <p15:guide id="9" pos="3690" userDrawn="1">
          <p15:clr>
            <a:srgbClr val="A4A3A4"/>
          </p15:clr>
        </p15:guide>
        <p15:guide id="10" pos="39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673"/>
    <a:srgbClr val="FA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624" y="108"/>
      </p:cViewPr>
      <p:guideLst>
        <p:guide orient="horz" pos="237"/>
        <p:guide pos="226"/>
        <p:guide pos="5534"/>
        <p:guide orient="horz" pos="3003"/>
        <p:guide pos="2767"/>
        <p:guide pos="2993"/>
        <p:guide pos="1847"/>
        <p:guide pos="2069"/>
        <p:guide pos="3690"/>
        <p:guide pos="39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font" Target="fonts/font3.fntdata"/><Relationship Id="rId63" Type="http://schemas.openxmlformats.org/officeDocument/2006/relationships/font" Target="fonts/font11.fntdata"/><Relationship Id="rId68" Type="http://schemas.openxmlformats.org/officeDocument/2006/relationships/font" Target="fonts/font16.fntdata"/><Relationship Id="rId7" Type="http://schemas.openxmlformats.org/officeDocument/2006/relationships/slide" Target="slides/slide5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font" Target="fonts/font1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5.fntdata"/><Relationship Id="rId61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font" Target="fonts/font13.fntdata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69" Type="http://schemas.openxmlformats.org/officeDocument/2006/relationships/font" Target="fonts/font17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7.fntdata"/><Relationship Id="rId67" Type="http://schemas.openxmlformats.org/officeDocument/2006/relationships/font" Target="fonts/font15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BBAEE-7911-4A4A-9B7D-0C7D994C8F61}" type="datetimeFigureOut">
              <a:rPr lang="ru-RU" smtClean="0"/>
              <a:t>19.11.2018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BEE91-B68B-4132-A952-B1CA64E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0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31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9333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3812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8089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4809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2688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7512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4835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5447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5985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955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847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710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1471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1850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4029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4104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8254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2543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3152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0892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095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4051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0151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1936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9902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5923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6063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6693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1381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9300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17105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636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65227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22019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5370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105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15067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38333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04090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22659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03255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91933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452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851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050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494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1196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735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76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03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02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114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113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8391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949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4818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8177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5799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909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4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256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6715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483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14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3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92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5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8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4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65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0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777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Tahoma" panose="020B0604030504040204" pitchFamily="34" charset="0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ÐÐ»ÐµÐºÑÐ°Ð½Ð´Ñ III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38451" y="299545"/>
            <a:ext cx="4947894" cy="458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4033838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600" dirty="0">
                <a:latin typeface="+mj-lt"/>
              </a:rPr>
              <a:t>Александр III. Особенности внутренней политики</a:t>
            </a:r>
          </a:p>
        </p:txBody>
      </p:sp>
    </p:spTree>
    <p:extLst>
      <p:ext uri="{BB962C8B-B14F-4D97-AF65-F5344CB8AC3E}">
        <p14:creationId xmlns:p14="http://schemas.microsoft.com/office/powerpoint/2010/main" val="3408155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4" y="1810162"/>
            <a:ext cx="5188537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Александр III отличался настойчивостью и последовательностью своих действий.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Он верил, что самодержавие – единственно возможная в России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форма власти.</a:t>
            </a:r>
          </a:p>
        </p:txBody>
      </p:sp>
      <p:pic>
        <p:nvPicPr>
          <p:cNvPr id="2050" name="Picture 2" descr="ÐÐ°ÑÑÐ¸Ð½ÐºÐ¸ Ð¿Ð¾ Ð·Ð°Ð¿ÑÐ¾ÑÑ Ð°Ð»ÐµÐºÑÐ°Ð½Ð´Ñ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67" y="883445"/>
            <a:ext cx="2905949" cy="340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05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r="-2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9614" y="1840230"/>
            <a:ext cx="2685311" cy="1451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Александр III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видел свою опору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поместном дворянстве. </a:t>
            </a:r>
          </a:p>
        </p:txBody>
      </p:sp>
    </p:spTree>
    <p:extLst>
      <p:ext uri="{BB962C8B-B14F-4D97-AF65-F5344CB8AC3E}">
        <p14:creationId xmlns:p14="http://schemas.microsoft.com/office/powerpoint/2010/main" val="4679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836331"/>
            <a:ext cx="4033837" cy="1456027"/>
            <a:chOff x="358776" y="1577920"/>
            <a:chExt cx="4033837" cy="1456027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Александр </a:t>
              </a:r>
              <a:r>
                <a:rPr lang="en-US" sz="2800" dirty="0">
                  <a:solidFill>
                    <a:srgbClr val="FFDC5A"/>
                  </a:solidFill>
                  <a:latin typeface="Merriweather"/>
                </a:rPr>
                <a:t>III</a:t>
              </a:r>
              <a:endParaRPr lang="ru-RU" sz="2800" dirty="0">
                <a:solidFill>
                  <a:srgbClr val="FFDC5A"/>
                </a:solidFill>
                <a:latin typeface="Merriweather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100358"/>
              <a:ext cx="4033837" cy="9335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Император хотел нормализовать положение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стране посредством укрепления государственной власти и позиций дворянства. </a:t>
              </a:r>
            </a:p>
          </p:txBody>
        </p:sp>
      </p:grpSp>
      <p:pic>
        <p:nvPicPr>
          <p:cNvPr id="3074" name="Picture 2" descr="ÐÐ°ÑÑÐ¸Ð½ÐºÐ¸ Ð¿Ð¾ Ð·Ð°Ð¿ÑÐ¾ÑÑ Ð°Ð»ÐµÐºÑÐ°Ð½Ð´Ñ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91" y="842341"/>
            <a:ext cx="4403242" cy="348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02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277716" y="2241712"/>
            <a:ext cx="2558115" cy="111727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68496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68496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19" idx="3"/>
            <a:endCxn id="29" idx="1"/>
          </p:cNvCxnSpPr>
          <p:nvPr/>
        </p:nvCxnSpPr>
        <p:spPr>
          <a:xfrm>
            <a:off x="4865758" y="2332491"/>
            <a:ext cx="411958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1" idx="3"/>
            <a:endCxn id="29" idx="1"/>
          </p:cNvCxnSpPr>
          <p:nvPr/>
        </p:nvCxnSpPr>
        <p:spPr>
          <a:xfrm flipV="1">
            <a:off x="4865758" y="2800351"/>
            <a:ext cx="411958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308942" y="2431018"/>
            <a:ext cx="25169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Александр III решил бороться с последствиями либеральных реформ отца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22352" y="2070880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Крестьянская реформа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1861 года ослабила помещиков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22352" y="2898879"/>
            <a:ext cx="29895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После Земской и Судебной реформ уменьшилась власть чиновников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79977" y="386416"/>
            <a:ext cx="722835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Внутренняя политика Александра </a:t>
            </a:r>
            <a:r>
              <a:rPr lang="en-US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III</a:t>
            </a:r>
            <a:endParaRPr lang="ru-RU" sz="2800" dirty="0">
              <a:solidFill>
                <a:srgbClr val="FA5050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11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5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4" y="1501811"/>
            <a:ext cx="5188537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При Александре III были предприняты консервативные меры, которые практически перечеркнули реформы 1860–1870-х годов.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Политику Александра III называют контрреформами.</a:t>
            </a:r>
          </a:p>
        </p:txBody>
      </p:sp>
      <p:pic>
        <p:nvPicPr>
          <p:cNvPr id="4098" name="Picture 2" descr="ÐÐ°ÑÑÐ¸Ð½ÐºÐ¸ Ð¿Ð¾ Ð·Ð°Ð¿ÑÐ¾ÑÑ Ð°Ð»ÐµÐºÑÐ°Ð½Ð´Ñ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4080" y="883446"/>
            <a:ext cx="2900636" cy="340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7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5000" t="-54000" r="-15000" b="-10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501330"/>
            <a:ext cx="3498112" cy="1225290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Законы, появившиеся при участии Толстого, были направлены на расширение влияния чиновников и возвышение дворянства.</a:t>
            </a:r>
          </a:p>
        </p:txBody>
      </p:sp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Дмитрий Андреевич Толстой</a:t>
            </a:r>
          </a:p>
        </p:txBody>
      </p:sp>
    </p:spTree>
    <p:extLst>
      <p:ext uri="{BB962C8B-B14F-4D97-AF65-F5344CB8AC3E}">
        <p14:creationId xmlns:p14="http://schemas.microsoft.com/office/powerpoint/2010/main" val="309601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Константин Петрович Победоносцев</a:t>
            </a:r>
          </a:p>
        </p:txBody>
      </p:sp>
    </p:spTree>
    <p:extLst>
      <p:ext uri="{BB962C8B-B14F-4D97-AF65-F5344CB8AC3E}">
        <p14:creationId xmlns:p14="http://schemas.microsoft.com/office/powerpoint/2010/main" val="44838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4" y="1501811"/>
            <a:ext cx="5188537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Победоносцев выступал за усиление религиозных начал в школах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воспитание преданных императору людей.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Он активно боролся со сторонниками демократических преобразований.</a:t>
            </a:r>
          </a:p>
        </p:txBody>
      </p:sp>
      <p:pic>
        <p:nvPicPr>
          <p:cNvPr id="5122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4078" y="850605"/>
            <a:ext cx="2900638" cy="343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66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9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Михаил Катков</a:t>
            </a:r>
          </a:p>
        </p:txBody>
      </p:sp>
    </p:spTree>
    <p:extLst>
      <p:ext uri="{BB962C8B-B14F-4D97-AF65-F5344CB8AC3E}">
        <p14:creationId xmlns:p14="http://schemas.microsoft.com/office/powerpoint/2010/main" val="24170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августе 1881 года было утверждено «Положение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 мерах к охранению государственного порядка и общественного спокойствия»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94064" y="2743439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Теперь правительство могло ввести чрезвычайное положение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любой из губерний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9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Это позволяло расширить полномочия губернаторов и градоначальников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Внутренняя политика Александра </a:t>
            </a:r>
            <a:r>
              <a:rPr lang="en-US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III</a:t>
            </a:r>
            <a:endParaRPr lang="ru-RU" sz="2800" dirty="0">
              <a:solidFill>
                <a:srgbClr val="FA5050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18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74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559883"/>
            <a:ext cx="4033837" cy="2005856"/>
            <a:chOff x="358776" y="1577920"/>
            <a:chExt cx="4033837" cy="2005856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129266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Постановления </a:t>
              </a:r>
            </a:p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при чрезвычайном положении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887175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Разрешали местной администрации штрафовать или подвергать трёхмесячному аресту любого, кого посчитают нужным. </a:t>
              </a:r>
            </a:p>
          </p:txBody>
        </p:sp>
      </p:grpSp>
      <p:pic>
        <p:nvPicPr>
          <p:cNvPr id="6146" name="Picture 2" descr="https://upload.wikimedia.org/wikipedia/commons/thumb/4/41/Alexander_III_reception_by_Repin.jpg/1024px-Alexander_III_reception_by_Repi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2752" y="842340"/>
            <a:ext cx="4391247" cy="342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22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35667" y="386416"/>
            <a:ext cx="726521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Меры при чрезвычайном положении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1814" y="38836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10764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47914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3923039" y="1396772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799422"/>
            <a:ext cx="358775" cy="92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35" idx="1"/>
          </p:cNvCxnSpPr>
          <p:nvPr/>
        </p:nvCxnSpPr>
        <p:spPr>
          <a:xfrm>
            <a:off x="3923039" y="2800351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535669" y="1242882"/>
            <a:ext cx="2989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Запрет народных собраний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64211" y="2537809"/>
            <a:ext cx="2159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Права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местной власти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24192" y="2645531"/>
            <a:ext cx="3412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Приостановка работы земств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402646" y="4050041"/>
            <a:ext cx="3255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Закрытие торговых заведений</a:t>
            </a:r>
          </a:p>
        </p:txBody>
      </p:sp>
    </p:spTree>
    <p:extLst>
      <p:ext uri="{BB962C8B-B14F-4D97-AF65-F5344CB8AC3E}">
        <p14:creationId xmlns:p14="http://schemas.microsoft.com/office/powerpoint/2010/main" val="29642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19" grpId="0" animBg="1"/>
      <p:bldP spid="5" grpId="0"/>
      <p:bldP spid="13" grpId="0"/>
      <p:bldP spid="24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r="-2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ÐÐ°ÑÑÐ¸Ð½ÐºÐ¸ Ð¿Ð¾ Ð·Ð°Ð¿ÑÐ¾ÑÑ ÑÐ¸Ð½Ð¾Ð²Ð½Ð¸ÐºÐ¸ ÑÐ¾ÑÑÐ¸Ñ 19 Ð²ÐµÐº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0"/>
            <a:ext cx="9144000" cy="514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5500" y="621216"/>
            <a:ext cx="2793539" cy="3901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«Положение о мерах к охранению государственного порядка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общественного спокойствия» вводилось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1,5 года, однако возобновить его действие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не составляло труда. </a:t>
            </a:r>
          </a:p>
        </p:txBody>
      </p:sp>
    </p:spTree>
    <p:extLst>
      <p:ext uri="{BB962C8B-B14F-4D97-AF65-F5344CB8AC3E}">
        <p14:creationId xmlns:p14="http://schemas.microsoft.com/office/powerpoint/2010/main" val="262987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788264" y="1425006"/>
            <a:ext cx="255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Происходило укрепление позиций помещиков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39428" y="1425006"/>
            <a:ext cx="2557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Была проведена Земская контрреформа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39426" y="2764389"/>
            <a:ext cx="2557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1889 году во главе земских участков поставили земских начальников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88264" y="2872110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Их из числа помещиков назначал лично министр внутренних дел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01290" y="1677533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01290" y="3211058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18156" y="2332379"/>
            <a:ext cx="0" cy="212603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Земская контрреформа</a:t>
            </a:r>
          </a:p>
        </p:txBody>
      </p:sp>
    </p:spTree>
    <p:extLst>
      <p:ext uri="{BB962C8B-B14F-4D97-AF65-F5344CB8AC3E}">
        <p14:creationId xmlns:p14="http://schemas.microsoft.com/office/powerpoint/2010/main" val="113798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1814" y="38836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10764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3923039" y="1396772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35" idx="1"/>
          </p:cNvCxnSpPr>
          <p:nvPr/>
        </p:nvCxnSpPr>
        <p:spPr>
          <a:xfrm>
            <a:off x="3923039" y="2800351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564211" y="2538740"/>
            <a:ext cx="2159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Земский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начальник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35670" y="1242882"/>
            <a:ext cx="2989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Следил за порядком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35670" y="2178601"/>
            <a:ext cx="2989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Собирал подати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64457" y="3006601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Обеспечивал исполнение воинской повинности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64457" y="3942320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Мог штрафовать и подвергать аресту крестьян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Земская контрреформа</a:t>
            </a:r>
          </a:p>
        </p:txBody>
      </p:sp>
    </p:spTree>
    <p:extLst>
      <p:ext uri="{BB962C8B-B14F-4D97-AF65-F5344CB8AC3E}">
        <p14:creationId xmlns:p14="http://schemas.microsoft.com/office/powerpoint/2010/main" val="63605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19" grpId="0" animBg="1"/>
      <p:bldP spid="21" grpId="0" animBg="1"/>
      <p:bldP spid="13" grpId="0"/>
      <p:bldP spid="14" grpId="0"/>
      <p:bldP spid="15" grpId="0"/>
      <p:bldP spid="18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740643"/>
            <a:ext cx="4033837" cy="1665610"/>
            <a:chOff x="358776" y="1577920"/>
            <a:chExt cx="4033837" cy="166561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Земская контрреформа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546929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Было ликвидировано одно из важных последствий Крестьянской реформы –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потеря помещиками власти над крестьянами. </a:t>
              </a:r>
            </a:p>
          </p:txBody>
        </p:sp>
      </p:grpSp>
      <p:pic>
        <p:nvPicPr>
          <p:cNvPr id="8194" name="Picture 2" descr="ÐÐ°ÑÑÐ¸Ð½ÐºÐ¸ Ð¿Ð¾ Ð·Ð°Ð¿ÑÐ¾ÑÑ Ð·ÐµÐ¼ÑÐºÐ¸Ð¹ Ð½Ð°ÑÐ°Ð»ÑÐ½Ð¸Ðº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42121" y="812800"/>
            <a:ext cx="4401878" cy="351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8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1890 году провели Земскую реформу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94064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Её целью было подчинение дворянам земского самоуправления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9"/>
            <a:ext cx="2557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Изменили систему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выборов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Внутренняя политика Александра </a:t>
            </a:r>
            <a:r>
              <a:rPr lang="en-US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III</a:t>
            </a:r>
            <a:endParaRPr lang="ru-RU" sz="2800" dirty="0">
              <a:solidFill>
                <a:srgbClr val="FA5050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97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277716" y="2241712"/>
            <a:ext cx="2558115" cy="111727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68496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68496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19" idx="3"/>
            <a:endCxn id="29" idx="1"/>
          </p:cNvCxnSpPr>
          <p:nvPr/>
        </p:nvCxnSpPr>
        <p:spPr>
          <a:xfrm>
            <a:off x="4865758" y="2332491"/>
            <a:ext cx="411958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1" idx="3"/>
            <a:endCxn id="29" idx="1"/>
          </p:cNvCxnSpPr>
          <p:nvPr/>
        </p:nvCxnSpPr>
        <p:spPr>
          <a:xfrm flipV="1">
            <a:off x="4865758" y="2800351"/>
            <a:ext cx="411958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477003" y="2323296"/>
            <a:ext cx="21595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Помещики получили численное превосходство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в земствах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16240" y="1963158"/>
            <a:ext cx="29895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Имущественный ценз для землевладельческой курии снизили в 2 раза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16240" y="3006601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Для городской курии имущественный ценз увеличили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Земская реформа</a:t>
            </a:r>
          </a:p>
        </p:txBody>
      </p:sp>
    </p:spTree>
    <p:extLst>
      <p:ext uri="{BB962C8B-B14F-4D97-AF65-F5344CB8AC3E}">
        <p14:creationId xmlns:p14="http://schemas.microsoft.com/office/powerpoint/2010/main" val="334336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5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725066"/>
            <a:ext cx="4124528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Крестьяне вовсе потеряли право выбора. Теперь решение по кандидатам принимал губернатор.</a:t>
            </a:r>
          </a:p>
        </p:txBody>
      </p:sp>
    </p:spTree>
    <p:extLst>
      <p:ext uri="{BB962C8B-B14F-4D97-AF65-F5344CB8AC3E}">
        <p14:creationId xmlns:p14="http://schemas.microsoft.com/office/powerpoint/2010/main" val="151326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Помогая поместному дворянству, правительство оказалось в сложной ситуации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94064" y="2743439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Помещики, которые смогли модернизировать своё хозяйство, проникались либеральными идеями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9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Эти помещики высказывались против императора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Внутренняя политика Александра </a:t>
            </a:r>
            <a:r>
              <a:rPr lang="en-US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III</a:t>
            </a:r>
            <a:endParaRPr lang="ru-RU" sz="2800" dirty="0">
              <a:solidFill>
                <a:srgbClr val="FA5050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56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54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4" y="1501811"/>
            <a:ext cx="5188537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Власть поддерживали помещики, которые вели хозяйство старыми методами.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Они не выдерживали конкуренции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 передовыми хозяйствами и теряли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своё положение на местах.</a:t>
            </a:r>
          </a:p>
        </p:txBody>
      </p:sp>
      <p:pic>
        <p:nvPicPr>
          <p:cNvPr id="1026" name="Picture 2" descr="ÐÐ°ÑÑÐ¸Ð½ÐºÐ¸ Ð¿Ð¾ Ð·Ð°Ð¿ÑÐ¾ÑÑ Ð¿Ð¾Ð¼ÐµÑÐ¸ÐºÐ¸ ÑÐ¾ÑÑÐ¸Ñ 19 Ð²ÐµÐº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4076" y="850605"/>
            <a:ext cx="2900640" cy="343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91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58000" r="-32000" b="-1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5500" y="971415"/>
            <a:ext cx="2793539" cy="3208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Правительство оказывало помещикам материальную поддержку.</a:t>
            </a:r>
          </a:p>
          <a:p>
            <a:pPr algn="ctr" defTabSz="685766">
              <a:lnSpc>
                <a:spcPct val="125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 В 1885 году учредили Дворянский банк.</a:t>
            </a:r>
          </a:p>
        </p:txBody>
      </p:sp>
    </p:spTree>
    <p:extLst>
      <p:ext uri="{BB962C8B-B14F-4D97-AF65-F5344CB8AC3E}">
        <p14:creationId xmlns:p14="http://schemas.microsoft.com/office/powerpoint/2010/main" val="367213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935202"/>
            <a:ext cx="4033837" cy="1266773"/>
            <a:chOff x="358776" y="1577920"/>
            <a:chExt cx="4033837" cy="1266773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Образование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148092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сфере образования главной задачей было сделать его недоступным для простых людей и установить над ним жёсткий контроль. </a:t>
              </a:r>
            </a:p>
          </p:txBody>
        </p:sp>
      </p:grpSp>
      <p:pic>
        <p:nvPicPr>
          <p:cNvPr id="2050" name="Picture 2" descr="ÐÐ°ÑÑÐ¸Ð½ÐºÐ¸ Ð¿Ð¾ Ð·Ð°Ð¿ÑÐ¾ÑÑ Ð¾Ð±ÑÐ°Ð·Ð¾Ð²Ð°Ð½Ð¸Ðµ ÑÐ¾ÑÑÐ¸Ñ 19 Ð²ÐµÐº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3925" y="812799"/>
            <a:ext cx="4410076" cy="351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64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0"/>
            <a:ext cx="6484147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Университетский устав 1884 года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323562"/>
            <a:ext cx="493370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Ликвидировалась университетская автономия.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31359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29043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26728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271621"/>
            <a:ext cx="5704044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Должности ректора, деканов и профессоров перестали быть выборными.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5" y="3254375"/>
            <a:ext cx="543823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Полновластным хозяином университета становился попечитель учебного округа.</a:t>
            </a:r>
          </a:p>
        </p:txBody>
      </p:sp>
      <p:sp>
        <p:nvSpPr>
          <p:cNvPr id="19" name="Овал 18"/>
          <p:cNvSpPr/>
          <p:nvPr/>
        </p:nvSpPr>
        <p:spPr>
          <a:xfrm>
            <a:off x="358775" y="42441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98775" y="4237129"/>
            <a:ext cx="4247383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Под запретом оказались любые студенческие объединения.</a:t>
            </a:r>
          </a:p>
        </p:txBody>
      </p:sp>
      <p:pic>
        <p:nvPicPr>
          <p:cNvPr id="3074" name="Picture 2" descr="ÐÐ°ÑÑÐ¸Ð½ÐºÐ¸ Ð¿Ð¾ Ð·Ð°Ð¿ÑÐ¾ÑÑ ÑÐ½Ð¸Ð²ÐµÑÑÐ¸ÑÐµÑÑÐºÐ¸Ð¹ ÑÑÑÐ°Ð² 188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250" y="1376491"/>
            <a:ext cx="2106362" cy="313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56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19" grpId="0" animBg="1"/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948350"/>
            <a:ext cx="3030279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1886 году закрыли Высшие женские курсы.</a:t>
            </a:r>
          </a:p>
        </p:txBody>
      </p:sp>
    </p:spTree>
    <p:extLst>
      <p:ext uri="{BB962C8B-B14F-4D97-AF65-F5344CB8AC3E}">
        <p14:creationId xmlns:p14="http://schemas.microsoft.com/office/powerpoint/2010/main" val="239942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4" y="1501811"/>
            <a:ext cx="4858927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И. Д.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Делянов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в 1887 году издал циркуляр о кухаркиных детях.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Запрещалось принимать в гимназии «детей кучеров, лакеев, прачек, мелких лавочников и тому подобных людей».</a:t>
            </a:r>
          </a:p>
        </p:txBody>
      </p:sp>
      <p:pic>
        <p:nvPicPr>
          <p:cNvPr id="4098" name="Picture 2" descr="https://upload.wikimedia.org/wikipedia/commons/thumb/5/5d/Ivan_Davydovich_Delyanov.jpg/800px-Ivan_Davydovich_Delyano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74" y="854910"/>
            <a:ext cx="2900642" cy="343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56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788264" y="1316594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Происходило расширение сети церковно-приходских школ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39428" y="1208872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Победоносцев приказал открывать такие школы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 каждом церковном приходе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39426" y="2764389"/>
            <a:ext cx="2557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Приходские священники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не были готовы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 учительской деятельности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88264" y="2764389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Они не хотели этим заниматься, так как были заняты своими основными делами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01290" y="1677533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01290" y="3211058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18156" y="2332379"/>
            <a:ext cx="0" cy="212603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Образование</a:t>
            </a:r>
          </a:p>
        </p:txBody>
      </p:sp>
    </p:spTree>
    <p:extLst>
      <p:ext uri="{BB962C8B-B14F-4D97-AF65-F5344CB8AC3E}">
        <p14:creationId xmlns:p14="http://schemas.microsoft.com/office/powerpoint/2010/main" val="155880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8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" y="3948350"/>
            <a:ext cx="2668772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1882 году ужесточили цензурные требования.</a:t>
            </a:r>
          </a:p>
        </p:txBody>
      </p:sp>
    </p:spTree>
    <p:extLst>
      <p:ext uri="{BB962C8B-B14F-4D97-AF65-F5344CB8AC3E}">
        <p14:creationId xmlns:p14="http://schemas.microsoft.com/office/powerpoint/2010/main" val="166346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" y="3948350"/>
            <a:ext cx="4667692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За публикацию материалов, неугодных властям, периодическое издание могло быть закрыто.</a:t>
            </a:r>
          </a:p>
        </p:txBody>
      </p:sp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Книга, прошедшая цензуру</a:t>
            </a:r>
          </a:p>
        </p:txBody>
      </p:sp>
    </p:spTree>
    <p:extLst>
      <p:ext uri="{BB962C8B-B14F-4D97-AF65-F5344CB8AC3E}">
        <p14:creationId xmlns:p14="http://schemas.microsoft.com/office/powerpoint/2010/main" val="307240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t="-31000" r="-15000" b="-1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50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47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10764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3923039" y="1396772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564211" y="2431018"/>
            <a:ext cx="21595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Были предприняты меры по облегчению положения крестьян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35670" y="1036410"/>
            <a:ext cx="29895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 декабре 1881 года появился закон о прекращении </a:t>
            </a:r>
            <a:r>
              <a:rPr lang="ru-RU" sz="1400" dirty="0" err="1">
                <a:solidFill>
                  <a:prstClr val="black"/>
                </a:solidFill>
              </a:rPr>
              <a:t>временнообязанного</a:t>
            </a:r>
            <a:r>
              <a:rPr lang="ru-RU" sz="1400" dirty="0">
                <a:solidFill>
                  <a:prstClr val="black"/>
                </a:solidFill>
              </a:rPr>
              <a:t> состояния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35670" y="2070242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Н. Х. </a:t>
            </a:r>
            <a:r>
              <a:rPr lang="ru-RU" sz="1400" dirty="0" err="1">
                <a:solidFill>
                  <a:prstClr val="black"/>
                </a:solidFill>
              </a:rPr>
              <a:t>Бунге</a:t>
            </a:r>
            <a:r>
              <a:rPr lang="ru-RU" sz="1400" dirty="0">
                <a:solidFill>
                  <a:prstClr val="black"/>
                </a:solidFill>
              </a:rPr>
              <a:t> стал инициатором отмены подушной подати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64457" y="3006601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 1882 году начал работать Крестьянский банк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Положение крестьян</a:t>
            </a:r>
          </a:p>
        </p:txBody>
      </p:sp>
    </p:spTree>
    <p:extLst>
      <p:ext uri="{BB962C8B-B14F-4D97-AF65-F5344CB8AC3E}">
        <p14:creationId xmlns:p14="http://schemas.microsoft.com/office/powerpoint/2010/main" val="79190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7" grpId="0" animBg="1"/>
      <p:bldP spid="19" grpId="0" animBg="1"/>
      <p:bldP spid="21" grpId="0" animBg="1"/>
      <p:bldP spid="13" grpId="0"/>
      <p:bldP spid="14" grpId="0"/>
      <p:bldP spid="15" grpId="0"/>
      <p:bldP spid="1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4" y="1650673"/>
            <a:ext cx="4858927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Крестьянский банк давал крестьянам ссуды на приобретение земли.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Процент был очень высоким,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поэтому не все могли себе позволить взять ссуду.</a:t>
            </a:r>
          </a:p>
        </p:txBody>
      </p:sp>
      <p:pic>
        <p:nvPicPr>
          <p:cNvPr id="5122" name="Picture 2" descr="ÐÐ°ÑÑÐ¸Ð½ÐºÐ¸ Ð¿Ð¾ Ð·Ð°Ð¿ÑÐ¾ÑÑ ÐºÑÐµÑÑÑÑÐ½ÑÐºÐ¸Ð¹ Ð±Ð°Ð½Ðº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4072" y="854910"/>
            <a:ext cx="2900644" cy="342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13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1814" y="38836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10764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3923039" y="1396772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35" idx="1"/>
          </p:cNvCxnSpPr>
          <p:nvPr/>
        </p:nvCxnSpPr>
        <p:spPr>
          <a:xfrm>
            <a:off x="3923039" y="2800351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564211" y="2431018"/>
            <a:ext cx="21595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Были предприняты меры по облегчению положения крестьян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35670" y="1036410"/>
            <a:ext cx="29895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 декабре 1881 года появился закон о прекращении </a:t>
            </a:r>
            <a:r>
              <a:rPr lang="ru-RU" sz="1400" dirty="0" err="1">
                <a:solidFill>
                  <a:prstClr val="black"/>
                </a:solidFill>
              </a:rPr>
              <a:t>временнообязанного</a:t>
            </a:r>
            <a:r>
              <a:rPr lang="ru-RU" sz="1400" dirty="0">
                <a:solidFill>
                  <a:prstClr val="black"/>
                </a:solidFill>
              </a:rPr>
              <a:t> состояния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35670" y="2070242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Н. Х. </a:t>
            </a:r>
            <a:r>
              <a:rPr lang="ru-RU" sz="1400" dirty="0" err="1">
                <a:solidFill>
                  <a:prstClr val="black"/>
                </a:solidFill>
              </a:rPr>
              <a:t>Бунге</a:t>
            </a:r>
            <a:r>
              <a:rPr lang="ru-RU" sz="1400" dirty="0">
                <a:solidFill>
                  <a:prstClr val="black"/>
                </a:solidFill>
              </a:rPr>
              <a:t> стал инициатором отмены подушной подати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64457" y="3006601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 1882 году начал работать Крестьянский банк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64457" y="3942320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Крестьян переселяли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на свободные земли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Положение крестьян</a:t>
            </a:r>
          </a:p>
        </p:txBody>
      </p:sp>
    </p:spTree>
    <p:extLst>
      <p:ext uri="{BB962C8B-B14F-4D97-AF65-F5344CB8AC3E}">
        <p14:creationId xmlns:p14="http://schemas.microsoft.com/office/powerpoint/2010/main" val="405585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5500" y="1343560"/>
            <a:ext cx="2793539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Оказывалась поддержка общине, что лишало крестьян возможности распоряжаться землёй.</a:t>
            </a:r>
          </a:p>
        </p:txBody>
      </p:sp>
    </p:spTree>
    <p:extLst>
      <p:ext uri="{BB962C8B-B14F-4D97-AF65-F5344CB8AC3E}">
        <p14:creationId xmlns:p14="http://schemas.microsoft.com/office/powerpoint/2010/main" val="129317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20000" r="-2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" y="3948350"/>
            <a:ext cx="4465673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Наиболее заметным попечительство Александра III было по отношению к рабочим.</a:t>
            </a:r>
          </a:p>
        </p:txBody>
      </p:sp>
    </p:spTree>
    <p:extLst>
      <p:ext uri="{BB962C8B-B14F-4D97-AF65-F5344CB8AC3E}">
        <p14:creationId xmlns:p14="http://schemas.microsoft.com/office/powerpoint/2010/main" val="4375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860771"/>
            <a:ext cx="4033837" cy="1503761"/>
            <a:chOff x="358776" y="1577920"/>
            <a:chExt cx="4033837" cy="1503761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Рабочие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148092"/>
              <a:ext cx="4033837" cy="9335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Ввели рабочее законодательство, которое давало возможность правительству вмешиваться в дела между работниками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и предпринимателями. </a:t>
              </a: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1487" y="812799"/>
            <a:ext cx="4412513" cy="351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57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0"/>
            <a:ext cx="5031827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Рабочее законодательство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168095"/>
            <a:ext cx="4933700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1882 году запретили использовать на производстве труд детей младше 12 лет.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31359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29043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26728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271621"/>
            <a:ext cx="465142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Детям от 12 до 15 лет ограничили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рабочий день восемью часами.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5" y="3254375"/>
            <a:ext cx="543823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1886 году установили фиксированные нормы штрафов.</a:t>
            </a:r>
          </a:p>
        </p:txBody>
      </p:sp>
      <p:sp>
        <p:nvSpPr>
          <p:cNvPr id="19" name="Овал 18"/>
          <p:cNvSpPr/>
          <p:nvPr/>
        </p:nvSpPr>
        <p:spPr>
          <a:xfrm>
            <a:off x="358775" y="42441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98775" y="4098629"/>
            <a:ext cx="4933700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У рабочих появились расчётные книжки, куда записывались условия найма на работу.</a:t>
            </a:r>
          </a:p>
        </p:txBody>
      </p:sp>
      <p:pic>
        <p:nvPicPr>
          <p:cNvPr id="6146" name="Picture 2" descr="ÐÐ°ÑÑÐ¸Ð½ÐºÐ¸ Ð¿Ð¾ Ð·Ð°Ð¿ÑÐ¾ÑÑ ÑÐ°Ð±Ð¾ÑÐ¸Ðµ ÑÐ¾ÑÑÐ¸Ñ 19 Ð²ÐµÐº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88490" y="1047786"/>
            <a:ext cx="2671791" cy="346634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96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19" grpId="0" animBg="1"/>
      <p:bldP spid="2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4" y="1523077"/>
            <a:ext cx="4858927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1897 году законодательно закрепили количество рабочих и праздничных дней в году.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Была определена максимальная длительность рабочего дня, которая составила 11,5 часов.</a:t>
            </a:r>
          </a:p>
        </p:txBody>
      </p:sp>
      <p:pic>
        <p:nvPicPr>
          <p:cNvPr id="9218" name="Picture 2" descr="ÐÐ°ÑÑÐ¸Ð½ÐºÐ¸ Ð¿Ð¾ Ð·Ð°Ð¿ÑÐ¾ÑÑ ÑÐ°Ð±Ð¾ÑÐ¸Ðµ ÑÐ¾ÑÑÐ¸Ñ 19 Ð²ÐµÐº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4070" y="854909"/>
            <a:ext cx="2900646" cy="341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45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0"/>
            <a:ext cx="5510397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Александр III. Особенности внутренней политики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4" y="1564421"/>
            <a:ext cx="5278741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2 марта 1881 года на российский престол вступил Александр III.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56935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7568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94777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749802"/>
            <a:ext cx="5278741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Курс Александра III получил название «политики контрреформ».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4" y="3808151"/>
            <a:ext cx="6660974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августе 1881 года Александр III подписал «Положение о мерах к охранению государственной безопасности и общественного спокойствия».</a:t>
            </a:r>
          </a:p>
        </p:txBody>
      </p:sp>
    </p:spTree>
    <p:extLst>
      <p:ext uri="{BB962C8B-B14F-4D97-AF65-F5344CB8AC3E}">
        <p14:creationId xmlns:p14="http://schemas.microsoft.com/office/powerpoint/2010/main" val="284307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0"/>
            <a:ext cx="5510397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Александр III. Особенности внутренней политики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414453"/>
            <a:ext cx="5278741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1890 году провели Земскую реформу, целью которой было подчинение дворянам земского самоуправления.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56935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7568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94777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749802"/>
            <a:ext cx="5278741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Был установлен жёсткий контроль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над образованием и усилена цензура.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5" y="3954775"/>
            <a:ext cx="5097989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При Александре III в России появилось рабочее законодательство.</a:t>
            </a:r>
          </a:p>
        </p:txBody>
      </p:sp>
    </p:spTree>
    <p:extLst>
      <p:ext uri="{BB962C8B-B14F-4D97-AF65-F5344CB8AC3E}">
        <p14:creationId xmlns:p14="http://schemas.microsoft.com/office/powerpoint/2010/main" val="198329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0"/>
            <a:ext cx="335348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6" y="1329069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Начало правления Александра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III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19685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17370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15054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305203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Укрепление государственной власти.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5" y="3150547"/>
            <a:ext cx="452383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Политика в области просвещения и цензуры.</a:t>
            </a:r>
          </a:p>
        </p:txBody>
      </p:sp>
      <p:sp>
        <p:nvSpPr>
          <p:cNvPr id="19" name="Овал 18"/>
          <p:cNvSpPr/>
          <p:nvPr/>
        </p:nvSpPr>
        <p:spPr>
          <a:xfrm>
            <a:off x="358775" y="412739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98775" y="4257770"/>
            <a:ext cx="4247383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Рабочее законодательство.</a:t>
            </a:r>
          </a:p>
        </p:txBody>
      </p:sp>
    </p:spTree>
    <p:extLst>
      <p:ext uri="{BB962C8B-B14F-4D97-AF65-F5344CB8AC3E}">
        <p14:creationId xmlns:p14="http://schemas.microsoft.com/office/powerpoint/2010/main" val="28957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19" grpId="0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926632"/>
            <a:ext cx="3413051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2 марта 1881 года на российский престол вступил Александр III.</a:t>
            </a:r>
          </a:p>
        </p:txBody>
      </p:sp>
    </p:spTree>
    <p:extLst>
      <p:ext uri="{BB962C8B-B14F-4D97-AF65-F5344CB8AC3E}">
        <p14:creationId xmlns:p14="http://schemas.microsoft.com/office/powerpoint/2010/main" val="358510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10000" r="-2000" b="-9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735246"/>
            <a:ext cx="4295553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На начальном этапе внутреннюю политику нового императора определяло потрясение, вызванное убийством Александра II.</a:t>
            </a:r>
          </a:p>
        </p:txBody>
      </p:sp>
    </p:spTree>
    <p:extLst>
      <p:ext uri="{BB962C8B-B14F-4D97-AF65-F5344CB8AC3E}">
        <p14:creationId xmlns:p14="http://schemas.microsoft.com/office/powerpoint/2010/main" val="58783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788264" y="1425006"/>
            <a:ext cx="255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Общую панику подогревали действия народовольцев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39428" y="1200479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Л. Тихомиров передал императору послание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с требованием созвать Учредительное собрание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39426" y="2764389"/>
            <a:ext cx="2557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Если это не будет сделано, Тихомиров обещал,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что «Народная воля» продолжит террор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88264" y="2949448"/>
            <a:ext cx="255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Александр III не пошёл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ни на какие соглашения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01290" y="1677533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01290" y="3211058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18156" y="2385544"/>
            <a:ext cx="0" cy="212603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Начало правления Александра </a:t>
            </a:r>
            <a:r>
              <a:rPr lang="en-US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III</a:t>
            </a:r>
            <a:endParaRPr lang="ru-RU" sz="2800" dirty="0">
              <a:solidFill>
                <a:srgbClr val="FA5050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67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апреле 1881 года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был издан манифест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«О незыблемости самодержавия»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94064" y="2743439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Своей главной задачей император видел укрепление самодержавной власти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9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err="1">
                <a:solidFill>
                  <a:prstClr val="black"/>
                </a:solidFill>
              </a:rPr>
              <a:t>Лорис</a:t>
            </a:r>
            <a:r>
              <a:rPr lang="ru-RU" sz="1400" dirty="0">
                <a:solidFill>
                  <a:prstClr val="black"/>
                </a:solidFill>
              </a:rPr>
              <a:t>-Меликов подал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отставку сразу после выхода манифеста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Начало правления Александра </a:t>
            </a:r>
            <a:r>
              <a:rPr lang="en-US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III</a:t>
            </a:r>
            <a:endParaRPr lang="ru-RU" sz="2800" dirty="0">
              <a:solidFill>
                <a:srgbClr val="FA5050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73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3">
      <a:majorFont>
        <a:latin typeface="Kolyada-Medium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1087</Words>
  <Application>Microsoft Office PowerPoint</Application>
  <PresentationFormat>Экран (16:9)</PresentationFormat>
  <Paragraphs>246</Paragraphs>
  <Slides>49</Slides>
  <Notes>49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49</vt:i4>
      </vt:variant>
    </vt:vector>
  </HeadingPairs>
  <TitlesOfParts>
    <vt:vector size="58" baseType="lpstr">
      <vt:lpstr>Roboto Slab</vt:lpstr>
      <vt:lpstr>Theano Didot</vt:lpstr>
      <vt:lpstr>Roboto</vt:lpstr>
      <vt:lpstr>Calibri</vt:lpstr>
      <vt:lpstr>Merriweather</vt:lpstr>
      <vt:lpstr>Arial</vt:lpstr>
      <vt:lpstr>Tahoma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2018-11-06T07:19:37Z</dcterms:created>
  <dcterms:modified xsi:type="dcterms:W3CDTF">2018-11-19T07:28:08Z</dcterms:modified>
</cp:coreProperties>
</file>