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</p:sldMasterIdLst>
  <p:notesMasterIdLst>
    <p:notesMasterId r:id="rId74"/>
  </p:notesMasterIdLst>
  <p:sldIdLst>
    <p:sldId id="257" r:id="rId2"/>
    <p:sldId id="678" r:id="rId3"/>
    <p:sldId id="505" r:id="rId4"/>
    <p:sldId id="679" r:id="rId5"/>
    <p:sldId id="680" r:id="rId6"/>
    <p:sldId id="681" r:id="rId7"/>
    <p:sldId id="682" r:id="rId8"/>
    <p:sldId id="683" r:id="rId9"/>
    <p:sldId id="684" r:id="rId10"/>
    <p:sldId id="685" r:id="rId11"/>
    <p:sldId id="686" r:id="rId12"/>
    <p:sldId id="687" r:id="rId13"/>
    <p:sldId id="688" r:id="rId14"/>
    <p:sldId id="689" r:id="rId15"/>
    <p:sldId id="690" r:id="rId16"/>
    <p:sldId id="691" r:id="rId17"/>
    <p:sldId id="692" r:id="rId18"/>
    <p:sldId id="693" r:id="rId19"/>
    <p:sldId id="694" r:id="rId20"/>
    <p:sldId id="695" r:id="rId21"/>
    <p:sldId id="696" r:id="rId22"/>
    <p:sldId id="697" r:id="rId23"/>
    <p:sldId id="698" r:id="rId24"/>
    <p:sldId id="700" r:id="rId25"/>
    <p:sldId id="701" r:id="rId26"/>
    <p:sldId id="699" r:id="rId27"/>
    <p:sldId id="703" r:id="rId28"/>
    <p:sldId id="702" r:id="rId29"/>
    <p:sldId id="704" r:id="rId30"/>
    <p:sldId id="706" r:id="rId31"/>
    <p:sldId id="707" r:id="rId32"/>
    <p:sldId id="709" r:id="rId33"/>
    <p:sldId id="708" r:id="rId34"/>
    <p:sldId id="705" r:id="rId35"/>
    <p:sldId id="710" r:id="rId36"/>
    <p:sldId id="711" r:id="rId37"/>
    <p:sldId id="712" r:id="rId38"/>
    <p:sldId id="713" r:id="rId39"/>
    <p:sldId id="714" r:id="rId40"/>
    <p:sldId id="715" r:id="rId41"/>
    <p:sldId id="746" r:id="rId42"/>
    <p:sldId id="717" r:id="rId43"/>
    <p:sldId id="718" r:id="rId44"/>
    <p:sldId id="719" r:id="rId45"/>
    <p:sldId id="720" r:id="rId46"/>
    <p:sldId id="721" r:id="rId47"/>
    <p:sldId id="722" r:id="rId48"/>
    <p:sldId id="723" r:id="rId49"/>
    <p:sldId id="724" r:id="rId50"/>
    <p:sldId id="725" r:id="rId51"/>
    <p:sldId id="726" r:id="rId52"/>
    <p:sldId id="727" r:id="rId53"/>
    <p:sldId id="728" r:id="rId54"/>
    <p:sldId id="729" r:id="rId55"/>
    <p:sldId id="730" r:id="rId56"/>
    <p:sldId id="731" r:id="rId57"/>
    <p:sldId id="732" r:id="rId58"/>
    <p:sldId id="733" r:id="rId59"/>
    <p:sldId id="734" r:id="rId60"/>
    <p:sldId id="735" r:id="rId61"/>
    <p:sldId id="736" r:id="rId62"/>
    <p:sldId id="737" r:id="rId63"/>
    <p:sldId id="738" r:id="rId64"/>
    <p:sldId id="739" r:id="rId65"/>
    <p:sldId id="740" r:id="rId66"/>
    <p:sldId id="741" r:id="rId67"/>
    <p:sldId id="742" r:id="rId68"/>
    <p:sldId id="743" r:id="rId69"/>
    <p:sldId id="744" r:id="rId70"/>
    <p:sldId id="745" r:id="rId71"/>
    <p:sldId id="589" r:id="rId72"/>
    <p:sldId id="677" r:id="rId7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Merriweather" panose="00000500000000000000" pitchFamily="2" charset="-52"/>
      <p:regular r:id="rId79"/>
      <p:bold r:id="rId80"/>
      <p:italic r:id="rId81"/>
      <p:boldItalic r:id="rId82"/>
    </p:embeddedFont>
    <p:embeddedFont>
      <p:font typeface="Roboto" panose="02000000000000000000" pitchFamily="2" charset="0"/>
      <p:regular r:id="rId83"/>
      <p:bold r:id="rId84"/>
      <p:italic r:id="rId85"/>
      <p:boldItalic r:id="rId86"/>
    </p:embeddedFont>
    <p:embeddedFont>
      <p:font typeface="Roboto Slab" pitchFamily="2" charset="0"/>
      <p:regular r:id="rId87"/>
      <p:bold r:id="rId88"/>
    </p:embeddedFont>
    <p:embeddedFont>
      <p:font typeface="Theano Didot" panose="02060603060706020203" pitchFamily="18" charset="0"/>
      <p:regular r:id="rId8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F95050"/>
    <a:srgbClr val="459AAB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>
        <p:scale>
          <a:sx n="89" d="100"/>
          <a:sy n="89" d="100"/>
        </p:scale>
        <p:origin x="1260" y="390"/>
      </p:cViewPr>
      <p:guideLst>
        <p:guide orient="horz" pos="305"/>
        <p:guide pos="226"/>
        <p:guide pos="5534"/>
        <p:guide orient="horz" pos="3003"/>
        <p:guide pos="2767"/>
        <p:guide pos="2993"/>
        <p:guide pos="1859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40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0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83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4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75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19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72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09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21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62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63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38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8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3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03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49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4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65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79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23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48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1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68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38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38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27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970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16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0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2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40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73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26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08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5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25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0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003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28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047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11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812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32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004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37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024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52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83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55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0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40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271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1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49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18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323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024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1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374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417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23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7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4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6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408"/>
          <a:stretch/>
        </p:blipFill>
        <p:spPr>
          <a:xfrm>
            <a:off x="686175" y="370703"/>
            <a:ext cx="8313635" cy="4505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547370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Внешняя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политика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Александра II.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Русско-турецкая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война 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>1877–1878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Задачи Министерства иностранных дел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08016"/>
            <a:ext cx="342009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81000" y="2149691"/>
            <a:ext cx="2465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Подчинить внешнюю политику решению внутриполитических проблем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Решать возникающие вопросы дипломатическими методами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Не ввязывать государство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в новую войну</a:t>
            </a:r>
          </a:p>
        </p:txBody>
      </p:sp>
    </p:spTree>
    <p:extLst>
      <p:ext uri="{BB962C8B-B14F-4D97-AF65-F5344CB8AC3E}">
        <p14:creationId xmlns:p14="http://schemas.microsoft.com/office/powerpoint/2010/main" val="13784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Главные внешнеполитические задачи 1860-х – первой половины 1870-х годов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71623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Вывод России из дипломатической блокады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восстановление статуса великой державы.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788170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статей Парижского мира, которые запрещали иметь флот на Чёрном море.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880214"/>
            <a:ext cx="588520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Официальное подтверждение российских границ со среднеазиатскими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дальневосточными государствами.</a:t>
            </a:r>
          </a:p>
        </p:txBody>
      </p:sp>
      <p:pic>
        <p:nvPicPr>
          <p:cNvPr id="9218" name="Picture 2" descr="https://upload.wikimedia.org/wikipedia/commons/1/1d/Edouard_Dubufe_Congr%C3%A8s_de_Pari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681" y="1545484"/>
            <a:ext cx="1979499" cy="29137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0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Главные внешнеполитические задачи 1860-х – первой половины 1870-х годов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71623"/>
            <a:ext cx="6304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Объединение русских владений на Кавказе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установление там мира.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914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3045810"/>
            <a:ext cx="5604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 вопроса о будущем Аляски. </a:t>
            </a:r>
          </a:p>
        </p:txBody>
      </p:sp>
      <p:pic>
        <p:nvPicPr>
          <p:cNvPr id="11" name="Picture 2" descr="https://upload.wikimedia.org/wikipedia/commons/1/1d/Edouard_Dubufe_Congr%C3%A8s_de_Pari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681" y="1545484"/>
            <a:ext cx="1979499" cy="29137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Преодоление международной изоляции Россией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4216034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Необходимость найти союзников в Европе.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70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54999" y="35550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4999" y="4216034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Необходимость развалить антирусскую коалицию.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42" name="Picture 2" descr="https://upload.wikimedia.org/wikipedia/commons/thumb/6/6e/Treaty_of_Paris_1856_-_1.jpg/800px-Treaty_of_Paris_1856_-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2991" y="1132183"/>
            <a:ext cx="2232234" cy="287913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9283" y="1505303"/>
            <a:ext cx="52737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60-е годы XIX века были благоприятным временем для решения внешнеполитических задач.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участников антирусской коалиции возникли острые разногласия. 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755" y="675397"/>
            <a:ext cx="2963769" cy="3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4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Подписание русско-французского договора </a:t>
            </a:r>
            <a:br>
              <a:rPr lang="ru-RU" sz="1400" b="1" dirty="0"/>
            </a:br>
            <a:r>
              <a:rPr lang="ru-RU" sz="1400" b="1" dirty="0"/>
              <a:t>о сотрудничестве </a:t>
            </a:r>
            <a:br>
              <a:rPr lang="ru-RU" sz="1400" b="1" dirty="0"/>
            </a:br>
            <a:r>
              <a:rPr lang="ru-RU" sz="1400" b="1" dirty="0"/>
              <a:t>в 1859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Польское восстание </a:t>
            </a:r>
            <a:br>
              <a:rPr lang="ru-RU" sz="1400" dirty="0"/>
            </a:br>
            <a:r>
              <a:rPr lang="ru-RU" sz="1400" dirty="0"/>
              <a:t>1863–1864 годов (Франция и Англия поддержали повстанцев)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29984" y="3251479"/>
            <a:ext cx="2805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Завершение </a:t>
            </a:r>
            <a:br>
              <a:rPr lang="ru-RU" sz="1400" dirty="0"/>
            </a:br>
            <a:r>
              <a:rPr lang="ru-RU" sz="1400" dirty="0"/>
              <a:t>русско-французской </a:t>
            </a:r>
            <a:br>
              <a:rPr lang="ru-RU" sz="1400" dirty="0"/>
            </a:br>
            <a:r>
              <a:rPr lang="ru-RU" sz="1400" dirty="0"/>
              <a:t>дружбы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667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Желание Франции </a:t>
            </a:r>
            <a:br>
              <a:rPr lang="ru-RU" sz="1400" b="1" dirty="0"/>
            </a:br>
            <a:r>
              <a:rPr lang="ru-RU" sz="1400" b="1" dirty="0"/>
              <a:t>и Англии, чтобы российские власти согласились </a:t>
            </a:r>
            <a:br>
              <a:rPr lang="ru-RU" sz="1400" b="1" dirty="0"/>
            </a:br>
            <a:r>
              <a:rPr lang="ru-RU" sz="1400" b="1" dirty="0"/>
              <a:t>на условия мятежников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978171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611629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717080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Русско-французские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14433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94357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Пруссия разрешила российским властям преследовать на своей территории участников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Польского восстания. 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675397"/>
            <a:ext cx="3127269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4211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7052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336569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2025522"/>
            <a:ext cx="358775" cy="85470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24" idx="1"/>
          </p:cNvCxnSpPr>
          <p:nvPr/>
        </p:nvCxnSpPr>
        <p:spPr>
          <a:xfrm>
            <a:off x="3923039" y="2880227"/>
            <a:ext cx="358776" cy="8057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01220" y="1763569"/>
            <a:ext cx="305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Пруссия смогла начать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войну с Францией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8423" y="2400425"/>
            <a:ext cx="2050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Нейтральная позиция России в отношении военных планов канцлера Бисмарка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81815" y="3424359"/>
            <a:ext cx="349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Россия получила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поддержку в Европе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Русско-германские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30993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5" grpId="0"/>
      <p:bldP spid="1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83404" y="1440342"/>
            <a:ext cx="5027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Франко–прусская война 1870–1871 годов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467" y="2568719"/>
            <a:ext cx="486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Нарушением другими государствами </a:t>
            </a:r>
            <a:br>
              <a:rPr lang="ru-RU" sz="1400" dirty="0"/>
            </a:br>
            <a:r>
              <a:rPr lang="ru-RU" sz="1400" dirty="0"/>
              <a:t>нейтрализации Чёрного моря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6548" y="3806307"/>
            <a:ext cx="498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Отказ Россия выполнять условия </a:t>
            </a:r>
            <a:br>
              <a:rPr lang="ru-RU" sz="1400" b="1" dirty="0"/>
            </a:br>
            <a:r>
              <a:rPr lang="ru-RU" sz="1400" b="1" dirty="0"/>
              <a:t>Парижского договора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Европейская политика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338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94357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Лондонской конвенцией 1871 года России было разрешено иметь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Чёрном море любое количество военных кораблей.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675397"/>
            <a:ext cx="3127269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¤Ð»Ð¾Ñ Ð Ð¾ÑÑÐ¸Ð¸ Ð² ÐºÐ¾Ð½ÑÐµ 19 Ð²ÐµÐºÐ°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208" y="675397"/>
            <a:ext cx="3180292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4/%D0%9A%D1%80%D1%8B%D0%BC%D1%81%D0%BA%D0%B0%D1%8F_%D0%B2%D0%BE%D0%B9%D0%BD%D0%B0._%D0%9F%D0%BE%D0%BB%D0%BA%D0%BE%D0%B2%D0%BE%D0%B4%D1%86%D1%8B_%D1%81%D0%BE%D1%8E%D0%B7%D0%BD%D1%8B%D1%85_%D0%B0%D1%80%D0%BC%D0%B8%D0%B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069" y="-37071"/>
            <a:ext cx="9181070" cy="51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860739"/>
            <a:ext cx="138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Полководцы союзных армий Крымской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42681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987661"/>
            <a:chOff x="358776" y="1577920"/>
            <a:chExt cx="4298948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Лондонская конвенция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Несмотря на то, что сохранился запрет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на проход российских военных кораблей через Босфор и Дарданеллы, конвенция была дипломатической победой России.</a:t>
              </a:r>
            </a:p>
          </p:txBody>
        </p:sp>
      </p:grpSp>
      <p:pic>
        <p:nvPicPr>
          <p:cNvPr id="15362" name="Picture 2" descr="https://www.runivers.ru/docandmat/gosdocs/sebastopol/Sevastopol_45_Bosfor_I_Dardanelli_London_Traktat_18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61499"/>
            <a:ext cx="4400550" cy="28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1/17/Wernerprok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7492"/>
            <a:ext cx="9144000" cy="52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Антон фон Вернер. Провозглашение Германской империи. </a:t>
            </a:r>
            <a:br>
              <a:rPr lang="ru-RU" sz="1200" dirty="0"/>
            </a:br>
            <a:r>
              <a:rPr lang="ru-RU" sz="1200" dirty="0"/>
              <a:t>1882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3757417"/>
            <a:ext cx="311972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объединения Германии кардинально изменилось соотношение сил в Европе.</a:t>
            </a:r>
          </a:p>
        </p:txBody>
      </p:sp>
    </p:spTree>
    <p:extLst>
      <p:ext uri="{BB962C8B-B14F-4D97-AF65-F5344CB8AC3E}">
        <p14:creationId xmlns:p14="http://schemas.microsoft.com/office/powerpoint/2010/main" val="32074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522258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Соотношение сил в Европе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340303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 потеряла роль лидера в Европе.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2123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112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29925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105040"/>
            <a:ext cx="41246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Австро-Венгрия решала свои внутренние проблемы.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2999554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восстановила свой статус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великой державы.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3884891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западных рубежах России появилась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мощная держава – Германская империя. 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8918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pic>
        <p:nvPicPr>
          <p:cNvPr id="17410" name="Picture 2" descr="https://upload.wikimedia.org/wikipedia/commons/e/ec/Die_Kaiserproklamation_1871%2C_Gem%C3%A4lde_von_187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5767" r="58105"/>
          <a:stretch/>
        </p:blipFill>
        <p:spPr bwMode="auto">
          <a:xfrm>
            <a:off x="6445325" y="1340303"/>
            <a:ext cx="2339900" cy="31428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Политика Горчакова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4" y="2068107"/>
            <a:ext cx="3124243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6" y="2008016"/>
            <a:ext cx="342008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8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2314" y="2149691"/>
            <a:ext cx="3124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Заключение военной конвенции российским, австрийским </a:t>
            </a:r>
            <a:br>
              <a:rPr lang="ru-RU" sz="1400" b="1" kern="0" dirty="0"/>
            </a:br>
            <a:r>
              <a:rPr lang="ru-RU" sz="1400" b="1" kern="0" dirty="0"/>
              <a:t>и германским императорами </a:t>
            </a:r>
          </a:p>
          <a:p>
            <a:pPr lvl="0" algn="ctr" defTabSz="914400"/>
            <a:r>
              <a:rPr lang="ru-RU" sz="1400" b="1" kern="0" dirty="0"/>
              <a:t>в 1873 году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Не допустить союза Австро-Венгрии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и Германии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Стремление нейтрализовать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Англию</a:t>
            </a:r>
          </a:p>
        </p:txBody>
      </p:sp>
    </p:spTree>
    <p:extLst>
      <p:ext uri="{BB962C8B-B14F-4D97-AF65-F5344CB8AC3E}">
        <p14:creationId xmlns:p14="http://schemas.microsoft.com/office/powerpoint/2010/main" val="27610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«Союз трёх императоров» окончательно вернул Россию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большую политику.</a:t>
            </a:r>
          </a:p>
        </p:txBody>
      </p:sp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3190725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299056"/>
            <a:ext cx="4914974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«Союз трёх императоров»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распался в 1878 году.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3190725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upload.wikimedia.org/wikipedia/commons/d/dd/Rakhim_khan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60961"/>
            <a:ext cx="9144000" cy="52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57417"/>
            <a:ext cx="439261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включения в состав России казахских </a:t>
            </a:r>
            <a:r>
              <a:rPr lang="ru-RU" sz="1400" dirty="0" err="1">
                <a:solidFill>
                  <a:prstClr val="white"/>
                </a:solidFill>
              </a:rPr>
              <a:t>жузов</a:t>
            </a:r>
            <a:r>
              <a:rPr lang="ru-RU" sz="1400" dirty="0">
                <a:solidFill>
                  <a:prstClr val="white"/>
                </a:solidFill>
              </a:rPr>
              <a:t> её соседями стали Бухарский эмират, </a:t>
            </a:r>
            <a:r>
              <a:rPr lang="ru-RU" sz="1400" dirty="0" err="1">
                <a:solidFill>
                  <a:prstClr val="white"/>
                </a:solidFill>
              </a:rPr>
              <a:t>Кокандское</a:t>
            </a:r>
            <a:r>
              <a:rPr lang="ru-RU" sz="1400" dirty="0">
                <a:solidFill>
                  <a:prstClr val="white"/>
                </a:solidFill>
              </a:rPr>
              <a:t> и Хивинское ханства.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Хивинский хан Мухаммад </a:t>
            </a:r>
            <a:br>
              <a:rPr lang="ru-RU" sz="1200" dirty="0"/>
            </a:br>
            <a:r>
              <a:rPr lang="ru-RU" sz="1200" dirty="0" err="1"/>
              <a:t>Рахим</a:t>
            </a:r>
            <a:r>
              <a:rPr lang="ru-RU" sz="1200" dirty="0"/>
              <a:t>-хан II</a:t>
            </a:r>
          </a:p>
        </p:txBody>
      </p:sp>
    </p:spTree>
    <p:extLst>
      <p:ext uri="{BB962C8B-B14F-4D97-AF65-F5344CB8AC3E}">
        <p14:creationId xmlns:p14="http://schemas.microsoft.com/office/powerpoint/2010/main" val="35808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Повод для присоединения Средней Азии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4" y="2068107"/>
            <a:ext cx="3124243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6" y="2008016"/>
            <a:ext cx="342008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8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53325" y="2257413"/>
            <a:ext cx="3124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Стремление России </a:t>
            </a:r>
            <a:br>
              <a:rPr lang="ru-RU" sz="1400" b="1" kern="0" dirty="0"/>
            </a:br>
            <a:r>
              <a:rPr lang="ru-RU" sz="1400" b="1" kern="0" dirty="0"/>
              <a:t>защитить своих новых подданных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Постоянные набеги кочевых племён на казахов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Захват казахов в плен и продажа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в рабство кочевниками</a:t>
            </a:r>
          </a:p>
        </p:txBody>
      </p:sp>
    </p:spTree>
    <p:extLst>
      <p:ext uri="{BB962C8B-B14F-4D97-AF65-F5344CB8AC3E}">
        <p14:creationId xmlns:p14="http://schemas.microsoft.com/office/powerpoint/2010/main" val="25958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29306" y="2276191"/>
            <a:ext cx="2844833" cy="8710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9505" y="1841559"/>
            <a:ext cx="28453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Экономические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Интересы России в Средней Азии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657" y="1698170"/>
            <a:ext cx="6484" cy="1788607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11254" y="1841559"/>
            <a:ext cx="28277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Военные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85132" y="2535346"/>
            <a:ext cx="284984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Для защита своих приграничных территорий за счёт присоединения среднеазиатских государств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2276192"/>
            <a:ext cx="2825384" cy="8710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662764" y="2325436"/>
            <a:ext cx="2648137" cy="761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Использование </a:t>
            </a:r>
            <a:br>
              <a:rPr lang="ru-RU" sz="12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в российской текстильной промышленности выращиваемого здесь хлопка</a:t>
            </a:r>
          </a:p>
        </p:txBody>
      </p:sp>
    </p:spTree>
    <p:extLst>
      <p:ext uri="{BB962C8B-B14F-4D97-AF65-F5344CB8AC3E}">
        <p14:creationId xmlns:p14="http://schemas.microsoft.com/office/powerpoint/2010/main" val="22769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9" grpId="0"/>
      <p:bldP spid="31" grpId="0"/>
      <p:bldP spid="36" grpId="0" animBg="1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817954"/>
            <a:ext cx="49149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1865 году русские войска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командованием генерала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М. Г. Черняева заняли часть территории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Кокандского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ханства вместе с городом Ташкентом. </a:t>
            </a:r>
          </a:p>
        </p:txBody>
      </p:sp>
      <p:pic>
        <p:nvPicPr>
          <p:cNvPr id="9" name="Picture 2" descr="https://upload.wikimedia.org/wikipedia/ru/3/30/%D0%A8%D1%82%D1%83%D1%80%D0%BC_%D0%A2%D0%B0%D1%88%D0%BA%D0%B5%D0%BD%D1%82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3197225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5/52/Gorchakov_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879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5/52/Gorchakov_A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9999" y="0"/>
            <a:ext cx="626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428" y="1673106"/>
            <a:ext cx="2747680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Горчаков стремился дипломатическим путём восстановить мировой престиж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влияние России.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716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22652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1867 году земли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Кокандского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ханства составили Туркестанское генерал-губернаторство. </a:t>
            </a:r>
          </a:p>
        </p:txBody>
      </p:sp>
      <p:pic>
        <p:nvPicPr>
          <p:cNvPr id="9" name="Picture 2" descr="https://upload.wikimedia.org/wikipedia/ru/3/30/%D0%A8%D1%82%D1%83%D1%80%D0%BC_%D0%A2%D0%B0%D1%88%D0%BA%D0%B5%D0%BD%D1%82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7"/>
            <a:ext cx="3197225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622" y="675397"/>
            <a:ext cx="3235530" cy="38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987661"/>
            <a:chOff x="358776" y="1577920"/>
            <a:chExt cx="4298948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Политика России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Средней Азии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феврале 1876 в состав Туркестанского генерал-губернаторства вошли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и остальные земли окончательно покорённого </a:t>
              </a:r>
              <a:r>
                <a:rPr lang="ru-RU" sz="1400" dirty="0" err="1">
                  <a:solidFill>
                    <a:prstClr val="white"/>
                  </a:solidFill>
                </a:rPr>
                <a:t>Кокандского</a:t>
              </a:r>
              <a:r>
                <a:rPr lang="ru-RU" sz="1400" dirty="0">
                  <a:solidFill>
                    <a:prstClr val="white"/>
                  </a:solidFill>
                </a:rPr>
                <a:t> ханства..</a:t>
              </a:r>
            </a:p>
          </p:txBody>
        </p:sp>
      </p:grp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1115073"/>
            <a:ext cx="4392612" cy="29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3" y="2048340"/>
            <a:ext cx="518038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Российские подданные получили право заниматься в эмирате судоходством, торговлей и владеть недвижимостью.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938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83060" y="32839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6764" y="3134668"/>
            <a:ext cx="50209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Российские купцы получили право беспошлинной торговли во всех городах и селениях Хивинского ханства.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8775" y="41728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6763" y="4172808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 Хивы обязался проводить политику только с ведома русских властей.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3171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31010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1868 года бухарский эмир признал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себя вассалом России.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России в Средней Азии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6626" name="Picture 2" descr="https://upload.wikimedia.org/wikipedia/commons/e/e3/%D0%A5%D0%B0%D0%BD_%D0%A5%D0%B8%D0%B2%D0%B8%D0%BD%D1%81%D0%BA%D0%BE%D0%B3%D0%BE_%D1%85%D0%B0%D0%BD%D1%81%D1%82%D0%B2%D0%B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624" y="1218491"/>
            <a:ext cx="2050516" cy="32444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a/a9/%D0%92%D0%B0%D1%81%D0%B8%D0%BB%D0%B8%D0%B9_%D0%92%D0%B5%D1%80%D0%B5%D1%89%D0%B0%D0%B3%D0%B8%D0%BD_%D0%A1%D0%B0%D0%BC%D0%B0%D1%80%D0%BA%D0%B0%D0%BD%D0%B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" y="-40341"/>
            <a:ext cx="9144004" cy="52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Верещагин. Самарканд. </a:t>
            </a:r>
            <a:br>
              <a:rPr lang="ru-RU" sz="1200" dirty="0"/>
            </a:br>
            <a:r>
              <a:rPr lang="ru-RU" sz="1200" dirty="0"/>
              <a:t>1869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390502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Хивинское ханство и Бухарский эмират сохраняли свою систему управления и внутреннюю автономию.</a:t>
            </a:r>
          </a:p>
        </p:txBody>
      </p:sp>
    </p:spTree>
    <p:extLst>
      <p:ext uri="{BB962C8B-B14F-4D97-AF65-F5344CB8AC3E}">
        <p14:creationId xmlns:p14="http://schemas.microsoft.com/office/powerpoint/2010/main" val="21920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a/a7/474_Changes_in_uniforms_and_armament_of_troops_of_the_Russian_Imperial_arm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4" y="-26895"/>
            <a:ext cx="6192838" cy="51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153733"/>
            <a:ext cx="30161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защиты восточных границ Туркестанского генерал-губернаторства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сформировано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Семиреченское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казачье войско.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3578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d/de/BE-Russian-Turkestan-m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Бухарское ханство на карте Туркестана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4571999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время правления Александра III территория Средней Азии была окончательно включена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состав Российской империи. </a:t>
            </a:r>
          </a:p>
        </p:txBody>
      </p:sp>
    </p:spTree>
    <p:extLst>
      <p:ext uri="{BB962C8B-B14F-4D97-AF65-F5344CB8AC3E}">
        <p14:creationId xmlns:p14="http://schemas.microsoft.com/office/powerpoint/2010/main" val="32297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media.paperblog.fr/i/733/7339439/origines-carcan-europeen-1900-1960-france-sou-L-t7mZgl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3" y="-40341"/>
            <a:ext cx="6206284" cy="51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86837"/>
            <a:ext cx="30161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Интересам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Дальнем Востоке угрожало усилившееся к концу XIX века влияние Англии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Франции на Китай.</a:t>
            </a:r>
          </a:p>
        </p:txBody>
      </p:sp>
    </p:spTree>
    <p:extLst>
      <p:ext uri="{BB962C8B-B14F-4D97-AF65-F5344CB8AC3E}">
        <p14:creationId xmlns:p14="http://schemas.microsoft.com/office/powerpoint/2010/main" val="17273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Российско-китайские отношения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4" y="2068107"/>
            <a:ext cx="3124243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6" y="2008016"/>
            <a:ext cx="342008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8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2314" y="2257130"/>
            <a:ext cx="3124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Заключение </a:t>
            </a:r>
            <a:r>
              <a:rPr lang="ru-RU" sz="1400" b="1" kern="0" dirty="0" err="1"/>
              <a:t>Айгунского</a:t>
            </a:r>
            <a:r>
              <a:rPr lang="ru-RU" sz="1400" b="1" kern="0" dirty="0"/>
              <a:t> </a:t>
            </a:r>
            <a:br>
              <a:rPr lang="ru-RU" sz="1400" b="1" kern="0" dirty="0"/>
            </a:br>
            <a:r>
              <a:rPr lang="ru-RU" sz="1400" b="1" kern="0" dirty="0"/>
              <a:t>договора между </a:t>
            </a:r>
            <a:br>
              <a:rPr lang="ru-RU" sz="1400" b="1" kern="0" dirty="0"/>
            </a:br>
            <a:r>
              <a:rPr lang="ru-RU" sz="1400" b="1" kern="0" dirty="0"/>
              <a:t>Россией и Китаем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Отсутствие официальных российско-китайских границ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Необходимость закрепления освоенных территорий </a:t>
            </a:r>
          </a:p>
        </p:txBody>
      </p:sp>
    </p:spTree>
    <p:extLst>
      <p:ext uri="{BB962C8B-B14F-4D97-AF65-F5344CB8AC3E}">
        <p14:creationId xmlns:p14="http://schemas.microsoft.com/office/powerpoint/2010/main" val="5740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Айгунский договор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351287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подписан в 1858 году и разграничивал владения государств.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571750"/>
            <a:ext cx="48350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1860 был дополнен Пекинским договором.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798376"/>
            <a:ext cx="46215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 Россией закреплялись Приамурье и Уссурийский край.</a:t>
            </a:r>
          </a:p>
        </p:txBody>
      </p:sp>
      <p:pic>
        <p:nvPicPr>
          <p:cNvPr id="29698" name="Picture 2" descr="ÐÐ°ÑÑÐ¸Ð½ÐºÐ¸ Ð¿Ð¾ Ð·Ð°Ð¿ÑÐ¾ÑÑ ÐÐ¹Ð³ÑÐ½ÑÐºÐ¸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6282" y="1434486"/>
            <a:ext cx="2008401" cy="31004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3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2/26/Japan-Russia_Treaty_22_August_18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7573" y="0"/>
            <a:ext cx="656642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499982"/>
            <a:ext cx="30161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1875 году в Санкт- Петербурге был заключён договор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«об обмене территориями»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Японией. </a:t>
            </a:r>
          </a:p>
        </p:txBody>
      </p:sp>
    </p:spTree>
    <p:extLst>
      <p:ext uri="{BB962C8B-B14F-4D97-AF65-F5344CB8AC3E}">
        <p14:creationId xmlns:p14="http://schemas.microsoft.com/office/powerpoint/2010/main" val="32315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b/bb/Congress_of_Berlin%2C_13_July_1878%2C_by_Anton_von_Wer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0997"/>
            <a:ext cx="9144002" cy="517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Антон фон Вернер. Берлинский конгресс. </a:t>
            </a:r>
            <a:br>
              <a:rPr lang="ru-RU" sz="1200" dirty="0"/>
            </a:br>
            <a:r>
              <a:rPr lang="ru-RU" sz="1200" dirty="0"/>
              <a:t>1881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" y="3972860"/>
            <a:ext cx="453106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Горчаков напрямую влиял на международные отношения Российской империи в XIX веке. </a:t>
            </a:r>
          </a:p>
        </p:txBody>
      </p:sp>
    </p:spTree>
    <p:extLst>
      <p:ext uri="{BB962C8B-B14F-4D97-AF65-F5344CB8AC3E}">
        <p14:creationId xmlns:p14="http://schemas.microsoft.com/office/powerpoint/2010/main" val="24117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Санкт-Петербургский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 1875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1" y="3946423"/>
            <a:ext cx="37833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Сахалин (ранее был в совместном владении) отходил к России.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1292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2929" y="3946423"/>
            <a:ext cx="28217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передавала Японии все острова Курильской гряды.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https://upload.wikimedia.org/wikipedia/commons/2/26/Japan-Russia_Treaty_22_August_1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235" y="1237706"/>
            <a:ext cx="2229660" cy="25997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34242" y="0"/>
            <a:ext cx="2534242" cy="5143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534242" cy="5143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31772" b="2991"/>
          <a:stretch/>
        </p:blipFill>
        <p:spPr>
          <a:xfrm>
            <a:off x="3299656" y="0"/>
            <a:ext cx="6227762" cy="5143500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6997577" y="1189826"/>
            <a:ext cx="1402119" cy="684644"/>
          </a:xfrm>
          <a:prstGeom prst="wedgeRectCallout">
            <a:avLst>
              <a:gd name="adj1" fmla="val -105409"/>
              <a:gd name="adj2" fmla="val 1372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Русская Америка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8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9723" y="1486838"/>
            <a:ext cx="2722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XIX века интересы России Англии столкнулись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Северной Америке.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Англия в Северной Америке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Продвижение по континенту британский колонистов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Угроза потери русских владений в Америке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Вероятность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вторжения Англии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Дальний Восток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98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146706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Содержание Русской Америки требовало огромных расходов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из казны.</a:t>
            </a:r>
          </a:p>
        </p:txBody>
      </p:sp>
      <p:pic>
        <p:nvPicPr>
          <p:cNvPr id="7" name="Picture 2" descr="View of New Archangel, 1837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5732"/>
            <a:ext cx="3322306" cy="38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Продажа владений в Северной Америке </a:t>
            </a:r>
            <a:b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 1867 году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4" y="2340480"/>
            <a:ext cx="3124243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960113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3157085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6" y="2280389"/>
            <a:ext cx="342008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899119"/>
            <a:ext cx="342008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2314" y="2529503"/>
            <a:ext cx="3124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Сделка с правительством США </a:t>
            </a:r>
            <a:br>
              <a:rPr lang="ru-RU" sz="1400" b="1" kern="0" dirty="0"/>
            </a:br>
            <a:r>
              <a:rPr lang="ru-RU" sz="1400" b="1" kern="0" dirty="0"/>
              <a:t>о продаже российских владений </a:t>
            </a:r>
            <a:br>
              <a:rPr lang="ru-RU" sz="1400" b="1" kern="0" dirty="0"/>
            </a:br>
            <a:r>
              <a:rPr lang="ru-RU" sz="1400" b="1" kern="0" dirty="0"/>
              <a:t>в Северной Америке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2018778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Укрепление дружественных отношений с США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321575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Стремление избежать войны </a:t>
            </a:r>
            <a:br>
              <a:rPr lang="ru-RU" sz="1400" kern="0" dirty="0">
                <a:solidFill>
                  <a:srgbClr val="404040"/>
                </a:solidFill>
              </a:rPr>
            </a:br>
            <a:r>
              <a:rPr lang="ru-RU" sz="1400" kern="0" dirty="0">
                <a:solidFill>
                  <a:srgbClr val="404040"/>
                </a:solidFill>
              </a:rPr>
              <a:t>с Англией </a:t>
            </a:r>
          </a:p>
        </p:txBody>
      </p:sp>
    </p:spTree>
    <p:extLst>
      <p:ext uri="{BB962C8B-B14F-4D97-AF65-F5344CB8AC3E}">
        <p14:creationId xmlns:p14="http://schemas.microsoft.com/office/powerpoint/2010/main" val="40522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egnum.ru/uploads/pictures/news/2017/10/17/regnum_picture_1508272488518204_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8344" r="116" b="1069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51163" y="4841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8683" y="876356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Э. </a:t>
            </a:r>
            <a:r>
              <a:rPr lang="ru-RU" sz="1200" dirty="0" err="1"/>
              <a:t>Лойце</a:t>
            </a:r>
            <a:r>
              <a:rPr lang="ru-RU" sz="1200" dirty="0"/>
              <a:t>. Подписание договора </a:t>
            </a:r>
            <a:br>
              <a:rPr lang="ru-RU" sz="1200" dirty="0"/>
            </a:br>
            <a:r>
              <a:rPr lang="ru-RU" sz="1200" dirty="0"/>
              <a:t>о продаже Аляски. 1868</a:t>
            </a:r>
          </a:p>
        </p:txBody>
      </p:sp>
    </p:spTree>
    <p:extLst>
      <p:ext uri="{BB962C8B-B14F-4D97-AF65-F5344CB8AC3E}">
        <p14:creationId xmlns:p14="http://schemas.microsoft.com/office/powerpoint/2010/main" val="22918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2/20/Alaska_Purchase_%28hi-res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7890" r="17789" b="101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841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876356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Чек на 7,2 млн долларов США, предъявленный для оплаты покупки Аляски</a:t>
            </a:r>
          </a:p>
        </p:txBody>
      </p:sp>
    </p:spTree>
    <p:extLst>
      <p:ext uri="{BB962C8B-B14F-4D97-AF65-F5344CB8AC3E}">
        <p14:creationId xmlns:p14="http://schemas.microsoft.com/office/powerpoint/2010/main" val="24684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3/31/Novo-Arkhangel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5190" r="6225" b="3556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841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1153355"/>
            <a:ext cx="15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Ново-Архангельск в 1844 году</a:t>
            </a:r>
          </a:p>
        </p:txBody>
      </p:sp>
    </p:spTree>
    <p:extLst>
      <p:ext uri="{BB962C8B-B14F-4D97-AF65-F5344CB8AC3E}">
        <p14:creationId xmlns:p14="http://schemas.microsoft.com/office/powerpoint/2010/main" val="28542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47373" y="2141261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Деньги, вырученные от продажи Аляски, были очень кстати для проведения в жизнь Великих реформ.</a:t>
            </a:r>
          </a:p>
        </p:txBody>
      </p:sp>
      <p:pic>
        <p:nvPicPr>
          <p:cNvPr id="9" name="Picture 2" descr="https://upload.wikimedia.org/wikipedia/commons/6/67/Manifes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4"/>
            <a:ext cx="3107439" cy="38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987661"/>
            <a:chOff x="358776" y="1577920"/>
            <a:chExt cx="4298948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Русско-турецкие отношения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После отмены статей о нейтрализации Чёрного моря Россия смогла вновь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встать на защиту славянских народов Балканского полуострова.</a:t>
              </a:r>
            </a:p>
          </p:txBody>
        </p:sp>
      </p:grpSp>
      <p:pic>
        <p:nvPicPr>
          <p:cNvPr id="10" name="Picture 2" descr="ÐÐ°ÑÑÐ¸Ð½ÐºÐ¸ Ð¿Ð¾ Ð·Ð°Ð¿ÑÐ¾ÑÑ ÑÑÑÐµÑÐºÐ¾Ðµ ÑÐ»Ð°Ð²ÑÐ½ÑÐºÐ¸Ñ Ð½Ð°ÑÐ¾Ð´Ð¾Ð² ÐÐ°Ð»ÐºÐ°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7"/>
          <a:stretch/>
        </p:blipFill>
        <p:spPr bwMode="auto">
          <a:xfrm>
            <a:off x="4788688" y="1115073"/>
            <a:ext cx="4355312" cy="29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Достижения Александра Михайловича Горчакова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28955"/>
            <a:ext cx="3731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Заложены новые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800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54999" y="32679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4999" y="3928955"/>
            <a:ext cx="41811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отменён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нейтралитет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Чёрного моря.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s://upload.wikimedia.org/wikipedia/commons/f/f7/K%C3%B6ler_Gorcha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5895" y="607464"/>
            <a:ext cx="2359330" cy="293794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8477" y="1329495"/>
            <a:ext cx="537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Требование Александра II уравнять в правах мусульманских и христианских подданных турецкого султана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6359" y="2682513"/>
            <a:ext cx="486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Власти Османской империи не стали этого делать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6548" y="3806307"/>
            <a:ext cx="498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12 апреля 1877 года Россия объявила Турции войну. Военные действия начались летом 1877 года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Русско-турецкие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2946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rspot-asset.s3.amazonaws.com/articles/pictures/000/039/623/content/08-77eadd264f2fa22f298c622928d292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1"/>
          <a:stretch/>
        </p:blipFill>
        <p:spPr bwMode="auto">
          <a:xfrm>
            <a:off x="2621127" y="1"/>
            <a:ext cx="65228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 1877 года отряд генерала И. В. Гурко освободил Тырново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занял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Шипкинский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перевал.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437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9/9c/Pereprava_cherez_Dunaj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7002" r="15060" b="9059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13806" y="4841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326" y="876356"/>
            <a:ext cx="15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Н. Дмитриев-Оренбургский. Переправа русской армии через Дунай у </a:t>
            </a:r>
            <a:r>
              <a:rPr lang="ru-RU" sz="1200" dirty="0" err="1"/>
              <a:t>Зимницы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1883 </a:t>
            </a:r>
          </a:p>
        </p:txBody>
      </p:sp>
    </p:spTree>
    <p:extLst>
      <p:ext uri="{BB962C8B-B14F-4D97-AF65-F5344CB8AC3E}">
        <p14:creationId xmlns:p14="http://schemas.microsoft.com/office/powerpoint/2010/main" val="42104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0/08/Dmitriev_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7849" r="5287" b="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780438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Н. Дмитриев-Оренбургский. Артиллерийский бой под Плевной. 1880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" y="3972860"/>
            <a:ext cx="439261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того, как османы заняли Плевну, отряд Гурко оказался под угрозой окружения.</a:t>
            </a:r>
          </a:p>
        </p:txBody>
      </p:sp>
    </p:spTree>
    <p:extLst>
      <p:ext uri="{BB962C8B-B14F-4D97-AF65-F5344CB8AC3E}">
        <p14:creationId xmlns:p14="http://schemas.microsoft.com/office/powerpoint/2010/main" val="15654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1988912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войска совместно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болгарскими ополченцами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допустили взятия османами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Шипкинского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перевала.</a:t>
            </a:r>
          </a:p>
        </p:txBody>
      </p:sp>
      <p:pic>
        <p:nvPicPr>
          <p:cNvPr id="7" name="Picture 2" descr="The defeat of Shipka Peak, Bulgarian War of Independen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4"/>
            <a:ext cx="3101877" cy="383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2/26/Dmitriev_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5314" y="-21771"/>
            <a:ext cx="9209314" cy="51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13806" y="48418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326" y="876356"/>
            <a:ext cx="158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Н. Д. Дмитриев-Оренбургский. Последний бой </a:t>
            </a:r>
            <a:br>
              <a:rPr lang="ru-RU" sz="1200" dirty="0"/>
            </a:br>
            <a:r>
              <a:rPr lang="ru-RU" sz="1200" dirty="0"/>
              <a:t>под Плевной. </a:t>
            </a:r>
            <a:br>
              <a:rPr lang="ru-RU" sz="1200" dirty="0"/>
            </a:br>
            <a:r>
              <a:rPr lang="ru-RU" sz="1200" dirty="0"/>
              <a:t>1889</a:t>
            </a:r>
          </a:p>
        </p:txBody>
      </p:sp>
    </p:spTree>
    <p:extLst>
      <p:ext uri="{BB962C8B-B14F-4D97-AF65-F5344CB8AC3E}">
        <p14:creationId xmlns:p14="http://schemas.microsoft.com/office/powerpoint/2010/main" val="40506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3/3d/%D0%91%D0%BE%D0%B9_%D0%BF%D0%BE%D0%B4_%D0%93%D0%BE%D1%80%D0%BD%D1%8B%D0%BC_%D0%94%D1%83%D0%B1%D0%BD%D1%8F%D0%BA%D0%BE%D0%BC_%2812_%D0%BE%D0%BA%D1%82%D1%8F%D0%B1%D1%80%D1%8F_1877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3788"/>
            <a:ext cx="9144000" cy="51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Бой под Горным Дубняком </a:t>
            </a:r>
            <a:br>
              <a:rPr lang="ru-RU" sz="1200" dirty="0"/>
            </a:br>
            <a:r>
              <a:rPr lang="ru-RU" sz="1200" dirty="0"/>
              <a:t>12 октября </a:t>
            </a:r>
            <a:br>
              <a:rPr lang="ru-RU" sz="1200" dirty="0"/>
            </a:br>
            <a:r>
              <a:rPr lang="ru-RU" sz="1200" dirty="0"/>
              <a:t>1877 года</a:t>
            </a:r>
          </a:p>
        </p:txBody>
      </p:sp>
    </p:spTree>
    <p:extLst>
      <p:ext uri="{BB962C8B-B14F-4D97-AF65-F5344CB8AC3E}">
        <p14:creationId xmlns:p14="http://schemas.microsoft.com/office/powerpoint/2010/main" val="8847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12602" y="2144989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Отряд Гурко преодолел непроходимые зимой горные перевалы и в январе 1878 года занял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Адрианополь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9" name="Picture 2" descr="https://www.2do2go.ru/uploads/70fb40613f03529f60cd57661059ac2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4"/>
            <a:ext cx="3083672" cy="38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2/28/General_Skobelev_%28Dimitriev-Orenburgsky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9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upload.wikimedia.org/wikipedia/commons/2/28/General_Skobelev_%28Dimitriev-Orenburgsky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6421" y="-26894"/>
            <a:ext cx="6387581" cy="5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Отряд Скобелева вышел к Мраморному морю и 18 января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1878 года занял Сан-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Стефано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53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3/31/DefenceOfBayaz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6894"/>
            <a:ext cx="9144000" cy="5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872771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Л. </a:t>
            </a:r>
            <a:r>
              <a:rPr lang="ru-RU" sz="1200" dirty="0" err="1"/>
              <a:t>Лагорио</a:t>
            </a:r>
            <a:r>
              <a:rPr lang="ru-RU" sz="1200" dirty="0"/>
              <a:t>. Отбитие штурма крепости </a:t>
            </a:r>
            <a:r>
              <a:rPr lang="ru-RU" sz="1200" dirty="0" err="1"/>
              <a:t>Баязет</a:t>
            </a:r>
            <a:r>
              <a:rPr lang="ru-RU" sz="1200" dirty="0"/>
              <a:t>. 1891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5" y="3972860"/>
            <a:ext cx="458777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Отряд </a:t>
            </a:r>
            <a:r>
              <a:rPr lang="ru-RU" sz="1400" dirty="0" err="1">
                <a:solidFill>
                  <a:prstClr val="white"/>
                </a:solidFill>
              </a:rPr>
              <a:t>Лорис</a:t>
            </a:r>
            <a:r>
              <a:rPr lang="ru-RU" sz="1400" dirty="0">
                <a:solidFill>
                  <a:prstClr val="white"/>
                </a:solidFill>
              </a:rPr>
              <a:t>-Меликова занял крепости </a:t>
            </a:r>
            <a:r>
              <a:rPr lang="ru-RU" sz="1400" dirty="0" err="1">
                <a:solidFill>
                  <a:prstClr val="white"/>
                </a:solidFill>
              </a:rPr>
              <a:t>Баязет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err="1">
                <a:solidFill>
                  <a:prstClr val="white"/>
                </a:solidFill>
              </a:rPr>
              <a:t>Ардаган</a:t>
            </a:r>
            <a:r>
              <a:rPr lang="ru-RU" sz="1400" dirty="0">
                <a:solidFill>
                  <a:prstClr val="white"/>
                </a:solidFill>
              </a:rPr>
              <a:t>, Карс и вышел к </a:t>
            </a:r>
            <a:r>
              <a:rPr lang="ru-RU" sz="1400" dirty="0" err="1">
                <a:solidFill>
                  <a:prstClr val="white"/>
                </a:solidFill>
              </a:rPr>
              <a:t>Эрзуруму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1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201" y="1388227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Западная Европа.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2620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792" y="19008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5446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167" y="2032391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в Средней Азии.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792" y="267447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на Дальнем Востоке.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167" y="3316567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Продажа Аляски.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792" y="31850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3953034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Русско-турецкая война 1877–1878 годов.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38255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90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upload.wikimedia.org/wikipedia/commons/c/c2/Portrait_of_Abdul_Hamid_II_of_the_Ottoman_Empi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0171"/>
            <a:ext cx="3284536" cy="51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c/c2/Portrait_of_Abdul_Hamid_II_of_the_Ottoman_Empi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744" y="0"/>
            <a:ext cx="621025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20172"/>
            <a:ext cx="3284536" cy="5163672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угрозой взятия столицы, турецкий султан был вынужден пойти на заключение перемирия.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76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9/9f/%D0%9F%D0%BE%D0%B4%D0%BF%D0%B8%D1%81%D0%B0%D0%BD%D0%B8%D0%B5_%D0%A1%D0%B0%D0%BD-%D0%A1%D1%82%D0%B5%D1%84%D0%B0%D0%BD%D1%81%D0%BA%D0%BE%D0%B3%D0%BE_%D0%B4%D0%BE%D0%B3%D0%BE%D0%B2%D0%BE%D1%80%D0%B0%2C_18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47" y="-26895"/>
            <a:ext cx="9157447" cy="51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965104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Подписание Сан-</a:t>
            </a:r>
            <a:r>
              <a:rPr lang="ru-RU" sz="1200" dirty="0" err="1"/>
              <a:t>Стефанского</a:t>
            </a:r>
            <a:r>
              <a:rPr lang="ru-RU" sz="1200" dirty="0"/>
              <a:t>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28537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3" y="2048340"/>
            <a:ext cx="568092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Османская империя уступала России крепости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Батум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Ардаган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Карс и прилегающие к ним территории.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938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705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64812" y="3056574"/>
            <a:ext cx="50209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Сербия, Черногория и Румыния стали независимыми государствами.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8775" y="39473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6763" y="3947305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Болгария была объявлена автономным княжеством в составе Турции.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3171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310107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возвращалась южная Бессарабия, отторгнутая от неё после Крымской войны.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Сан-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Стефанский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договор 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458" name="Picture 2" descr="ÐÐ°ÑÑÐ¸Ð½ÐºÐ¸ Ð¿Ð¾ Ð·Ð°Ð¿ÑÐ¾ÑÑ Ð¡Ð°Ð½-Ð¡ÑÐµÑÐ°Ð½ÑÐºÐ¸Ð¹ Ð¼Ð¸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0836" y="1382333"/>
            <a:ext cx="2138258" cy="29940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0392" y="1288527"/>
            <a:ext cx="5413855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93" y="2524075"/>
            <a:ext cx="5413854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392" y="3761663"/>
            <a:ext cx="5413855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90391" y="2830330"/>
            <a:ext cx="1" cy="123922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1"/>
            <a:endCxn id="29" idx="1"/>
          </p:cNvCxnSpPr>
          <p:nvPr/>
        </p:nvCxnSpPr>
        <p:spPr>
          <a:xfrm rot="10800000">
            <a:off x="1890393" y="1594782"/>
            <a:ext cx="1" cy="123554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8477" y="1329495"/>
            <a:ext cx="5377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Условиями Сан-</a:t>
            </a:r>
            <a:r>
              <a:rPr lang="ru-RU" sz="1400" dirty="0" err="1"/>
              <a:t>Стефанского</a:t>
            </a:r>
            <a:r>
              <a:rPr lang="ru-RU" sz="1400" dirty="0"/>
              <a:t> договора были недовольны Англия и Австрия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2384" y="2574791"/>
            <a:ext cx="486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Они потребовали созыва европейского конгресса </a:t>
            </a:r>
            <a:br>
              <a:rPr lang="ru-RU" sz="1400" dirty="0"/>
            </a:br>
            <a:r>
              <a:rPr lang="ru-RU" sz="1400" dirty="0"/>
              <a:t>для пересмотра итогов войны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6548" y="3806307"/>
            <a:ext cx="498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Поэтому в июне 1878 года начал свою работу Берлинский конгресс</a:t>
            </a:r>
          </a:p>
        </p:txBody>
      </p:sp>
      <p:cxnSp>
        <p:nvCxnSpPr>
          <p:cNvPr id="25" name="Скругленная соединительная линия 24"/>
          <p:cNvCxnSpPr>
            <a:stCxn id="17" idx="3"/>
            <a:endCxn id="29" idx="3"/>
          </p:cNvCxnSpPr>
          <p:nvPr/>
        </p:nvCxnSpPr>
        <p:spPr>
          <a:xfrm flipV="1">
            <a:off x="7304247" y="1594782"/>
            <a:ext cx="12700" cy="123554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19" idx="3"/>
            <a:endCxn id="17" idx="3"/>
          </p:cNvCxnSpPr>
          <p:nvPr/>
        </p:nvCxnSpPr>
        <p:spPr>
          <a:xfrm flipV="1">
            <a:off x="7304247" y="2830330"/>
            <a:ext cx="12700" cy="1239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Сан-</a:t>
            </a:r>
            <a:r>
              <a:rPr lang="ru-RU" sz="2800" dirty="0" err="1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Стефанский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договор</a:t>
            </a:r>
          </a:p>
        </p:txBody>
      </p:sp>
    </p:spTree>
    <p:extLst>
      <p:ext uri="{BB962C8B-B14F-4D97-AF65-F5344CB8AC3E}">
        <p14:creationId xmlns:p14="http://schemas.microsoft.com/office/powerpoint/2010/main" val="19355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4" grpId="0"/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0/05/Otto_F%C3%BCrst_von_Bismar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19482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0/05/Otto_F%C3%BCrst_von_Bismar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3158" y="0"/>
            <a:ext cx="100800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upload.wikimedia.org/wikipedia/commons/0/05/Otto_F%C3%BCrst_von_Bismarc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0948" y="0"/>
            <a:ext cx="62030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659962"/>
            <a:ext cx="301610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Председателем Берлинского конгресса стал германский канцлер Отто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фон Бисмарк.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690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13395" y="2160740"/>
            <a:ext cx="4914974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июле 1878 года по результатам работы конгресса был подписан Берлинский трактат. </a:t>
            </a:r>
          </a:p>
        </p:txBody>
      </p:sp>
      <p:pic>
        <p:nvPicPr>
          <p:cNvPr id="7" name="Picture 2" descr="https://upload.wikimedia.org/wikipedia/commons/b/bb/Congress_of_Berlin%2C_13_July_1878%2C_by_Anton_von_Wern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5394"/>
            <a:ext cx="3083672" cy="38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89232"/>
            <a:ext cx="4298950" cy="1809720"/>
            <a:chOff x="358774" y="1577920"/>
            <a:chExt cx="4298950" cy="180972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Берлинский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трактат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4" y="2691039"/>
              <a:ext cx="374649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Кардинально изменил условия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Сан-</a:t>
              </a:r>
              <a:r>
                <a:rPr lang="ru-RU" sz="1400" dirty="0" err="1">
                  <a:solidFill>
                    <a:prstClr val="white"/>
                  </a:solidFill>
                </a:rPr>
                <a:t>Стефанского</a:t>
              </a:r>
              <a:r>
                <a:rPr lang="ru-RU" sz="1400" dirty="0">
                  <a:solidFill>
                    <a:prstClr val="white"/>
                  </a:solidFill>
                </a:rPr>
                <a:t> договора, ущемив интересы балканских славян. </a:t>
              </a:r>
            </a:p>
          </p:txBody>
        </p:sp>
      </p:grpSp>
      <p:pic>
        <p:nvPicPr>
          <p:cNvPr id="235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095355"/>
            <a:ext cx="4392614" cy="29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Берлинский трактат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351287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Северная Болгария объявлялась княжеством, зависимым от Турции.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8" y="2571750"/>
            <a:ext cx="56919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Южная Болгария становилась автономной турецкой провинцией Восточная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Румелия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798376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Австро-Венгрия получила права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оккупацию Боснии и Герцеговины.</a:t>
            </a:r>
          </a:p>
        </p:txBody>
      </p:sp>
      <p:pic>
        <p:nvPicPr>
          <p:cNvPr id="24578" name="Picture 2" descr="ÐÐ°ÑÑÐ¸Ð½ÐºÐ¸ Ð¿Ð¾ Ð·Ð°Ð¿ÑÐ¾ÑÑ congress of berlin 1878 nbritish prime minister benjamin disraeli (left) conversing with prince aleksandr gorchakov of russia at the congress o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7693" y="1358286"/>
            <a:ext cx="1936378" cy="28636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Берлинский трактат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351287"/>
            <a:ext cx="54491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Подтверждалась независимость Черногории, Сербии и Румынии.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3582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875" y="25818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436332"/>
            <a:ext cx="52436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Территории Черногории и Сербии были значительно урезаны, а Румыния получила дополнительные земли.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38053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7" y="3798376"/>
            <a:ext cx="56919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Земли Южной Бессарабии и Закавказья (кроме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Баязета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) оставались за Россией.</a:t>
            </a:r>
          </a:p>
        </p:txBody>
      </p:sp>
      <p:pic>
        <p:nvPicPr>
          <p:cNvPr id="11" name="Picture 2" descr="ÐÐ°ÑÑÐ¸Ð½ÐºÐ¸ Ð¿Ð¾ Ð·Ð°Ð¿ÑÐ¾ÑÑ congress of berlin 1878 nbritish prime minister benjamin disraeli (left) conversing with prince aleksandr gorchakov of russia at the congress o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7693" y="1358286"/>
            <a:ext cx="1936378" cy="28636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0251" y="2021697"/>
            <a:ext cx="49149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Русско-турецкая война 1877–1878 годов стала одним из важных этапов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национально-освободительном движении балканских славян.</a:t>
            </a:r>
          </a:p>
        </p:txBody>
      </p:sp>
      <p:pic>
        <p:nvPicPr>
          <p:cNvPr id="9" name="Picture 2" descr="Die Gartenlaube (1877) b 5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212" y="675394"/>
            <a:ext cx="3119235" cy="392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d/d6/Alexander_II_of_Russia_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311525" cy="5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d/d6/Alexander_II_of_Russia_pho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-30998"/>
            <a:ext cx="5859466" cy="5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214" y="1313713"/>
            <a:ext cx="301610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II занимался преобразованием социально-экономического положения Российской империи.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9174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9/9e/Zahvat_grivickogo_redu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69"/>
            <a:ext cx="9144002" cy="52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745" y="688105"/>
            <a:ext cx="158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Н. Д. Дмитриев-Оренбургский. Захват </a:t>
            </a:r>
            <a:r>
              <a:rPr lang="ru-RU" sz="1200" dirty="0" err="1"/>
              <a:t>Гривицкого</a:t>
            </a:r>
            <a:r>
              <a:rPr lang="ru-RU" sz="1200" dirty="0"/>
              <a:t> редута </a:t>
            </a:r>
            <a:br>
              <a:rPr lang="ru-RU" sz="1200" dirty="0"/>
            </a:br>
            <a:r>
              <a:rPr lang="ru-RU" sz="1200" dirty="0"/>
              <a:t>под Плевной.</a:t>
            </a:r>
          </a:p>
          <a:p>
            <a:pPr algn="ctr"/>
            <a:r>
              <a:rPr lang="ru-RU" sz="1200" dirty="0"/>
              <a:t> 1885</a:t>
            </a:r>
          </a:p>
        </p:txBody>
      </p:sp>
    </p:spTree>
    <p:extLst>
      <p:ext uri="{BB962C8B-B14F-4D97-AF65-F5344CB8AC3E}">
        <p14:creationId xmlns:p14="http://schemas.microsoft.com/office/powerpoint/2010/main" val="31255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1694058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вернула себе статус великой державы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обеспечила безопасность на своих границах.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08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7982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8885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774886"/>
            <a:ext cx="768566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Средней Азии под управление России перешли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Хивинское 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Кокандское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ханства, Бухарский эмират.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3743031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Дальнем Востоке были закреплены ранее освоенные земли и определены границы между Россией и Китаем, Россией и Японией.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5" y="411570"/>
            <a:ext cx="769281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II.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Русско-турецкая война 1877–1878 годов</a:t>
            </a:r>
          </a:p>
        </p:txBody>
      </p:sp>
    </p:spTree>
    <p:extLst>
      <p:ext uri="{BB962C8B-B14F-4D97-AF65-F5344CB8AC3E}">
        <p14:creationId xmlns:p14="http://schemas.microsoft.com/office/powerpoint/2010/main" val="1910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1131" y="1694058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подтверждены дружественные отношения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США посредством продажи им земель Аляски.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708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7982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8885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774886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были возвращены позиции в Европе, утраченные по Парижскому миру 1856 года.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6" y="3743031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Балканском полуострове появились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независимые Сербия, Черногория и Румыния, автономная в составе Турции Болгария.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5" y="411570"/>
            <a:ext cx="769281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II.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Русско-турецкая война 1877–1878 годов</a:t>
            </a:r>
          </a:p>
        </p:txBody>
      </p:sp>
    </p:spTree>
    <p:extLst>
      <p:ext uri="{BB962C8B-B14F-4D97-AF65-F5344CB8AC3E}">
        <p14:creationId xmlns:p14="http://schemas.microsoft.com/office/powerpoint/2010/main" val="320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86855" y="1962352"/>
            <a:ext cx="4374373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успешного проведения внутренних реформ необходимо было обеспечить спокойную внешнеполитическую обстановку.</a:t>
            </a:r>
          </a:p>
        </p:txBody>
      </p:sp>
      <p:pic>
        <p:nvPicPr>
          <p:cNvPr id="7" name="Picture 2" descr="https://upload.wikimedia.org/wikipedia/commons/3/3c/%D0%98%D0%BB%D0%BB%D1%8E%D1%81%D1%82%D1%80%D0%B0%D1%86%D0%B8%D1%8F_%D0%BA_%D1%81%D1%82%D0%B0%D1%82%D1%8C%D0%B5_%C2%AB%D0%90%D0%BB%D0%B5%D0%BA%D1%81%D0%B0%D0%BD%D0%B4%D1%80_II_%D0%9D%D0%B8%D0%BA%D0%BE%D0%BB%D0%B0%D0%B5%D0%B2%D0%B8%D1%87%C2%BB_%E2%84%96_2._%D0%92%D0%BE%D0%B5%D0%BD%D0%BD%D0%B0%D1%8F_%D1%8D%D0%BD%D1%86%D0%B8%D0%BA%D0%BB%D0%BE%D0%BF%D0%B5%D0%B4%D0%B8%D1%8F_%D0%A1%D1%8B%D1%82%D0%B8%D0%BD%D0%B0._%D0%A2%D0%BE%D0%BC_1_%28%D0%A1%D0%9F%D0%B1.%2C_1911%E2%80%941915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18" y="705531"/>
            <a:ext cx="3164125" cy="37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5210" y="376239"/>
            <a:ext cx="5997502" cy="16840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«Мирное существование —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это залог внутреннего развития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и экономия материальных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и людских ресурсов страны».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918395"/>
            <a:ext cx="6403877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Михайлович Горчаков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150" y="4289277"/>
            <a:ext cx="4920086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31">
              <a:lnSpc>
                <a:spcPct val="125000"/>
              </a:lnSpc>
            </a:pPr>
            <a:r>
              <a:rPr lang="ru-RU" sz="1400" dirty="0">
                <a:solidFill>
                  <a:srgbClr val="FFDC5A"/>
                </a:solidFill>
              </a:rPr>
              <a:t> 1798—1883</a:t>
            </a:r>
          </a:p>
        </p:txBody>
      </p:sp>
      <p:pic>
        <p:nvPicPr>
          <p:cNvPr id="11" name="Picture 2" descr="https://upload.wikimedia.org/wikipedia/commons/a/af/A.M.Gorcha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971" y="3669232"/>
            <a:ext cx="1088805" cy="10980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1222</Words>
  <Application>Microsoft Office PowerPoint</Application>
  <PresentationFormat>Экран (16:9)</PresentationFormat>
  <Paragraphs>292</Paragraphs>
  <Slides>72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Arial</vt:lpstr>
      <vt:lpstr>Merriweather</vt:lpstr>
      <vt:lpstr>Roboto Slab</vt:lpstr>
      <vt:lpstr>Calibri</vt:lpstr>
      <vt:lpstr>Theano Didot</vt:lpstr>
      <vt:lpstr>Roboto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2018-11-06T07:18:40Z</dcterms:created>
  <dcterms:modified xsi:type="dcterms:W3CDTF">2018-11-12T07:57:05Z</dcterms:modified>
</cp:coreProperties>
</file>