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 saveSubsetFonts="1">
  <p:sldMasterIdLst>
    <p:sldMasterId id="2147483756" r:id="rId1"/>
    <p:sldMasterId id="2147483768" r:id="rId2"/>
  </p:sldMasterIdLst>
  <p:notesMasterIdLst>
    <p:notesMasterId r:id="rId56"/>
  </p:notesMasterIdLst>
  <p:sldIdLst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6" r:id="rId11"/>
    <p:sldId id="265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57"/>
      <p:bold r:id="rId58"/>
      <p:italic r:id="rId59"/>
      <p:boldItalic r:id="rId60"/>
    </p:embeddedFont>
    <p:embeddedFont>
      <p:font typeface="Merriweather" panose="00000500000000000000" pitchFamily="2" charset="-52"/>
      <p:regular r:id="rId61"/>
      <p:bold r:id="rId62"/>
      <p:italic r:id="rId63"/>
      <p:boldItalic r:id="rId64"/>
    </p:embeddedFont>
    <p:embeddedFont>
      <p:font typeface="Roboto" panose="02000000000000000000" pitchFamily="2" charset="0"/>
      <p:regular r:id="rId65"/>
      <p:bold r:id="rId66"/>
      <p:italic r:id="rId67"/>
      <p:boldItalic r:id="rId68"/>
    </p:embeddedFont>
    <p:embeddedFont>
      <p:font typeface="Roboto Slab" pitchFamily="2" charset="0"/>
      <p:regular r:id="rId69"/>
      <p:bold r:id="rId70"/>
    </p:embeddedFont>
    <p:embeddedFont>
      <p:font typeface="Tahoma" panose="020B0604030504040204" pitchFamily="34" charset="0"/>
      <p:regular r:id="rId71"/>
      <p:bold r:id="rId72"/>
    </p:embeddedFont>
    <p:embeddedFont>
      <p:font typeface="Theano Didot" panose="020B0604020202020204" charset="0"/>
      <p:regular r:id="rId73"/>
    </p:embeddedFont>
  </p:embeddedFontLst>
  <p:defaultTextStyle>
    <a:defPPr>
      <a:defRPr lang="ru-RU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7" userDrawn="1">
          <p15:clr>
            <a:srgbClr val="A4A3A4"/>
          </p15:clr>
        </p15:guide>
        <p15:guide id="2" pos="226" userDrawn="1">
          <p15:clr>
            <a:srgbClr val="A4A3A4"/>
          </p15:clr>
        </p15:guide>
        <p15:guide id="3" pos="5534" userDrawn="1">
          <p15:clr>
            <a:srgbClr val="A4A3A4"/>
          </p15:clr>
        </p15:guide>
        <p15:guide id="4" orient="horz" pos="3003" userDrawn="1">
          <p15:clr>
            <a:srgbClr val="A4A3A4"/>
          </p15:clr>
        </p15:guide>
        <p15:guide id="5" pos="2767" userDrawn="1">
          <p15:clr>
            <a:srgbClr val="A4A3A4"/>
          </p15:clr>
        </p15:guide>
        <p15:guide id="6" pos="2993" userDrawn="1">
          <p15:clr>
            <a:srgbClr val="A4A3A4"/>
          </p15:clr>
        </p15:guide>
        <p15:guide id="7" pos="1847" userDrawn="1">
          <p15:clr>
            <a:srgbClr val="A4A3A4"/>
          </p15:clr>
        </p15:guide>
        <p15:guide id="8" pos="2069" userDrawn="1">
          <p15:clr>
            <a:srgbClr val="A4A3A4"/>
          </p15:clr>
        </p15:guide>
        <p15:guide id="9" pos="3690" userDrawn="1">
          <p15:clr>
            <a:srgbClr val="A4A3A4"/>
          </p15:clr>
        </p15:guide>
        <p15:guide id="10" pos="391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FE673"/>
    <a:srgbClr val="FA5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118" d="100"/>
          <a:sy n="118" d="100"/>
        </p:scale>
        <p:origin x="624" y="108"/>
      </p:cViewPr>
      <p:guideLst>
        <p:guide orient="horz" pos="237"/>
        <p:guide pos="226"/>
        <p:guide pos="5534"/>
        <p:guide orient="horz" pos="3003"/>
        <p:guide pos="2767"/>
        <p:guide pos="2993"/>
        <p:guide pos="1847"/>
        <p:guide pos="2069"/>
        <p:guide pos="3690"/>
        <p:guide pos="391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font" Target="fonts/font7.fntdata"/><Relationship Id="rId68" Type="http://schemas.openxmlformats.org/officeDocument/2006/relationships/font" Target="fonts/font12.fntdata"/><Relationship Id="rId76" Type="http://schemas.openxmlformats.org/officeDocument/2006/relationships/theme" Target="theme/theme1.xml"/><Relationship Id="rId7" Type="http://schemas.openxmlformats.org/officeDocument/2006/relationships/slide" Target="slides/slide5.xml"/><Relationship Id="rId71" Type="http://schemas.openxmlformats.org/officeDocument/2006/relationships/font" Target="fonts/font15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font" Target="fonts/font2.fntdata"/><Relationship Id="rId66" Type="http://schemas.openxmlformats.org/officeDocument/2006/relationships/font" Target="fonts/font10.fntdata"/><Relationship Id="rId7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font" Target="fonts/font1.fntdata"/><Relationship Id="rId61" Type="http://schemas.openxmlformats.org/officeDocument/2006/relationships/font" Target="fonts/font5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font" Target="fonts/font4.fntdata"/><Relationship Id="rId65" Type="http://schemas.openxmlformats.org/officeDocument/2006/relationships/font" Target="fonts/font9.fntdata"/><Relationship Id="rId73" Type="http://schemas.openxmlformats.org/officeDocument/2006/relationships/font" Target="fonts/font17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notesMaster" Target="notesMasters/notesMaster1.xml"/><Relationship Id="rId64" Type="http://schemas.openxmlformats.org/officeDocument/2006/relationships/font" Target="fonts/font8.fntdata"/><Relationship Id="rId69" Type="http://schemas.openxmlformats.org/officeDocument/2006/relationships/font" Target="fonts/font13.fntdata"/><Relationship Id="rId77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font" Target="fonts/font16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font" Target="fonts/font3.fntdata"/><Relationship Id="rId67" Type="http://schemas.openxmlformats.org/officeDocument/2006/relationships/font" Target="fonts/font11.fntdata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font" Target="fonts/font6.fntdata"/><Relationship Id="rId70" Type="http://schemas.openxmlformats.org/officeDocument/2006/relationships/font" Target="fonts/font14.fntdata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9BBAEE-7911-4A4A-9B7D-0C7D994C8F61}" type="datetimeFigureOut">
              <a:rPr lang="ru-RU" smtClean="0"/>
              <a:t>19.11.2018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EBEE91-B68B-4132-A952-B1CA64E7DB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00412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69318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56082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41210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354010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974269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636565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778746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602533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463308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832701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81930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255998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634791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481594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438202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059802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535805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801487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125005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341336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412131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59208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014897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951941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221876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635248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15747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167580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455728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928230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779532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784102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40871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68736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944476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109886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351600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053189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364249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027802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5841713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6232796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598778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120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1971043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3418004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1652863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7061435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66670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50241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66008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09637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33369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65769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07034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59022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27085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82681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9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45883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34698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755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93878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44553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050"/>
            </a:lvl2pPr>
            <a:lvl3pPr marL="685783" indent="0">
              <a:buNone/>
              <a:defRPr sz="900"/>
            </a:lvl3pPr>
            <a:lvl4pPr marL="1028675" indent="0">
              <a:buNone/>
              <a:defRPr sz="750"/>
            </a:lvl4pPr>
            <a:lvl5pPr marL="1371566" indent="0">
              <a:buNone/>
              <a:defRPr sz="750"/>
            </a:lvl5pPr>
            <a:lvl6pPr marL="1714457" indent="0">
              <a:buNone/>
              <a:defRPr sz="750"/>
            </a:lvl6pPr>
            <a:lvl7pPr marL="2057348" indent="0">
              <a:buNone/>
              <a:defRPr sz="750"/>
            </a:lvl7pPr>
            <a:lvl8pPr marL="2400240" indent="0">
              <a:buNone/>
              <a:defRPr sz="750"/>
            </a:lvl8pPr>
            <a:lvl9pPr marL="2743132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80257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00468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050"/>
            </a:lvl2pPr>
            <a:lvl3pPr marL="685783" indent="0">
              <a:buNone/>
              <a:defRPr sz="900"/>
            </a:lvl3pPr>
            <a:lvl4pPr marL="1028675" indent="0">
              <a:buNone/>
              <a:defRPr sz="750"/>
            </a:lvl4pPr>
            <a:lvl5pPr marL="1371566" indent="0">
              <a:buNone/>
              <a:defRPr sz="750"/>
            </a:lvl5pPr>
            <a:lvl6pPr marL="1714457" indent="0">
              <a:buNone/>
              <a:defRPr sz="750"/>
            </a:lvl6pPr>
            <a:lvl7pPr marL="2057348" indent="0">
              <a:buNone/>
              <a:defRPr sz="750"/>
            </a:lvl7pPr>
            <a:lvl8pPr marL="2400240" indent="0">
              <a:buNone/>
              <a:defRPr sz="750"/>
            </a:lvl8pPr>
            <a:lvl9pPr marL="2743132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342251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241473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5"/>
            <a:ext cx="1971675" cy="435887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273845"/>
            <a:ext cx="5800725" cy="435887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87182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40147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73354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50928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31563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72877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71403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20658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783"/>
              <a:t>19.11.2018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783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88012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783"/>
              <a:t>19.11.2018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783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5054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Tahoma" panose="020B0604030504040204" pitchFamily="34" charset="0"/>
          <a:ea typeface="+mj-ea"/>
          <a:cs typeface="+mj-cs"/>
        </a:defRPr>
      </a:lvl1pPr>
    </p:titleStyle>
    <p:bodyStyle>
      <a:lvl1pPr marL="171446" indent="-171446" algn="l" defTabSz="68578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3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0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jpeg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jpe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e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jpeg"/><Relationship Id="rId4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jpeg"/><Relationship Id="rId4" Type="http://schemas.openxmlformats.org/officeDocument/2006/relationships/image" Target="../media/image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jpe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jpeg"/><Relationship Id="rId4" Type="http://schemas.openxmlformats.org/officeDocument/2006/relationships/image" Target="../media/image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jpe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jpeg"/><Relationship Id="rId4" Type="http://schemas.openxmlformats.org/officeDocument/2006/relationships/image" Target="../media/image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gif"/><Relationship Id="rId4" Type="http://schemas.openxmlformats.org/officeDocument/2006/relationships/image" Target="../media/image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jpeg"/><Relationship Id="rId4" Type="http://schemas.openxmlformats.org/officeDocument/2006/relationships/image" Target="../media/image5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ÐÐ°ÑÑÐ¸Ð½ÐºÐ¸ Ð¿Ð¾ Ð·Ð°Ð¿ÑÐ¾ÑÑ Ð¿Ð¾Ð»ÑÑÐºÐ¾Ðµ Ð²Ð¾ÑÑÑÐ°Ð½Ð¸Ðµ 186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973036" y="504884"/>
            <a:ext cx="5052211" cy="4447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8776" y="376238"/>
            <a:ext cx="4033838" cy="34470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3100" dirty="0">
                <a:latin typeface="+mj-lt"/>
              </a:rPr>
              <a:t>Национальная </a:t>
            </a:r>
          </a:p>
          <a:p>
            <a:r>
              <a:rPr lang="ru-RU" sz="3100" dirty="0">
                <a:latin typeface="+mj-lt"/>
              </a:rPr>
              <a:t>и религиозная политика Александра II. Национальный вопрос в Европе </a:t>
            </a:r>
          </a:p>
          <a:p>
            <a:r>
              <a:rPr lang="ru-RU" sz="3100" dirty="0">
                <a:latin typeface="+mj-lt"/>
              </a:rPr>
              <a:t>и в России</a:t>
            </a:r>
          </a:p>
        </p:txBody>
      </p:sp>
    </p:spTree>
    <p:extLst>
      <p:ext uri="{BB962C8B-B14F-4D97-AF65-F5344CB8AC3E}">
        <p14:creationId xmlns:p14="http://schemas.microsoft.com/office/powerpoint/2010/main" val="34081553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2" y="-13648"/>
            <a:ext cx="9143998" cy="5158854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" y="0"/>
            <a:ext cx="3284536" cy="5143500"/>
          </a:xfrm>
          <a:prstGeom prst="rect">
            <a:avLst/>
          </a:prstGeom>
          <a:solidFill>
            <a:srgbClr val="FA5050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>
              <a:solidFill>
                <a:prstClr val="white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99614" y="1499982"/>
            <a:ext cx="2685311" cy="2143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Рост национального самосознания привёл к созданию в 1871 году Германской империи. </a:t>
            </a:r>
          </a:p>
        </p:txBody>
      </p:sp>
    </p:spTree>
    <p:extLst>
      <p:ext uri="{BB962C8B-B14F-4D97-AF65-F5344CB8AC3E}">
        <p14:creationId xmlns:p14="http://schemas.microsoft.com/office/powerpoint/2010/main" val="2414840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364924" y="2241712"/>
            <a:ext cx="2558115" cy="1117277"/>
          </a:xfrm>
          <a:prstGeom prst="roundRect">
            <a:avLst/>
          </a:prstGeom>
          <a:noFill/>
          <a:ln w="15875">
            <a:solidFill>
              <a:srgbClr val="FA5050">
                <a:alpha val="75000"/>
              </a:srgbClr>
            </a:solidFill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b="1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281814" y="2012215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sp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281814" y="2947936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sp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26" name="Скругленная соединительная линия 25"/>
          <p:cNvCxnSpPr>
            <a:stCxn id="29" idx="3"/>
            <a:endCxn id="19" idx="1"/>
          </p:cNvCxnSpPr>
          <p:nvPr/>
        </p:nvCxnSpPr>
        <p:spPr>
          <a:xfrm flipV="1">
            <a:off x="3923039" y="2332491"/>
            <a:ext cx="358775" cy="467860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Скругленная соединительная линия 30"/>
          <p:cNvCxnSpPr>
            <a:stCxn id="29" idx="3"/>
            <a:endCxn id="21" idx="1"/>
          </p:cNvCxnSpPr>
          <p:nvPr/>
        </p:nvCxnSpPr>
        <p:spPr>
          <a:xfrm>
            <a:off x="3923039" y="2800351"/>
            <a:ext cx="358775" cy="467861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414743" y="2431018"/>
            <a:ext cx="245847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</a:rPr>
              <a:t>Национальные движения стали важнейшим европейским вопросом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352899" y="2070880"/>
            <a:ext cx="33663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Стремление народов к преодолению национального гнёта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529558" y="3006601"/>
            <a:ext cx="29895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Формирование идеологии национализма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58776" y="376238"/>
            <a:ext cx="8426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2800" dirty="0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  <a:t>Ситуация в Европе</a:t>
            </a:r>
          </a:p>
        </p:txBody>
      </p:sp>
    </p:spTree>
    <p:extLst>
      <p:ext uri="{BB962C8B-B14F-4D97-AF65-F5344CB8AC3E}">
        <p14:creationId xmlns:p14="http://schemas.microsoft.com/office/powerpoint/2010/main" val="156976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19" grpId="0" animBg="1"/>
      <p:bldP spid="21" grpId="0" animBg="1"/>
      <p:bldP spid="13" grpId="0"/>
      <p:bldP spid="15" grpId="0"/>
      <p:bldP spid="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377826" y="2743439"/>
            <a:ext cx="25384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Национальное движение не обошло стороной Россию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294064" y="2743439"/>
            <a:ext cx="25558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Наиболее острым было положение в Царстве Польском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227764" y="2743439"/>
            <a:ext cx="25574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Здесь появились тайные организации</a:t>
            </a:r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2973389" y="2165892"/>
            <a:ext cx="241300" cy="0"/>
          </a:xfrm>
          <a:prstGeom prst="straightConnector1">
            <a:avLst/>
          </a:prstGeom>
          <a:ln w="31750" cap="rnd">
            <a:solidFill>
              <a:srgbClr val="FA5050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5889626" y="2165892"/>
            <a:ext cx="241300" cy="0"/>
          </a:xfrm>
          <a:prstGeom prst="straightConnector1">
            <a:avLst/>
          </a:prstGeom>
          <a:ln w="31750" cap="rnd">
            <a:solidFill>
              <a:srgbClr val="FA5050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Овал 17"/>
          <p:cNvSpPr/>
          <p:nvPr/>
        </p:nvSpPr>
        <p:spPr>
          <a:xfrm>
            <a:off x="1377032" y="1876842"/>
            <a:ext cx="540000" cy="540000"/>
          </a:xfrm>
          <a:prstGeom prst="ellipse">
            <a:avLst/>
          </a:prstGeom>
          <a:solidFill>
            <a:srgbClr val="FA5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1</a:t>
            </a:r>
          </a:p>
        </p:txBody>
      </p:sp>
      <p:sp>
        <p:nvSpPr>
          <p:cNvPr id="23" name="Овал 22"/>
          <p:cNvSpPr/>
          <p:nvPr/>
        </p:nvSpPr>
        <p:spPr>
          <a:xfrm>
            <a:off x="4301999" y="1876842"/>
            <a:ext cx="540000" cy="540000"/>
          </a:xfrm>
          <a:prstGeom prst="ellipse">
            <a:avLst/>
          </a:prstGeom>
          <a:solidFill>
            <a:srgbClr val="FA5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2</a:t>
            </a:r>
          </a:p>
        </p:txBody>
      </p:sp>
      <p:sp>
        <p:nvSpPr>
          <p:cNvPr id="24" name="Овал 23"/>
          <p:cNvSpPr/>
          <p:nvPr/>
        </p:nvSpPr>
        <p:spPr>
          <a:xfrm>
            <a:off x="7236493" y="1876842"/>
            <a:ext cx="540000" cy="540000"/>
          </a:xfrm>
          <a:prstGeom prst="ellipse">
            <a:avLst/>
          </a:prstGeom>
          <a:solidFill>
            <a:srgbClr val="FA5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3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58776" y="376238"/>
            <a:ext cx="8426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2800" dirty="0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  <a:t>Царство Польское</a:t>
            </a:r>
          </a:p>
        </p:txBody>
      </p:sp>
    </p:spTree>
    <p:extLst>
      <p:ext uri="{BB962C8B-B14F-4D97-AF65-F5344CB8AC3E}">
        <p14:creationId xmlns:p14="http://schemas.microsoft.com/office/powerpoint/2010/main" val="1886988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18" grpId="0" animBg="1"/>
      <p:bldP spid="23" grpId="0" animBg="1"/>
      <p:bldP spid="2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Прямоугольник 29"/>
          <p:cNvSpPr/>
          <p:nvPr/>
        </p:nvSpPr>
        <p:spPr>
          <a:xfrm>
            <a:off x="4581611" y="2813022"/>
            <a:ext cx="2718832" cy="659944"/>
          </a:xfrm>
          <a:prstGeom prst="rect">
            <a:avLst/>
          </a:prstGeom>
          <a:solidFill>
            <a:srgbClr val="4E361E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49"/>
            <a:endParaRPr lang="ru-RU" sz="1013" dirty="0">
              <a:solidFill>
                <a:prstClr val="white"/>
              </a:solidFill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1642285" y="2814728"/>
            <a:ext cx="2939325" cy="661545"/>
          </a:xfrm>
          <a:prstGeom prst="rect">
            <a:avLst/>
          </a:prstGeom>
          <a:solidFill>
            <a:srgbClr val="4E361E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49"/>
            <a:endParaRPr lang="ru-RU" sz="1013" dirty="0">
              <a:solidFill>
                <a:prstClr val="white"/>
              </a:solidFill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4566332" y="2007727"/>
            <a:ext cx="2760844" cy="662462"/>
          </a:xfrm>
          <a:prstGeom prst="rect">
            <a:avLst/>
          </a:prstGeom>
          <a:solidFill>
            <a:srgbClr val="4E361E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49"/>
            <a:endParaRPr lang="ru-RU" sz="1013" dirty="0">
              <a:solidFill>
                <a:prstClr val="white"/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1645090" y="3643076"/>
            <a:ext cx="2928883" cy="664355"/>
          </a:xfrm>
          <a:prstGeom prst="rect">
            <a:avLst/>
          </a:prstGeom>
          <a:solidFill>
            <a:srgbClr val="4E361E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49"/>
            <a:endParaRPr lang="ru-RU" sz="1013">
              <a:solidFill>
                <a:prstClr val="white"/>
              </a:solidFill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1645091" y="2007727"/>
            <a:ext cx="2918440" cy="662462"/>
          </a:xfrm>
          <a:prstGeom prst="rect">
            <a:avLst/>
          </a:prstGeom>
          <a:solidFill>
            <a:srgbClr val="4E361E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49"/>
            <a:endParaRPr lang="ru-RU" sz="1013" dirty="0">
              <a:solidFill>
                <a:prstClr val="white"/>
              </a:solidFill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856349" y="1600399"/>
            <a:ext cx="254562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49"/>
            <a:r>
              <a:rPr lang="ru-RU" sz="1400" b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«Красные»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770145" y="1600401"/>
            <a:ext cx="2545923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49"/>
            <a:r>
              <a:rPr lang="ru-RU" sz="1400" b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«Белые»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1728424" y="2894506"/>
            <a:ext cx="27355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49"/>
            <a:r>
              <a:rPr lang="ru-RU" sz="1200" dirty="0">
                <a:solidFill>
                  <a:prstClr val="black"/>
                </a:solidFill>
              </a:rPr>
              <a:t>Боролись за независимость Польши и интересы крестьянства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1765326" y="3744420"/>
            <a:ext cx="26932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49"/>
            <a:r>
              <a:rPr lang="ru-RU" sz="1200" dirty="0">
                <a:solidFill>
                  <a:prstClr val="black"/>
                </a:solidFill>
              </a:rPr>
              <a:t>Предлагали отменить повинности и наделить крестьян землёй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4654745" y="2108124"/>
            <a:ext cx="26008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49"/>
            <a:r>
              <a:rPr lang="ru-RU" sz="1200" dirty="0">
                <a:solidFill>
                  <a:prstClr val="black"/>
                </a:solidFill>
              </a:rPr>
              <a:t>Объединили крупную буржуазию </a:t>
            </a:r>
          </a:p>
          <a:p>
            <a:pPr algn="ctr" defTabSz="685749"/>
            <a:r>
              <a:rPr lang="ru-RU" sz="1200" dirty="0">
                <a:solidFill>
                  <a:prstClr val="black"/>
                </a:solidFill>
              </a:rPr>
              <a:t>и помещиков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4811068" y="2986838"/>
            <a:ext cx="24223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49"/>
            <a:r>
              <a:rPr lang="ru-RU" sz="1200" dirty="0">
                <a:solidFill>
                  <a:prstClr val="black"/>
                </a:solidFill>
              </a:rPr>
              <a:t>Стремились к независимости</a:t>
            </a:r>
          </a:p>
        </p:txBody>
      </p:sp>
      <p:cxnSp>
        <p:nvCxnSpPr>
          <p:cNvPr id="57" name="Прямая соединительная линия 56"/>
          <p:cNvCxnSpPr/>
          <p:nvPr/>
        </p:nvCxnSpPr>
        <p:spPr>
          <a:xfrm>
            <a:off x="4573972" y="1146711"/>
            <a:ext cx="0" cy="3627613"/>
          </a:xfrm>
          <a:prstGeom prst="line">
            <a:avLst/>
          </a:prstGeom>
          <a:ln>
            <a:solidFill>
              <a:srgbClr val="4E361E">
                <a:alpha val="25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/>
          <p:cNvSpPr txBox="1"/>
          <p:nvPr/>
        </p:nvSpPr>
        <p:spPr>
          <a:xfrm>
            <a:off x="1830191" y="2108125"/>
            <a:ext cx="2555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49"/>
            <a:r>
              <a:rPr lang="ru-RU" sz="1200" dirty="0">
                <a:solidFill>
                  <a:prstClr val="black"/>
                </a:solidFill>
              </a:rPr>
              <a:t>Объединили революционно настроенную молодёжь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58776" y="376238"/>
            <a:ext cx="8426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2800" dirty="0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  <a:t>Царство Польское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4576374" y="3647487"/>
            <a:ext cx="2718832" cy="659944"/>
          </a:xfrm>
          <a:prstGeom prst="rect">
            <a:avLst/>
          </a:prstGeom>
          <a:solidFill>
            <a:srgbClr val="4E361E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49"/>
            <a:endParaRPr lang="ru-RU" sz="1013" dirty="0">
              <a:solidFill>
                <a:prstClr val="white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645324" y="3744419"/>
            <a:ext cx="26028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49"/>
            <a:r>
              <a:rPr lang="ru-RU" sz="1200" dirty="0">
                <a:solidFill>
                  <a:prstClr val="black"/>
                </a:solidFill>
              </a:rPr>
              <a:t>Выступили против рассмотрения крестьянского вопроса</a:t>
            </a:r>
          </a:p>
        </p:txBody>
      </p:sp>
    </p:spTree>
    <p:extLst>
      <p:ext uri="{BB962C8B-B14F-4D97-AF65-F5344CB8AC3E}">
        <p14:creationId xmlns:p14="http://schemas.microsoft.com/office/powerpoint/2010/main" val="76241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28" grpId="0" animBg="1"/>
      <p:bldP spid="26" grpId="0" animBg="1"/>
      <p:bldP spid="24" grpId="0" animBg="1"/>
      <p:bldP spid="22" grpId="0" animBg="1"/>
      <p:bldP spid="38" grpId="0"/>
      <p:bldP spid="39" grpId="0"/>
      <p:bldP spid="43" grpId="0"/>
      <p:bldP spid="44" grpId="0"/>
      <p:bldP spid="58" grpId="0"/>
      <p:bldP spid="18" grpId="0" animBg="1"/>
      <p:bldP spid="1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" y="0"/>
            <a:ext cx="3284536" cy="5143500"/>
          </a:xfrm>
          <a:prstGeom prst="rect">
            <a:avLst/>
          </a:prstGeom>
          <a:solidFill>
            <a:srgbClr val="FA5050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>
              <a:solidFill>
                <a:prstClr val="white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99614" y="1670107"/>
            <a:ext cx="2685311" cy="18235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И «красные», </a:t>
            </a:r>
          </a:p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и «белые» хотели восстановления Польши в границах 1772 года. </a:t>
            </a:r>
          </a:p>
        </p:txBody>
      </p:sp>
    </p:spTree>
    <p:extLst>
      <p:ext uri="{BB962C8B-B14F-4D97-AF65-F5344CB8AC3E}">
        <p14:creationId xmlns:p14="http://schemas.microsoft.com/office/powerpoint/2010/main" val="120004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000" t="-14000" r="-2000" b="-1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3717148"/>
            <a:ext cx="3657600" cy="1009846"/>
          </a:xfrm>
          <a:prstGeom prst="rect">
            <a:avLst/>
          </a:prstGeom>
          <a:solidFill>
            <a:srgbClr val="FA5050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В 1862 году польским наместником был назначен великий князь Константин Николаевич.</a:t>
            </a:r>
          </a:p>
        </p:txBody>
      </p:sp>
    </p:spTree>
    <p:extLst>
      <p:ext uri="{BB962C8B-B14F-4D97-AF65-F5344CB8AC3E}">
        <p14:creationId xmlns:p14="http://schemas.microsoft.com/office/powerpoint/2010/main" val="2544346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625854" y="1650673"/>
            <a:ext cx="4614379" cy="213289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Начальником гражданского управления Польши стал маркиз Александр </a:t>
            </a:r>
            <a:r>
              <a:rPr lang="ru-RU" sz="1800" dirty="0" err="1">
                <a:solidFill>
                  <a:prstClr val="white"/>
                </a:solidFill>
                <a:latin typeface="Merriweather"/>
              </a:rPr>
              <a:t>Велёпольский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. </a:t>
            </a:r>
          </a:p>
          <a:p>
            <a:pPr defTabSz="685749">
              <a:lnSpc>
                <a:spcPct val="110000"/>
              </a:lnSpc>
            </a:pPr>
            <a:endParaRPr lang="ru-RU" sz="1800" dirty="0">
              <a:solidFill>
                <a:prstClr val="white"/>
              </a:solidFill>
              <a:latin typeface="Merriweather"/>
            </a:endParaRPr>
          </a:p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Он выступил за восстановление </a:t>
            </a:r>
          </a:p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 Царстве Польском конституции 1815 года.</a:t>
            </a:r>
          </a:p>
        </p:txBody>
      </p:sp>
      <p:pic>
        <p:nvPicPr>
          <p:cNvPr id="1026" name="Picture 2" descr="Beyer-Wielopolski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8762" y="883444"/>
            <a:ext cx="2905953" cy="3380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0906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1788264" y="1209560"/>
            <a:ext cx="25558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И «белые», и «красные» выразили недовольство умеренностью действий </a:t>
            </a:r>
            <a:r>
              <a:rPr lang="ru-RU" sz="1400" dirty="0" err="1">
                <a:solidFill>
                  <a:prstClr val="black"/>
                </a:solidFill>
              </a:rPr>
              <a:t>Велёпольского</a:t>
            </a:r>
            <a:endParaRPr lang="ru-RU" sz="1400" dirty="0">
              <a:solidFill>
                <a:prstClr val="black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739428" y="1095108"/>
            <a:ext cx="255746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b="1" dirty="0">
                <a:solidFill>
                  <a:prstClr val="black"/>
                </a:solidFill>
              </a:rPr>
              <a:t>Маркиз закрыл Земледельческое общество, в которое входили сторонники независимости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739426" y="2734004"/>
            <a:ext cx="255746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В городах был объявлен рекрутский набор молодёжи на военную службу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788264" y="2841725"/>
            <a:ext cx="25558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b="1" dirty="0">
                <a:solidFill>
                  <a:prstClr val="black"/>
                </a:solidFill>
              </a:rPr>
              <a:t>В январе 1863 года </a:t>
            </a:r>
          </a:p>
          <a:p>
            <a:pPr algn="ctr" defTabSz="685766"/>
            <a:r>
              <a:rPr lang="ru-RU" sz="1400" b="1" dirty="0">
                <a:solidFill>
                  <a:prstClr val="black"/>
                </a:solidFill>
              </a:rPr>
              <a:t>в Варшаве началось вооружённое восстание</a:t>
            </a:r>
          </a:p>
        </p:txBody>
      </p:sp>
      <p:cxnSp>
        <p:nvCxnSpPr>
          <p:cNvPr id="19" name="Прямая со стрелкой 18"/>
          <p:cNvCxnSpPr/>
          <p:nvPr/>
        </p:nvCxnSpPr>
        <p:spPr>
          <a:xfrm>
            <a:off x="4401290" y="1677533"/>
            <a:ext cx="241300" cy="0"/>
          </a:xfrm>
          <a:prstGeom prst="straightConnector1">
            <a:avLst/>
          </a:prstGeom>
          <a:ln w="31750" cap="rnd">
            <a:solidFill>
              <a:srgbClr val="FA5050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 flipH="1" flipV="1">
            <a:off x="4401290" y="3211058"/>
            <a:ext cx="241300" cy="0"/>
          </a:xfrm>
          <a:prstGeom prst="straightConnector1">
            <a:avLst/>
          </a:prstGeom>
          <a:ln w="31750" cap="rnd">
            <a:solidFill>
              <a:srgbClr val="FA5050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>
            <a:off x="6018156" y="2417443"/>
            <a:ext cx="0" cy="212603"/>
          </a:xfrm>
          <a:prstGeom prst="straightConnector1">
            <a:avLst/>
          </a:prstGeom>
          <a:ln w="31750" cap="rnd">
            <a:solidFill>
              <a:srgbClr val="FA5050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358776" y="376238"/>
            <a:ext cx="8426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2800" dirty="0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  <a:t>Царство Польское</a:t>
            </a:r>
          </a:p>
        </p:txBody>
      </p:sp>
    </p:spTree>
    <p:extLst>
      <p:ext uri="{BB962C8B-B14F-4D97-AF65-F5344CB8AC3E}">
        <p14:creationId xmlns:p14="http://schemas.microsoft.com/office/powerpoint/2010/main" val="227439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3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364924" y="2241712"/>
            <a:ext cx="2558115" cy="1117277"/>
          </a:xfrm>
          <a:prstGeom prst="roundRect">
            <a:avLst/>
          </a:prstGeom>
          <a:noFill/>
          <a:ln w="15875">
            <a:solidFill>
              <a:srgbClr val="FA5050">
                <a:alpha val="75000"/>
              </a:srgbClr>
            </a:solidFill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b="1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281814" y="2012215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sp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281814" y="2947936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sp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26" name="Скругленная соединительная линия 25"/>
          <p:cNvCxnSpPr>
            <a:stCxn id="29" idx="3"/>
            <a:endCxn id="19" idx="1"/>
          </p:cNvCxnSpPr>
          <p:nvPr/>
        </p:nvCxnSpPr>
        <p:spPr>
          <a:xfrm flipV="1">
            <a:off x="3923039" y="2332491"/>
            <a:ext cx="358775" cy="467860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Скругленная соединительная линия 30"/>
          <p:cNvCxnSpPr>
            <a:stCxn id="29" idx="3"/>
            <a:endCxn id="21" idx="1"/>
          </p:cNvCxnSpPr>
          <p:nvPr/>
        </p:nvCxnSpPr>
        <p:spPr>
          <a:xfrm>
            <a:off x="3923039" y="2800351"/>
            <a:ext cx="358775" cy="467861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414743" y="2323296"/>
            <a:ext cx="245847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</a:rPr>
              <a:t>Национальный комитет «красных» назначил себя временным правительством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352899" y="2070880"/>
            <a:ext cx="33663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Крестьяне становились земельными собственниками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267953" y="3006601"/>
            <a:ext cx="35462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Помещикам государство обязывалось выплатить стоимость земли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58776" y="376238"/>
            <a:ext cx="8426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2800" dirty="0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  <a:t>Царство Польское</a:t>
            </a:r>
          </a:p>
        </p:txBody>
      </p:sp>
    </p:spTree>
    <p:extLst>
      <p:ext uri="{BB962C8B-B14F-4D97-AF65-F5344CB8AC3E}">
        <p14:creationId xmlns:p14="http://schemas.microsoft.com/office/powerpoint/2010/main" val="2195271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19" grpId="0" animBg="1"/>
      <p:bldP spid="21" grpId="0" animBg="1"/>
      <p:bldP spid="13" grpId="0"/>
      <p:bldP spid="15" grpId="0"/>
      <p:bldP spid="1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625854" y="1650673"/>
            <a:ext cx="4614379" cy="182819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 новом правительстве начались конфликты между «белыми» </a:t>
            </a:r>
          </a:p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и «красными». </a:t>
            </a:r>
          </a:p>
          <a:p>
            <a:pPr defTabSz="685749">
              <a:lnSpc>
                <a:spcPct val="110000"/>
              </a:lnSpc>
            </a:pPr>
            <a:endParaRPr lang="ru-RU" sz="1800" dirty="0">
              <a:solidFill>
                <a:prstClr val="white"/>
              </a:solidFill>
              <a:latin typeface="Merriweather"/>
            </a:endParaRPr>
          </a:p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Это привело к тому, что уже в мае 1864 года восстание было подавлено.</a:t>
            </a:r>
          </a:p>
        </p:txBody>
      </p:sp>
      <p:pic>
        <p:nvPicPr>
          <p:cNvPr id="2052" name="Picture 4" descr="https://upload.wikimedia.org/wikipedia/commons/7/76/Polish_scythemen_1863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67159" y="883444"/>
            <a:ext cx="2897556" cy="3423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4456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358777" y="1810174"/>
            <a:ext cx="4033837" cy="1550827"/>
            <a:chOff x="358776" y="1577920"/>
            <a:chExt cx="4033837" cy="1550827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358776" y="1577920"/>
              <a:ext cx="4033837" cy="861774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/>
              <a:r>
                <a:rPr lang="ru-RU" sz="2800" dirty="0">
                  <a:solidFill>
                    <a:srgbClr val="FFDC5A"/>
                  </a:solidFill>
                  <a:latin typeface="Merriweather"/>
                </a:rPr>
                <a:t>Коронация </a:t>
              </a:r>
            </a:p>
            <a:p>
              <a:pPr defTabSz="685749"/>
              <a:r>
                <a:rPr lang="ru-RU" sz="2800" dirty="0">
                  <a:solidFill>
                    <a:srgbClr val="FFDC5A"/>
                  </a:solidFill>
                  <a:latin typeface="Merriweather"/>
                </a:rPr>
                <a:t>Николая </a:t>
              </a:r>
              <a:r>
                <a:rPr lang="en-US" sz="2800" dirty="0">
                  <a:solidFill>
                    <a:srgbClr val="FFDC5A"/>
                  </a:solidFill>
                  <a:latin typeface="Merriweather"/>
                </a:rPr>
                <a:t>I</a:t>
              </a:r>
              <a:endParaRPr lang="ru-RU" sz="2800" dirty="0">
                <a:solidFill>
                  <a:srgbClr val="FFDC5A"/>
                </a:solidFill>
                <a:latin typeface="Merriweather"/>
              </a:endParaRPr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358776" y="2417783"/>
              <a:ext cx="4033837" cy="710964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>
                <a:lnSpc>
                  <a:spcPct val="110000"/>
                </a:lnSpc>
              </a:pPr>
              <a:r>
                <a:rPr lang="ru-RU" sz="1400" dirty="0">
                  <a:solidFill>
                    <a:prstClr val="white"/>
                  </a:solidFill>
                </a:rPr>
                <a:t>12 мая 1829 года в Королевском замке Варшавы состоялась первая и единственная коронация русского царя в Царстве Польском. </a:t>
              </a:r>
            </a:p>
          </p:txBody>
        </p:sp>
      </p:grp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43450" y="844770"/>
            <a:ext cx="4400550" cy="3464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000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299540" y="2743439"/>
            <a:ext cx="269498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Ещё одной причиной поражения восстания были грамотные действия правительства Александра II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294064" y="2743439"/>
            <a:ext cx="25558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Оно смогло отвлечь крестьян от восстания, передав им 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в собственность землю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227764" y="2743439"/>
            <a:ext cx="255746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Аграрной реформой 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в Царстве Польском занимался Н. А. Милютин</a:t>
            </a:r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2973389" y="2165892"/>
            <a:ext cx="241300" cy="0"/>
          </a:xfrm>
          <a:prstGeom prst="straightConnector1">
            <a:avLst/>
          </a:prstGeom>
          <a:ln w="31750" cap="rnd">
            <a:solidFill>
              <a:srgbClr val="FA5050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5889626" y="2165892"/>
            <a:ext cx="241300" cy="0"/>
          </a:xfrm>
          <a:prstGeom prst="straightConnector1">
            <a:avLst/>
          </a:prstGeom>
          <a:ln w="31750" cap="rnd">
            <a:solidFill>
              <a:srgbClr val="FA5050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Овал 17"/>
          <p:cNvSpPr/>
          <p:nvPr/>
        </p:nvSpPr>
        <p:spPr>
          <a:xfrm>
            <a:off x="1377032" y="1876842"/>
            <a:ext cx="540000" cy="540000"/>
          </a:xfrm>
          <a:prstGeom prst="ellipse">
            <a:avLst/>
          </a:prstGeom>
          <a:solidFill>
            <a:srgbClr val="FA5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1</a:t>
            </a:r>
          </a:p>
        </p:txBody>
      </p:sp>
      <p:sp>
        <p:nvSpPr>
          <p:cNvPr id="23" name="Овал 22"/>
          <p:cNvSpPr/>
          <p:nvPr/>
        </p:nvSpPr>
        <p:spPr>
          <a:xfrm>
            <a:off x="4301999" y="1876842"/>
            <a:ext cx="540000" cy="540000"/>
          </a:xfrm>
          <a:prstGeom prst="ellipse">
            <a:avLst/>
          </a:prstGeom>
          <a:solidFill>
            <a:srgbClr val="FA5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2</a:t>
            </a:r>
          </a:p>
        </p:txBody>
      </p:sp>
      <p:sp>
        <p:nvSpPr>
          <p:cNvPr id="24" name="Овал 23"/>
          <p:cNvSpPr/>
          <p:nvPr/>
        </p:nvSpPr>
        <p:spPr>
          <a:xfrm>
            <a:off x="7236493" y="1876842"/>
            <a:ext cx="540000" cy="540000"/>
          </a:xfrm>
          <a:prstGeom prst="ellipse">
            <a:avLst/>
          </a:prstGeom>
          <a:solidFill>
            <a:srgbClr val="FA5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3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58776" y="376238"/>
            <a:ext cx="8426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2800" dirty="0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  <a:t>Царство Польское</a:t>
            </a:r>
          </a:p>
        </p:txBody>
      </p:sp>
    </p:spTree>
    <p:extLst>
      <p:ext uri="{BB962C8B-B14F-4D97-AF65-F5344CB8AC3E}">
        <p14:creationId xmlns:p14="http://schemas.microsoft.com/office/powerpoint/2010/main" val="1571519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18" grpId="0" animBg="1"/>
      <p:bldP spid="23" grpId="0" animBg="1"/>
      <p:bldP spid="2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9000" t="-7000" r="-17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" y="0"/>
            <a:ext cx="3284536" cy="5143500"/>
          </a:xfrm>
          <a:prstGeom prst="rect">
            <a:avLst/>
          </a:prstGeom>
          <a:solidFill>
            <a:srgbClr val="FA5050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>
              <a:solidFill>
                <a:prstClr val="white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99614" y="1670107"/>
            <a:ext cx="2685311" cy="17972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Последствием восстания стала полная ликвидация автономии Польши. </a:t>
            </a:r>
          </a:p>
        </p:txBody>
      </p:sp>
    </p:spTree>
    <p:extLst>
      <p:ext uri="{BB962C8B-B14F-4D97-AF65-F5344CB8AC3E}">
        <p14:creationId xmlns:p14="http://schemas.microsoft.com/office/powerpoint/2010/main" val="4071482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58775" y="425180"/>
            <a:ext cx="6631624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defTabSz="685783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Последствия Польского восстания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98775" y="1568113"/>
            <a:ext cx="4933700" cy="553998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Царство Польское стало называться </a:t>
            </a:r>
            <a:r>
              <a:rPr lang="ru-RU" sz="1800" dirty="0" err="1">
                <a:solidFill>
                  <a:prstClr val="white"/>
                </a:solidFill>
                <a:latin typeface="Merriweather"/>
              </a:rPr>
              <a:t>Привислинским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 краем.</a:t>
            </a:r>
          </a:p>
        </p:txBody>
      </p:sp>
      <p:sp>
        <p:nvSpPr>
          <p:cNvPr id="13" name="Овал 12"/>
          <p:cNvSpPr/>
          <p:nvPr/>
        </p:nvSpPr>
        <p:spPr>
          <a:xfrm>
            <a:off x="358775" y="1558145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4" name="Овал 13"/>
          <p:cNvSpPr/>
          <p:nvPr/>
        </p:nvSpPr>
        <p:spPr>
          <a:xfrm>
            <a:off x="358775" y="2726376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15" name="Овал 14"/>
          <p:cNvSpPr/>
          <p:nvPr/>
        </p:nvSpPr>
        <p:spPr>
          <a:xfrm>
            <a:off x="358775" y="3894607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98775" y="2731359"/>
            <a:ext cx="4933700" cy="553998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Польские дворяне лишились права избирать предводителей дворянства.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98775" y="3749108"/>
            <a:ext cx="5459495" cy="830997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Полякам-католикам запретили покупать и арендовать земли в девяти Западных губерниях.</a:t>
            </a:r>
          </a:p>
        </p:txBody>
      </p:sp>
      <p:pic>
        <p:nvPicPr>
          <p:cNvPr id="3074" name="Picture 2" descr="ÐÐµÑÐ±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3282" y="1281247"/>
            <a:ext cx="2489910" cy="3012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4003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4" grpId="0" animBg="1"/>
      <p:bldP spid="15" grpId="0" animBg="1"/>
      <p:bldP spid="17" grpId="0"/>
      <p:bldP spid="1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358777" y="1778275"/>
            <a:ext cx="4033837" cy="1614625"/>
            <a:chOff x="358776" y="1577920"/>
            <a:chExt cx="4033837" cy="1614625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358776" y="1577920"/>
              <a:ext cx="4033837" cy="861774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/>
              <a:r>
                <a:rPr lang="ru-RU" sz="2800" dirty="0">
                  <a:solidFill>
                    <a:srgbClr val="FFDC5A"/>
                  </a:solidFill>
                  <a:latin typeface="Merriweather"/>
                </a:rPr>
                <a:t>Великое княжество Финляндское</a:t>
              </a:r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358776" y="2481581"/>
              <a:ext cx="4033837" cy="710964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>
                <a:lnSpc>
                  <a:spcPct val="110000"/>
                </a:lnSpc>
              </a:pPr>
              <a:r>
                <a:rPr lang="ru-RU" sz="1400" dirty="0">
                  <a:solidFill>
                    <a:prstClr val="white"/>
                  </a:solidFill>
                </a:rPr>
                <a:t>Опасаясь повторения польского варианта </a:t>
              </a:r>
            </a:p>
            <a:p>
              <a:pPr defTabSz="685749">
                <a:lnSpc>
                  <a:spcPct val="110000"/>
                </a:lnSpc>
              </a:pPr>
              <a:r>
                <a:rPr lang="ru-RU" sz="1400" dirty="0">
                  <a:solidFill>
                    <a:prstClr val="white"/>
                  </a:solidFill>
                </a:rPr>
                <a:t>в Финляндии, правительство предприняло опережающие меры. </a:t>
              </a:r>
            </a:p>
          </p:txBody>
        </p:sp>
      </p:grpSp>
      <p:pic>
        <p:nvPicPr>
          <p:cNvPr id="4098" name="Picture 2" descr="ÐÐ°ÑÑÐ¸Ð½ÐºÐ¸ Ð¿Ð¾ Ð·Ð°Ð¿ÑÐ¾ÑÑ Ð²ÐµÐ»Ð¸ÐºÐ¾Ðµ ÐºÐ½ÑÐ¶ÐµÑÑÐ²Ð¾ ÑÐ¸Ð½Ð»ÑÐ½Ð´ÑÐºÐ¾Ðµ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42121" y="844769"/>
            <a:ext cx="4412512" cy="3464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7735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364924" y="2241712"/>
            <a:ext cx="2558115" cy="1117277"/>
          </a:xfrm>
          <a:prstGeom prst="roundRect">
            <a:avLst/>
          </a:prstGeom>
          <a:noFill/>
          <a:ln w="15875">
            <a:solidFill>
              <a:srgbClr val="FA5050">
                <a:alpha val="75000"/>
              </a:srgbClr>
            </a:solidFill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b="1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281814" y="2012215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sp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281814" y="2947936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sp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26" name="Скругленная соединительная линия 25"/>
          <p:cNvCxnSpPr>
            <a:stCxn id="29" idx="3"/>
            <a:endCxn id="19" idx="1"/>
          </p:cNvCxnSpPr>
          <p:nvPr/>
        </p:nvCxnSpPr>
        <p:spPr>
          <a:xfrm flipV="1">
            <a:off x="3923039" y="2332491"/>
            <a:ext cx="358775" cy="467860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Скругленная соединительная линия 30"/>
          <p:cNvCxnSpPr>
            <a:stCxn id="29" idx="3"/>
            <a:endCxn id="21" idx="1"/>
          </p:cNvCxnSpPr>
          <p:nvPr/>
        </p:nvCxnSpPr>
        <p:spPr>
          <a:xfrm>
            <a:off x="3923039" y="2800351"/>
            <a:ext cx="358775" cy="467861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414743" y="2538740"/>
            <a:ext cx="24584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</a:rPr>
              <a:t>В 1863 году в Финляндии был созван сейм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352899" y="2070880"/>
            <a:ext cx="33663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Ликвидировали контроль церкви </a:t>
            </a:r>
          </a:p>
          <a:p>
            <a:pPr algn="ctr"/>
            <a:r>
              <a:rPr lang="ru-RU" sz="1400" dirty="0">
                <a:solidFill>
                  <a:prstClr val="black"/>
                </a:solidFill>
              </a:rPr>
              <a:t>над образованием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257320" y="3114322"/>
            <a:ext cx="35462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Ввели обучение на финском языке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58776" y="376238"/>
            <a:ext cx="8426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2800" dirty="0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  <a:t>Великое княжество Финляндское</a:t>
            </a:r>
          </a:p>
        </p:txBody>
      </p:sp>
    </p:spTree>
    <p:extLst>
      <p:ext uri="{BB962C8B-B14F-4D97-AF65-F5344CB8AC3E}">
        <p14:creationId xmlns:p14="http://schemas.microsoft.com/office/powerpoint/2010/main" val="3412869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19" grpId="0" animBg="1"/>
      <p:bldP spid="21" grpId="0" animBg="1"/>
      <p:bldP spid="13" grpId="0"/>
      <p:bldP spid="15" grpId="0"/>
      <p:bldP spid="1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3940432"/>
            <a:ext cx="3242930" cy="794403"/>
          </a:xfrm>
          <a:prstGeom prst="rect">
            <a:avLst/>
          </a:prstGeom>
          <a:solidFill>
            <a:srgbClr val="FA5050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В 1878 году появились финские стрелковые батальоны.</a:t>
            </a:r>
          </a:p>
        </p:txBody>
      </p:sp>
    </p:spTree>
    <p:extLst>
      <p:ext uri="{BB962C8B-B14F-4D97-AF65-F5344CB8AC3E}">
        <p14:creationId xmlns:p14="http://schemas.microsoft.com/office/powerpoint/2010/main" val="877343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358777" y="1778275"/>
            <a:ext cx="4033837" cy="1614625"/>
            <a:chOff x="358776" y="1577920"/>
            <a:chExt cx="4033837" cy="1614625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358776" y="1577920"/>
              <a:ext cx="4033837" cy="861774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/>
              <a:r>
                <a:rPr lang="ru-RU" sz="2800" dirty="0">
                  <a:solidFill>
                    <a:srgbClr val="FFDC5A"/>
                  </a:solidFill>
                  <a:latin typeface="Merriweather"/>
                </a:rPr>
                <a:t>Финские стрелковые батальоны</a:t>
              </a:r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358776" y="2481581"/>
              <a:ext cx="4033837" cy="710964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>
                <a:lnSpc>
                  <a:spcPct val="110000"/>
                </a:lnSpc>
              </a:pPr>
              <a:r>
                <a:rPr lang="ru-RU" sz="1400" dirty="0">
                  <a:solidFill>
                    <a:prstClr val="white"/>
                  </a:solidFill>
                </a:rPr>
                <a:t>Подчинялись генерал-губернатору </a:t>
              </a:r>
            </a:p>
            <a:p>
              <a:pPr defTabSz="685749">
                <a:lnSpc>
                  <a:spcPct val="110000"/>
                </a:lnSpc>
              </a:pPr>
              <a:r>
                <a:rPr lang="ru-RU" sz="1400" dirty="0">
                  <a:solidFill>
                    <a:prstClr val="white"/>
                  </a:solidFill>
                </a:rPr>
                <a:t>и комплектовались только из уроженцев Великого княжества Финляндского. </a:t>
              </a:r>
            </a:p>
          </p:txBody>
        </p:sp>
      </p:grp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42120" y="818706"/>
            <a:ext cx="4401880" cy="3476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008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pic>
        <p:nvPicPr>
          <p:cNvPr id="5122" name="Picture 2" descr="INC-Ñ111-a ÐÐ²Ð°Ð´ÑÐ°ÑÑ Ð¼Ð°ÑÐ¾Ðº 1878 Ð³. (Ð°Ð²ÐµÑÑ)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674" y="457200"/>
            <a:ext cx="3576452" cy="3576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INC-Ñ111-r ÐÐ²Ð°Ð´ÑÐ°ÑÑ Ð¼Ð°ÑÐ¾Ðº 1878 Ð³. (ÑÐµÐ²ÐµÑÑ)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5918" y="457200"/>
            <a:ext cx="3576454" cy="3576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-1" y="3940432"/>
            <a:ext cx="3646967" cy="794403"/>
          </a:xfrm>
          <a:prstGeom prst="rect">
            <a:avLst/>
          </a:prstGeom>
          <a:solidFill>
            <a:srgbClr val="FA5050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К 1878 году в Финляндии появилась собственная денежная система.</a:t>
            </a:r>
          </a:p>
        </p:txBody>
      </p:sp>
    </p:spTree>
    <p:extLst>
      <p:ext uri="{BB962C8B-B14F-4D97-AF65-F5344CB8AC3E}">
        <p14:creationId xmlns:p14="http://schemas.microsoft.com/office/powerpoint/2010/main" val="580170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299540" y="2743439"/>
            <a:ext cx="26949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На Кавказе шла 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затяжная война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294064" y="2743439"/>
            <a:ext cx="25558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На присоединённых 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к России территориях строились крепости 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и укрепления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227764" y="2743439"/>
            <a:ext cx="25574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Для их охраны сюда переселялись казаки</a:t>
            </a:r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2973389" y="2165892"/>
            <a:ext cx="241300" cy="0"/>
          </a:xfrm>
          <a:prstGeom prst="straightConnector1">
            <a:avLst/>
          </a:prstGeom>
          <a:ln w="31750" cap="rnd">
            <a:solidFill>
              <a:srgbClr val="FA5050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5889626" y="2165892"/>
            <a:ext cx="241300" cy="0"/>
          </a:xfrm>
          <a:prstGeom prst="straightConnector1">
            <a:avLst/>
          </a:prstGeom>
          <a:ln w="31750" cap="rnd">
            <a:solidFill>
              <a:srgbClr val="FA5050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Овал 17"/>
          <p:cNvSpPr/>
          <p:nvPr/>
        </p:nvSpPr>
        <p:spPr>
          <a:xfrm>
            <a:off x="1377032" y="1876842"/>
            <a:ext cx="540000" cy="540000"/>
          </a:xfrm>
          <a:prstGeom prst="ellipse">
            <a:avLst/>
          </a:prstGeom>
          <a:solidFill>
            <a:srgbClr val="FA5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1</a:t>
            </a:r>
          </a:p>
        </p:txBody>
      </p:sp>
      <p:sp>
        <p:nvSpPr>
          <p:cNvPr id="23" name="Овал 22"/>
          <p:cNvSpPr/>
          <p:nvPr/>
        </p:nvSpPr>
        <p:spPr>
          <a:xfrm>
            <a:off x="4301999" y="1876842"/>
            <a:ext cx="540000" cy="540000"/>
          </a:xfrm>
          <a:prstGeom prst="ellipse">
            <a:avLst/>
          </a:prstGeom>
          <a:solidFill>
            <a:srgbClr val="FA5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2</a:t>
            </a:r>
          </a:p>
        </p:txBody>
      </p:sp>
      <p:sp>
        <p:nvSpPr>
          <p:cNvPr id="24" name="Овал 23"/>
          <p:cNvSpPr/>
          <p:nvPr/>
        </p:nvSpPr>
        <p:spPr>
          <a:xfrm>
            <a:off x="7236493" y="1876842"/>
            <a:ext cx="540000" cy="540000"/>
          </a:xfrm>
          <a:prstGeom prst="ellipse">
            <a:avLst/>
          </a:prstGeom>
          <a:solidFill>
            <a:srgbClr val="FA5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3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58776" y="376238"/>
            <a:ext cx="8426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2800" dirty="0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  <a:t>Кавказ</a:t>
            </a:r>
          </a:p>
        </p:txBody>
      </p:sp>
    </p:spTree>
    <p:extLst>
      <p:ext uri="{BB962C8B-B14F-4D97-AF65-F5344CB8AC3E}">
        <p14:creationId xmlns:p14="http://schemas.microsoft.com/office/powerpoint/2010/main" val="2348522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18" grpId="0" animBg="1"/>
      <p:bldP spid="23" grpId="0" animBg="1"/>
      <p:bldP spid="2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358777" y="1948398"/>
            <a:ext cx="4033837" cy="1221212"/>
            <a:chOff x="358776" y="1577920"/>
            <a:chExt cx="4033837" cy="1221212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358776" y="1577920"/>
              <a:ext cx="4033837" cy="43088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/>
              <a:r>
                <a:rPr lang="ru-RU" sz="2800" dirty="0">
                  <a:solidFill>
                    <a:srgbClr val="FFDC5A"/>
                  </a:solidFill>
                  <a:latin typeface="Merriweather"/>
                </a:rPr>
                <a:t>Кавказ</a:t>
              </a:r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358776" y="2088168"/>
              <a:ext cx="4033837" cy="710964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>
                <a:lnSpc>
                  <a:spcPct val="110000"/>
                </a:lnSpc>
              </a:pPr>
              <a:r>
                <a:rPr lang="ru-RU" sz="1400" dirty="0">
                  <a:solidFill>
                    <a:prstClr val="white"/>
                  </a:solidFill>
                </a:rPr>
                <a:t>Созданное в 1832 году Кавказское линейное казачье войско разделили на Кубанское </a:t>
              </a:r>
            </a:p>
            <a:p>
              <a:pPr defTabSz="685749">
                <a:lnSpc>
                  <a:spcPct val="110000"/>
                </a:lnSpc>
              </a:pPr>
              <a:r>
                <a:rPr lang="ru-RU" sz="1400" dirty="0">
                  <a:solidFill>
                    <a:prstClr val="white"/>
                  </a:solidFill>
                </a:rPr>
                <a:t>и Терское. </a:t>
              </a:r>
            </a:p>
          </p:txBody>
        </p:sp>
      </p:grp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51391" y="818706"/>
            <a:ext cx="4392610" cy="3476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740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8" name="Овал 7"/>
          <p:cNvSpPr/>
          <p:nvPr/>
        </p:nvSpPr>
        <p:spPr>
          <a:xfrm>
            <a:off x="6984295" y="39055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Корона Анны Иоанновны</a:t>
            </a:r>
          </a:p>
        </p:txBody>
      </p:sp>
    </p:spTree>
    <p:extLst>
      <p:ext uri="{BB962C8B-B14F-4D97-AF65-F5344CB8AC3E}">
        <p14:creationId xmlns:p14="http://schemas.microsoft.com/office/powerpoint/2010/main" val="2135420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000" t="-24000" r="-2000" b="-6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3951065"/>
            <a:ext cx="3700130" cy="794403"/>
          </a:xfrm>
          <a:prstGeom prst="rect">
            <a:avLst/>
          </a:prstGeom>
          <a:solidFill>
            <a:srgbClr val="FA5050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Милютин выступил за сохранение религии и обычаев народов Кавказа.</a:t>
            </a:r>
          </a:p>
        </p:txBody>
      </p:sp>
      <p:sp>
        <p:nvSpPr>
          <p:cNvPr id="5" name="Овал 4"/>
          <p:cNvSpPr/>
          <p:nvPr/>
        </p:nvSpPr>
        <p:spPr>
          <a:xfrm>
            <a:off x="6984295" y="39055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Дмитрий Алексеевич Милютин</a:t>
            </a:r>
          </a:p>
        </p:txBody>
      </p:sp>
    </p:spTree>
    <p:extLst>
      <p:ext uri="{BB962C8B-B14F-4D97-AF65-F5344CB8AC3E}">
        <p14:creationId xmlns:p14="http://schemas.microsoft.com/office/powerpoint/2010/main" val="867988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625854" y="1501813"/>
            <a:ext cx="4614379" cy="213289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Украинские земли находились </a:t>
            </a:r>
          </a:p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 составе Киевского генерал-губернаторства. </a:t>
            </a:r>
          </a:p>
          <a:p>
            <a:pPr defTabSz="685749">
              <a:lnSpc>
                <a:spcPct val="110000"/>
              </a:lnSpc>
            </a:pPr>
            <a:endParaRPr lang="ru-RU" sz="1800" dirty="0">
              <a:solidFill>
                <a:prstClr val="white"/>
              </a:solidFill>
              <a:latin typeface="Merriweather"/>
            </a:endParaRPr>
          </a:p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Белорусские земли были в составе Северо-Западного генерал-губернаторства.</a:t>
            </a:r>
          </a:p>
        </p:txBody>
      </p:sp>
      <p:pic>
        <p:nvPicPr>
          <p:cNvPr id="7170" name="Picture 2" descr="ÐÐ°ÑÑÐ¸Ð½ÐºÐ¸ Ð¿Ð¾ Ð·Ð°Ð¿ÑÐ¾ÑÑ Ð±ÐµÐ»Ð¾ÑÑÑÑ 19 Ð²ÐµÐº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77011" y="883444"/>
            <a:ext cx="2887704" cy="3423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0209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" y="0"/>
            <a:ext cx="3284536" cy="5143500"/>
          </a:xfrm>
          <a:prstGeom prst="rect">
            <a:avLst/>
          </a:prstGeom>
          <a:solidFill>
            <a:srgbClr val="FA5050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>
              <a:solidFill>
                <a:prstClr val="white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99614" y="1478723"/>
            <a:ext cx="2685311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 1863 году </a:t>
            </a:r>
          </a:p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на белорусских </a:t>
            </a:r>
          </a:p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и украинских землях провели крестьянскую реформу. </a:t>
            </a:r>
          </a:p>
        </p:txBody>
      </p:sp>
    </p:spTree>
    <p:extLst>
      <p:ext uri="{BB962C8B-B14F-4D97-AF65-F5344CB8AC3E}">
        <p14:creationId xmlns:p14="http://schemas.microsoft.com/office/powerpoint/2010/main" val="3937107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299540" y="2743439"/>
            <a:ext cx="269498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Либеральные реформы способствовали зарождению национальных движений 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в Западных губерниях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294064" y="2743439"/>
            <a:ext cx="25558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Правительство 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не допускало послаблений по отношению к белорусам и малороссам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227764" y="2743439"/>
            <a:ext cx="255746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Правительство рассматривало их как исконно русский народ</a:t>
            </a:r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2973389" y="2165892"/>
            <a:ext cx="241300" cy="0"/>
          </a:xfrm>
          <a:prstGeom prst="straightConnector1">
            <a:avLst/>
          </a:prstGeom>
          <a:ln w="31750" cap="rnd">
            <a:solidFill>
              <a:srgbClr val="FA5050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5889626" y="2165892"/>
            <a:ext cx="241300" cy="0"/>
          </a:xfrm>
          <a:prstGeom prst="straightConnector1">
            <a:avLst/>
          </a:prstGeom>
          <a:ln w="31750" cap="rnd">
            <a:solidFill>
              <a:srgbClr val="FA5050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Овал 17"/>
          <p:cNvSpPr/>
          <p:nvPr/>
        </p:nvSpPr>
        <p:spPr>
          <a:xfrm>
            <a:off x="1377032" y="1876842"/>
            <a:ext cx="540000" cy="540000"/>
          </a:xfrm>
          <a:prstGeom prst="ellipse">
            <a:avLst/>
          </a:prstGeom>
          <a:solidFill>
            <a:srgbClr val="FA5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1</a:t>
            </a:r>
          </a:p>
        </p:txBody>
      </p:sp>
      <p:sp>
        <p:nvSpPr>
          <p:cNvPr id="23" name="Овал 22"/>
          <p:cNvSpPr/>
          <p:nvPr/>
        </p:nvSpPr>
        <p:spPr>
          <a:xfrm>
            <a:off x="4301999" y="1876842"/>
            <a:ext cx="540000" cy="540000"/>
          </a:xfrm>
          <a:prstGeom prst="ellipse">
            <a:avLst/>
          </a:prstGeom>
          <a:solidFill>
            <a:srgbClr val="FA5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2</a:t>
            </a:r>
          </a:p>
        </p:txBody>
      </p:sp>
      <p:sp>
        <p:nvSpPr>
          <p:cNvPr id="24" name="Овал 23"/>
          <p:cNvSpPr/>
          <p:nvPr/>
        </p:nvSpPr>
        <p:spPr>
          <a:xfrm>
            <a:off x="7236493" y="1876842"/>
            <a:ext cx="540000" cy="540000"/>
          </a:xfrm>
          <a:prstGeom prst="ellipse">
            <a:avLst/>
          </a:prstGeom>
          <a:solidFill>
            <a:srgbClr val="FA5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3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58776" y="376238"/>
            <a:ext cx="8426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2800" dirty="0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  <a:t>Западные губернии</a:t>
            </a:r>
          </a:p>
        </p:txBody>
      </p:sp>
    </p:spTree>
    <p:extLst>
      <p:ext uri="{BB962C8B-B14F-4D97-AF65-F5344CB8AC3E}">
        <p14:creationId xmlns:p14="http://schemas.microsoft.com/office/powerpoint/2010/main" val="4201616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18" grpId="0" animBg="1"/>
      <p:bldP spid="23" grpId="0" animBg="1"/>
      <p:bldP spid="24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364924" y="2241712"/>
            <a:ext cx="2558115" cy="1117277"/>
          </a:xfrm>
          <a:prstGeom prst="roundRect">
            <a:avLst/>
          </a:prstGeom>
          <a:noFill/>
          <a:ln w="15875">
            <a:solidFill>
              <a:srgbClr val="FA5050">
                <a:alpha val="75000"/>
              </a:srgbClr>
            </a:solidFill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b="1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281814" y="2012215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sp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281814" y="2947936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sp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26" name="Скругленная соединительная линия 25"/>
          <p:cNvCxnSpPr>
            <a:stCxn id="29" idx="3"/>
            <a:endCxn id="19" idx="1"/>
          </p:cNvCxnSpPr>
          <p:nvPr/>
        </p:nvCxnSpPr>
        <p:spPr>
          <a:xfrm flipV="1">
            <a:off x="3923039" y="2332491"/>
            <a:ext cx="358775" cy="467860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Скругленная соединительная линия 30"/>
          <p:cNvCxnSpPr>
            <a:stCxn id="29" idx="3"/>
            <a:endCxn id="21" idx="1"/>
          </p:cNvCxnSpPr>
          <p:nvPr/>
        </p:nvCxnSpPr>
        <p:spPr>
          <a:xfrm>
            <a:off x="3923039" y="2800351"/>
            <a:ext cx="358775" cy="467861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414743" y="2431018"/>
            <a:ext cx="245847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</a:rPr>
              <a:t>В 1860-е годы в крупных украинских городах появились громады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347275" y="2178601"/>
            <a:ext cx="33663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Сбор фольклора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257320" y="3006601"/>
            <a:ext cx="35462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Издание литературы на украинском языке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58776" y="376238"/>
            <a:ext cx="8426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2800" dirty="0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  <a:t>Западные губернии</a:t>
            </a:r>
          </a:p>
        </p:txBody>
      </p:sp>
    </p:spTree>
    <p:extLst>
      <p:ext uri="{BB962C8B-B14F-4D97-AF65-F5344CB8AC3E}">
        <p14:creationId xmlns:p14="http://schemas.microsoft.com/office/powerpoint/2010/main" val="4091314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19" grpId="0" animBg="1"/>
      <p:bldP spid="21" grpId="0" animBg="1"/>
      <p:bldP spid="13" grpId="0"/>
      <p:bldP spid="15" grpId="0"/>
      <p:bldP spid="18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" y="0"/>
            <a:ext cx="3284536" cy="5143500"/>
          </a:xfrm>
          <a:prstGeom prst="rect">
            <a:avLst/>
          </a:prstGeom>
          <a:solidFill>
            <a:srgbClr val="FA5050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>
              <a:solidFill>
                <a:prstClr val="white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99614" y="980609"/>
            <a:ext cx="2685311" cy="31822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Национальное самосознание белорусского народа формировалось </a:t>
            </a:r>
          </a:p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 условиях конфликта между католической </a:t>
            </a:r>
          </a:p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и православной церковью. </a:t>
            </a:r>
          </a:p>
        </p:txBody>
      </p:sp>
    </p:spTree>
    <p:extLst>
      <p:ext uri="{BB962C8B-B14F-4D97-AF65-F5344CB8AC3E}">
        <p14:creationId xmlns:p14="http://schemas.microsoft.com/office/powerpoint/2010/main" val="2817816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364924" y="2241712"/>
            <a:ext cx="2558115" cy="1117277"/>
          </a:xfrm>
          <a:prstGeom prst="roundRect">
            <a:avLst/>
          </a:prstGeom>
          <a:noFill/>
          <a:ln w="15875">
            <a:solidFill>
              <a:srgbClr val="FA5050">
                <a:alpha val="75000"/>
              </a:srgbClr>
            </a:solidFill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b="1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281814" y="2012215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sp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281814" y="2947936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sp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26" name="Скругленная соединительная линия 25"/>
          <p:cNvCxnSpPr>
            <a:stCxn id="29" idx="3"/>
            <a:endCxn id="19" idx="1"/>
          </p:cNvCxnSpPr>
          <p:nvPr/>
        </p:nvCxnSpPr>
        <p:spPr>
          <a:xfrm flipV="1">
            <a:off x="3923039" y="2332491"/>
            <a:ext cx="358775" cy="467860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Скругленная соединительная линия 30"/>
          <p:cNvCxnSpPr>
            <a:stCxn id="29" idx="3"/>
            <a:endCxn id="21" idx="1"/>
          </p:cNvCxnSpPr>
          <p:nvPr/>
        </p:nvCxnSpPr>
        <p:spPr>
          <a:xfrm>
            <a:off x="3923039" y="2800351"/>
            <a:ext cx="358775" cy="467861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414743" y="2215574"/>
            <a:ext cx="245847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</a:rPr>
              <a:t>Католическая </a:t>
            </a:r>
          </a:p>
          <a:p>
            <a:pPr algn="ctr"/>
            <a:r>
              <a:rPr lang="ru-RU" sz="1400" b="1" dirty="0">
                <a:solidFill>
                  <a:prstClr val="black"/>
                </a:solidFill>
              </a:rPr>
              <a:t>и православная церкви </a:t>
            </a:r>
          </a:p>
          <a:p>
            <a:pPr algn="ctr"/>
            <a:r>
              <a:rPr lang="ru-RU" sz="1400" b="1" dirty="0">
                <a:solidFill>
                  <a:prstClr val="black"/>
                </a:solidFill>
              </a:rPr>
              <a:t>не рассматривали белорусов как самостоятельный народ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347275" y="2070880"/>
            <a:ext cx="33663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Православная церковь считала белорусов частью русского народа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257320" y="3006601"/>
            <a:ext cx="35462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Католическая церковь считала белорусов частью польского народа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58776" y="376238"/>
            <a:ext cx="8426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2800" dirty="0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  <a:t>Западные губернии</a:t>
            </a:r>
          </a:p>
        </p:txBody>
      </p:sp>
    </p:spTree>
    <p:extLst>
      <p:ext uri="{BB962C8B-B14F-4D97-AF65-F5344CB8AC3E}">
        <p14:creationId xmlns:p14="http://schemas.microsoft.com/office/powerpoint/2010/main" val="3173617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19" grpId="0" animBg="1"/>
      <p:bldP spid="21" grpId="0" animBg="1"/>
      <p:bldP spid="13" grpId="0"/>
      <p:bldP spid="15" grpId="0"/>
      <p:bldP spid="18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1788264" y="1209560"/>
            <a:ext cx="25558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Либеральные настроения коснулись и политики 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в отношении еврейского населения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739428" y="1202663"/>
            <a:ext cx="255746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b="1" dirty="0">
                <a:solidFill>
                  <a:prstClr val="black"/>
                </a:solidFill>
              </a:rPr>
              <a:t>Раньше евреев приобщали к государственной жизни посредством крещения </a:t>
            </a:r>
          </a:p>
          <a:p>
            <a:pPr algn="ctr" defTabSz="685766"/>
            <a:r>
              <a:rPr lang="ru-RU" sz="1400" b="1" dirty="0">
                <a:solidFill>
                  <a:prstClr val="black"/>
                </a:solidFill>
              </a:rPr>
              <a:t>в православную веру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739428" y="2841725"/>
            <a:ext cx="255746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Теперь в их культуру 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стали внедрять русский язык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788264" y="2734003"/>
            <a:ext cx="25558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b="1" dirty="0">
                <a:solidFill>
                  <a:prstClr val="black"/>
                </a:solidFill>
              </a:rPr>
              <a:t>Предлагали отказаться </a:t>
            </a:r>
          </a:p>
          <a:p>
            <a:pPr algn="ctr" defTabSz="685766"/>
            <a:r>
              <a:rPr lang="ru-RU" sz="1400" b="1" dirty="0">
                <a:solidFill>
                  <a:prstClr val="black"/>
                </a:solidFill>
              </a:rPr>
              <a:t>от традиционного образа жизни и начать получать светское образование</a:t>
            </a:r>
          </a:p>
        </p:txBody>
      </p:sp>
      <p:cxnSp>
        <p:nvCxnSpPr>
          <p:cNvPr id="19" name="Прямая со стрелкой 18"/>
          <p:cNvCxnSpPr/>
          <p:nvPr/>
        </p:nvCxnSpPr>
        <p:spPr>
          <a:xfrm>
            <a:off x="4401290" y="1677533"/>
            <a:ext cx="241300" cy="0"/>
          </a:xfrm>
          <a:prstGeom prst="straightConnector1">
            <a:avLst/>
          </a:prstGeom>
          <a:ln w="31750" cap="rnd">
            <a:solidFill>
              <a:srgbClr val="FA5050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 flipH="1" flipV="1">
            <a:off x="4401290" y="3211058"/>
            <a:ext cx="241300" cy="0"/>
          </a:xfrm>
          <a:prstGeom prst="straightConnector1">
            <a:avLst/>
          </a:prstGeom>
          <a:ln w="31750" cap="rnd">
            <a:solidFill>
              <a:srgbClr val="FA5050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>
            <a:off x="6018156" y="2417443"/>
            <a:ext cx="0" cy="212603"/>
          </a:xfrm>
          <a:prstGeom prst="straightConnector1">
            <a:avLst/>
          </a:prstGeom>
          <a:ln w="31750" cap="rnd">
            <a:solidFill>
              <a:srgbClr val="FA5050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58776" y="376238"/>
            <a:ext cx="8426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2800" dirty="0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  <a:t>Еврейское население</a:t>
            </a:r>
          </a:p>
        </p:txBody>
      </p:sp>
    </p:spTree>
    <p:extLst>
      <p:ext uri="{BB962C8B-B14F-4D97-AF65-F5344CB8AC3E}">
        <p14:creationId xmlns:p14="http://schemas.microsoft.com/office/powerpoint/2010/main" val="2378342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3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000" t="-6000" r="-2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3738414"/>
            <a:ext cx="4210494" cy="1009846"/>
          </a:xfrm>
          <a:prstGeom prst="rect">
            <a:avLst/>
          </a:prstGeom>
          <a:solidFill>
            <a:srgbClr val="FA5050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В 1860-е годы появились льготы, которые позволяли купцам первой гильдии </a:t>
            </a:r>
          </a:p>
          <a:p>
            <a:pPr defTabSz="685783"/>
            <a:r>
              <a:rPr lang="ru-RU" sz="1400" dirty="0">
                <a:solidFill>
                  <a:prstClr val="white"/>
                </a:solidFill>
              </a:rPr>
              <a:t>и учёным проживать вне черты </a:t>
            </a:r>
            <a:r>
              <a:rPr lang="ru-RU" sz="1400" dirty="0" err="1">
                <a:solidFill>
                  <a:prstClr val="white"/>
                </a:solidFill>
              </a:rPr>
              <a:t>оседлости</a:t>
            </a:r>
            <a:r>
              <a:rPr lang="ru-RU" sz="1400" dirty="0">
                <a:solidFill>
                  <a:prstClr val="white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69897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625854" y="1820802"/>
            <a:ext cx="4763234" cy="152349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Евреям разрешили приобретать недвижимость в Царстве Польском. </a:t>
            </a:r>
          </a:p>
          <a:p>
            <a:pPr defTabSz="685749">
              <a:lnSpc>
                <a:spcPct val="110000"/>
              </a:lnSpc>
            </a:pPr>
            <a:endParaRPr lang="ru-RU" sz="1800" dirty="0">
              <a:solidFill>
                <a:prstClr val="white"/>
              </a:solidFill>
              <a:latin typeface="Merriweather"/>
            </a:endParaRPr>
          </a:p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Возникла прослойка аристократов </a:t>
            </a:r>
          </a:p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и предпринимателей из числа евреев.</a:t>
            </a:r>
          </a:p>
        </p:txBody>
      </p:sp>
      <p:pic>
        <p:nvPicPr>
          <p:cNvPr id="9218" name="Picture 2" descr="ÐÐ°ÑÑÐ¸Ð½ÐºÐ¸ Ð¿Ð¾ Ð·Ð°Ð¿ÑÐ¾ÑÑ ÐµÐ²ÑÐµÐ¸ Ð² ÑÐ¾ÑÑÐ¸Ð¹ÑÐºÐ¾Ð¹ Ð¸Ð¼Ð¿ÐµÑÐ¸Ð¸ 19 Ð²ÐµÐº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77009" y="883443"/>
            <a:ext cx="2887706" cy="3422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4074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8000" b="-9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8" name="Овал 7"/>
          <p:cNvSpPr/>
          <p:nvPr/>
        </p:nvSpPr>
        <p:spPr>
          <a:xfrm>
            <a:off x="6984295" y="39055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Фридрих Вильгельм </a:t>
            </a:r>
            <a:r>
              <a:rPr lang="en-US" sz="1200" dirty="0">
                <a:solidFill>
                  <a:prstClr val="black"/>
                </a:solidFill>
                <a:ea typeface="Theano Didot" panose="02060603060706020203" pitchFamily="18" charset="0"/>
              </a:rPr>
              <a:t>III</a:t>
            </a:r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6899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3000" t="-46000" r="-2000" b="-1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3940433"/>
            <a:ext cx="3880884" cy="794403"/>
          </a:xfrm>
          <a:prstGeom prst="rect">
            <a:avLst/>
          </a:prstGeom>
          <a:solidFill>
            <a:srgbClr val="FA5050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Сохранялся запрет на занятие евреями государственных должностей.</a:t>
            </a:r>
          </a:p>
        </p:txBody>
      </p:sp>
    </p:spTree>
    <p:extLst>
      <p:ext uri="{BB962C8B-B14F-4D97-AF65-F5344CB8AC3E}">
        <p14:creationId xmlns:p14="http://schemas.microsoft.com/office/powerpoint/2010/main" val="1069817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" y="0"/>
            <a:ext cx="3284536" cy="5143500"/>
          </a:xfrm>
          <a:prstGeom prst="rect">
            <a:avLst/>
          </a:prstGeom>
          <a:solidFill>
            <a:srgbClr val="FA5050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>
              <a:solidFill>
                <a:prstClr val="white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99614" y="1673106"/>
            <a:ext cx="2685311" cy="17972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Изменения коснулись </a:t>
            </a:r>
          </a:p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и Русской православной церкви. </a:t>
            </a:r>
          </a:p>
        </p:txBody>
      </p:sp>
    </p:spTree>
    <p:extLst>
      <p:ext uri="{BB962C8B-B14F-4D97-AF65-F5344CB8AC3E}">
        <p14:creationId xmlns:p14="http://schemas.microsoft.com/office/powerpoint/2010/main" val="971682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299540" y="2743439"/>
            <a:ext cx="269498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Принимались меры 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по улучшению материального положения церковнослужителей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294064" y="2743439"/>
            <a:ext cx="255587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В 1862 году создали 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Особое присутствие 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по изысканиям способов улучшения быта духовенства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227764" y="2743439"/>
            <a:ext cx="255746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В его состав входили члены Синода 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и государственные 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деятели</a:t>
            </a:r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2973389" y="2165892"/>
            <a:ext cx="241300" cy="0"/>
          </a:xfrm>
          <a:prstGeom prst="straightConnector1">
            <a:avLst/>
          </a:prstGeom>
          <a:ln w="31750" cap="rnd">
            <a:solidFill>
              <a:srgbClr val="FA5050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5889626" y="2165892"/>
            <a:ext cx="241300" cy="0"/>
          </a:xfrm>
          <a:prstGeom prst="straightConnector1">
            <a:avLst/>
          </a:prstGeom>
          <a:ln w="31750" cap="rnd">
            <a:solidFill>
              <a:srgbClr val="FA5050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Овал 17"/>
          <p:cNvSpPr/>
          <p:nvPr/>
        </p:nvSpPr>
        <p:spPr>
          <a:xfrm>
            <a:off x="1377032" y="1876842"/>
            <a:ext cx="540000" cy="540000"/>
          </a:xfrm>
          <a:prstGeom prst="ellipse">
            <a:avLst/>
          </a:prstGeom>
          <a:solidFill>
            <a:srgbClr val="FA5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1</a:t>
            </a:r>
          </a:p>
        </p:txBody>
      </p:sp>
      <p:sp>
        <p:nvSpPr>
          <p:cNvPr id="23" name="Овал 22"/>
          <p:cNvSpPr/>
          <p:nvPr/>
        </p:nvSpPr>
        <p:spPr>
          <a:xfrm>
            <a:off x="4301999" y="1876842"/>
            <a:ext cx="540000" cy="540000"/>
          </a:xfrm>
          <a:prstGeom prst="ellipse">
            <a:avLst/>
          </a:prstGeom>
          <a:solidFill>
            <a:srgbClr val="FA5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2</a:t>
            </a:r>
          </a:p>
        </p:txBody>
      </p:sp>
      <p:sp>
        <p:nvSpPr>
          <p:cNvPr id="24" name="Овал 23"/>
          <p:cNvSpPr/>
          <p:nvPr/>
        </p:nvSpPr>
        <p:spPr>
          <a:xfrm>
            <a:off x="7236493" y="1876842"/>
            <a:ext cx="540000" cy="540000"/>
          </a:xfrm>
          <a:prstGeom prst="ellipse">
            <a:avLst/>
          </a:prstGeom>
          <a:solidFill>
            <a:srgbClr val="FA5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3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58776" y="376238"/>
            <a:ext cx="8426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2800" dirty="0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  <a:t>Русская православная церковь</a:t>
            </a:r>
          </a:p>
        </p:txBody>
      </p:sp>
    </p:spTree>
    <p:extLst>
      <p:ext uri="{BB962C8B-B14F-4D97-AF65-F5344CB8AC3E}">
        <p14:creationId xmlns:p14="http://schemas.microsoft.com/office/powerpoint/2010/main" val="2331850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18" grpId="0" animBg="1"/>
      <p:bldP spid="23" grpId="0" animBg="1"/>
      <p:bldP spid="24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641721" y="1386182"/>
            <a:ext cx="4763234" cy="243759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 1864 году появились приходские попечительства, которые состояли </a:t>
            </a:r>
          </a:p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из прихожан. </a:t>
            </a:r>
          </a:p>
          <a:p>
            <a:pPr defTabSz="685749">
              <a:lnSpc>
                <a:spcPct val="110000"/>
              </a:lnSpc>
            </a:pPr>
            <a:endParaRPr lang="ru-RU" sz="1800" dirty="0">
              <a:solidFill>
                <a:prstClr val="white"/>
              </a:solidFill>
              <a:latin typeface="Merriweather"/>
            </a:endParaRPr>
          </a:p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Занимались делами прихода, </a:t>
            </a:r>
          </a:p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а также содействовали улучшению материального положения священнослужителей.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7006" y="871870"/>
            <a:ext cx="2887709" cy="3466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065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299540" y="2743439"/>
            <a:ext cx="26949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Были упразднены 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мелкие приходы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294064" y="2743439"/>
            <a:ext cx="25558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Это помогло увеличить доходы приходских священников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227764" y="2743439"/>
            <a:ext cx="255746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Им установили гарантированное жалованье и ввели 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пенсии по старости</a:t>
            </a:r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2973389" y="2165892"/>
            <a:ext cx="241300" cy="0"/>
          </a:xfrm>
          <a:prstGeom prst="straightConnector1">
            <a:avLst/>
          </a:prstGeom>
          <a:ln w="31750" cap="rnd">
            <a:solidFill>
              <a:srgbClr val="FA5050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5889626" y="2165892"/>
            <a:ext cx="241300" cy="0"/>
          </a:xfrm>
          <a:prstGeom prst="straightConnector1">
            <a:avLst/>
          </a:prstGeom>
          <a:ln w="31750" cap="rnd">
            <a:solidFill>
              <a:srgbClr val="FA5050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Овал 17"/>
          <p:cNvSpPr/>
          <p:nvPr/>
        </p:nvSpPr>
        <p:spPr>
          <a:xfrm>
            <a:off x="1377032" y="1876842"/>
            <a:ext cx="540000" cy="540000"/>
          </a:xfrm>
          <a:prstGeom prst="ellipse">
            <a:avLst/>
          </a:prstGeom>
          <a:solidFill>
            <a:srgbClr val="FA5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1</a:t>
            </a:r>
          </a:p>
        </p:txBody>
      </p:sp>
      <p:sp>
        <p:nvSpPr>
          <p:cNvPr id="23" name="Овал 22"/>
          <p:cNvSpPr/>
          <p:nvPr/>
        </p:nvSpPr>
        <p:spPr>
          <a:xfrm>
            <a:off x="4301999" y="1876842"/>
            <a:ext cx="540000" cy="540000"/>
          </a:xfrm>
          <a:prstGeom prst="ellipse">
            <a:avLst/>
          </a:prstGeom>
          <a:solidFill>
            <a:srgbClr val="FA5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2</a:t>
            </a:r>
          </a:p>
        </p:txBody>
      </p:sp>
      <p:sp>
        <p:nvSpPr>
          <p:cNvPr id="24" name="Овал 23"/>
          <p:cNvSpPr/>
          <p:nvPr/>
        </p:nvSpPr>
        <p:spPr>
          <a:xfrm>
            <a:off x="7236493" y="1876842"/>
            <a:ext cx="540000" cy="540000"/>
          </a:xfrm>
          <a:prstGeom prst="ellipse">
            <a:avLst/>
          </a:prstGeom>
          <a:solidFill>
            <a:srgbClr val="FA5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3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58776" y="376238"/>
            <a:ext cx="8426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2800" dirty="0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  <a:t>Русская православная церковь</a:t>
            </a:r>
          </a:p>
        </p:txBody>
      </p:sp>
    </p:spTree>
    <p:extLst>
      <p:ext uri="{BB962C8B-B14F-4D97-AF65-F5344CB8AC3E}">
        <p14:creationId xmlns:p14="http://schemas.microsoft.com/office/powerpoint/2010/main" val="3496863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18" grpId="0" animBg="1"/>
      <p:bldP spid="23" grpId="0" animBg="1"/>
      <p:bldP spid="24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58775" y="425180"/>
            <a:ext cx="5907066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defTabSz="685783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Русская православная церковь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98775" y="1412646"/>
            <a:ext cx="4933700" cy="830997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С 1863 года выпускники духовных семинарий получили возможность поступать в университеты.</a:t>
            </a:r>
          </a:p>
        </p:txBody>
      </p:sp>
      <p:sp>
        <p:nvSpPr>
          <p:cNvPr id="13" name="Овал 12"/>
          <p:cNvSpPr/>
          <p:nvPr/>
        </p:nvSpPr>
        <p:spPr>
          <a:xfrm>
            <a:off x="358775" y="1558145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4" name="Овал 13"/>
          <p:cNvSpPr/>
          <p:nvPr/>
        </p:nvSpPr>
        <p:spPr>
          <a:xfrm>
            <a:off x="358775" y="2726376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15" name="Овал 14"/>
          <p:cNvSpPr/>
          <p:nvPr/>
        </p:nvSpPr>
        <p:spPr>
          <a:xfrm>
            <a:off x="358775" y="3894607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98775" y="2562121"/>
            <a:ext cx="4933700" cy="830997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В 1864 году детям духовенства разрешили учиться в гимназиях, </a:t>
            </a:r>
          </a:p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а позже в военных училищах.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98775" y="3894607"/>
            <a:ext cx="5459495" cy="553998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В 1867 году Синод ликвидировал наследственность приходов.</a:t>
            </a:r>
          </a:p>
        </p:txBody>
      </p:sp>
      <p:pic>
        <p:nvPicPr>
          <p:cNvPr id="10242" name="Picture 2" descr="https://upload.wikimedia.org/wikipedia/commons/thumb/8/8e/Orth_Kreuz.gif/320px-Orth_Kreuz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475" y="774762"/>
            <a:ext cx="2102748" cy="3903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7979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4" grpId="0" animBg="1"/>
      <p:bldP spid="15" grpId="0" animBg="1"/>
      <p:bldP spid="17" grpId="0"/>
      <p:bldP spid="18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358777" y="1905866"/>
            <a:ext cx="4255753" cy="1395166"/>
            <a:chOff x="358776" y="1577920"/>
            <a:chExt cx="4255753" cy="1395166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358776" y="1577920"/>
              <a:ext cx="4255753" cy="861774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/>
              <a:r>
                <a:rPr lang="ru-RU" sz="2800" dirty="0">
                  <a:solidFill>
                    <a:srgbClr val="FFDC5A"/>
                  </a:solidFill>
                  <a:latin typeface="Merriweather"/>
                </a:rPr>
                <a:t>Русская православная церковь</a:t>
              </a:r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358776" y="2513473"/>
              <a:ext cx="4033837" cy="459613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>
                <a:lnSpc>
                  <a:spcPct val="110000"/>
                </a:lnSpc>
              </a:pPr>
              <a:r>
                <a:rPr lang="ru-RU" sz="1400" dirty="0">
                  <a:solidFill>
                    <a:prstClr val="white"/>
                  </a:solidFill>
                </a:rPr>
                <a:t>Действия правительства привели </a:t>
              </a:r>
            </a:p>
            <a:p>
              <a:pPr defTabSz="685749">
                <a:lnSpc>
                  <a:spcPct val="110000"/>
                </a:lnSpc>
              </a:pPr>
              <a:r>
                <a:rPr lang="ru-RU" sz="1400" dirty="0">
                  <a:solidFill>
                    <a:prstClr val="white"/>
                  </a:solidFill>
                </a:rPr>
                <a:t>к обновлению духовенства. </a:t>
              </a:r>
            </a:p>
          </p:txBody>
        </p:sp>
      </p:grpSp>
      <p:pic>
        <p:nvPicPr>
          <p:cNvPr id="12290" name="Picture 2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31488" y="818706"/>
            <a:ext cx="4412512" cy="3476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6170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000" t="-5000" r="-2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5" name="Овал 4"/>
          <p:cNvSpPr/>
          <p:nvPr/>
        </p:nvSpPr>
        <p:spPr>
          <a:xfrm>
            <a:off x="6984295" y="39055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Вид северного подворья Российской духовной миссии в Пекине</a:t>
            </a:r>
          </a:p>
        </p:txBody>
      </p:sp>
    </p:spTree>
    <p:extLst>
      <p:ext uri="{BB962C8B-B14F-4D97-AF65-F5344CB8AC3E}">
        <p14:creationId xmlns:p14="http://schemas.microsoft.com/office/powerpoint/2010/main" val="2533223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1033142" y="386416"/>
            <a:ext cx="7114575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15"/>
            <a:r>
              <a:rPr lang="ru-RU" sz="2800" dirty="0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  <a:t>Старообрядцы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364924" y="2241712"/>
            <a:ext cx="2558115" cy="1117277"/>
          </a:xfrm>
          <a:prstGeom prst="roundRect">
            <a:avLst/>
          </a:prstGeom>
          <a:noFill/>
          <a:ln w="15875">
            <a:solidFill>
              <a:srgbClr val="FA5050">
                <a:alpha val="75000"/>
              </a:srgbClr>
            </a:solidFill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b="1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281814" y="3883655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sp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281814" y="1076496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sp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281814" y="2479146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sp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10" name="Скругленная соединительная линия 9"/>
          <p:cNvCxnSpPr>
            <a:stCxn id="29" idx="3"/>
            <a:endCxn id="17" idx="1"/>
          </p:cNvCxnSpPr>
          <p:nvPr/>
        </p:nvCxnSpPr>
        <p:spPr>
          <a:xfrm flipV="1">
            <a:off x="3923039" y="1396772"/>
            <a:ext cx="358775" cy="1403579"/>
          </a:xfrm>
          <a:prstGeom prst="curvedConnector3">
            <a:avLst/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Скругленная соединительная линия 25"/>
          <p:cNvCxnSpPr>
            <a:stCxn id="29" idx="3"/>
            <a:endCxn id="19" idx="1"/>
          </p:cNvCxnSpPr>
          <p:nvPr/>
        </p:nvCxnSpPr>
        <p:spPr>
          <a:xfrm flipV="1">
            <a:off x="3923039" y="2799422"/>
            <a:ext cx="358775" cy="929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Скругленная соединительная линия 31"/>
          <p:cNvCxnSpPr>
            <a:stCxn id="29" idx="3"/>
            <a:endCxn id="35" idx="1"/>
          </p:cNvCxnSpPr>
          <p:nvPr/>
        </p:nvCxnSpPr>
        <p:spPr>
          <a:xfrm>
            <a:off x="3923039" y="2800351"/>
            <a:ext cx="358775" cy="1403580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4535668" y="1135161"/>
            <a:ext cx="29895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Могли заключать браки </a:t>
            </a:r>
          </a:p>
          <a:p>
            <a:pPr algn="ctr"/>
            <a:r>
              <a:rPr lang="ru-RU" sz="1400" dirty="0">
                <a:solidFill>
                  <a:prstClr val="black"/>
                </a:solidFill>
              </a:rPr>
              <a:t>в гражданских учреждениях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564211" y="2322367"/>
            <a:ext cx="21595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</a:rPr>
              <a:t>Во время правления Александра II юридически признали старообрядцев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324192" y="2537810"/>
            <a:ext cx="34125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Могли занимать общественные должности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402647" y="4050041"/>
            <a:ext cx="32555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Могли выезжать за границу</a:t>
            </a:r>
          </a:p>
        </p:txBody>
      </p:sp>
    </p:spTree>
    <p:extLst>
      <p:ext uri="{BB962C8B-B14F-4D97-AF65-F5344CB8AC3E}">
        <p14:creationId xmlns:p14="http://schemas.microsoft.com/office/powerpoint/2010/main" val="3415473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5" grpId="0" animBg="1"/>
      <p:bldP spid="17" grpId="0" animBg="1"/>
      <p:bldP spid="19" grpId="0" animBg="1"/>
      <p:bldP spid="5" grpId="0"/>
      <p:bldP spid="13" grpId="0"/>
      <p:bldP spid="24" grpId="0"/>
      <p:bldP spid="25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7000" t="-28000" r="-7000" b="-4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3940433"/>
            <a:ext cx="4274288" cy="794403"/>
          </a:xfrm>
          <a:prstGeom prst="rect">
            <a:avLst/>
          </a:prstGeom>
          <a:solidFill>
            <a:srgbClr val="FA5050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В официальных документах старообрядцев продолжали называть раскольниками.</a:t>
            </a:r>
          </a:p>
        </p:txBody>
      </p:sp>
    </p:spTree>
    <p:extLst>
      <p:ext uri="{BB962C8B-B14F-4D97-AF65-F5344CB8AC3E}">
        <p14:creationId xmlns:p14="http://schemas.microsoft.com/office/powerpoint/2010/main" val="3503898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58775" y="425180"/>
            <a:ext cx="3353482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defTabSz="685783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Вопросы занятия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98776" y="1158714"/>
            <a:ext cx="5576452" cy="276999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Восстание в Царстве Польском.</a:t>
            </a:r>
          </a:p>
        </p:txBody>
      </p:sp>
      <p:sp>
        <p:nvSpPr>
          <p:cNvPr id="13" name="Овал 12"/>
          <p:cNvSpPr/>
          <p:nvPr/>
        </p:nvSpPr>
        <p:spPr>
          <a:xfrm>
            <a:off x="358775" y="1026503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4" name="Овал 13"/>
          <p:cNvSpPr/>
          <p:nvPr/>
        </p:nvSpPr>
        <p:spPr>
          <a:xfrm>
            <a:off x="358775" y="1814818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15" name="Овал 14"/>
          <p:cNvSpPr/>
          <p:nvPr/>
        </p:nvSpPr>
        <p:spPr>
          <a:xfrm>
            <a:off x="358775" y="2610469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98775" y="1809944"/>
            <a:ext cx="4933700" cy="553998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Политика России в Финляндии </a:t>
            </a:r>
          </a:p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и на Кавказе.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98775" y="2741969"/>
            <a:ext cx="4616808" cy="276999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Положение в Западных губерниях.</a:t>
            </a:r>
          </a:p>
        </p:txBody>
      </p:sp>
      <p:sp>
        <p:nvSpPr>
          <p:cNvPr id="19" name="Овал 18"/>
          <p:cNvSpPr/>
          <p:nvPr/>
        </p:nvSpPr>
        <p:spPr>
          <a:xfrm>
            <a:off x="358775" y="3405783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4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98775" y="3405783"/>
            <a:ext cx="4933700" cy="553998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Политика правительства </a:t>
            </a:r>
          </a:p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по отношению к евреям.</a:t>
            </a:r>
          </a:p>
        </p:txBody>
      </p:sp>
      <p:sp>
        <p:nvSpPr>
          <p:cNvPr id="21" name="Овал 20"/>
          <p:cNvSpPr/>
          <p:nvPr/>
        </p:nvSpPr>
        <p:spPr>
          <a:xfrm>
            <a:off x="358775" y="4189224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5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98775" y="4182225"/>
            <a:ext cx="4933700" cy="553998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Ситуация в Русской православной церкви.</a:t>
            </a:r>
          </a:p>
        </p:txBody>
      </p:sp>
    </p:spTree>
    <p:extLst>
      <p:ext uri="{BB962C8B-B14F-4D97-AF65-F5344CB8AC3E}">
        <p14:creationId xmlns:p14="http://schemas.microsoft.com/office/powerpoint/2010/main" val="1882267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4" grpId="0" animBg="1"/>
      <p:bldP spid="15" grpId="0" animBg="1"/>
      <p:bldP spid="17" grpId="0"/>
      <p:bldP spid="18" grpId="0"/>
      <p:bldP spid="19" grpId="0" animBg="1"/>
      <p:bldP spid="20" grpId="0"/>
      <p:bldP spid="21" grpId="0" animBg="1"/>
      <p:bldP spid="22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4000" r="-4000" b="-4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" y="0"/>
            <a:ext cx="3284536" cy="5143500"/>
          </a:xfrm>
          <a:prstGeom prst="rect">
            <a:avLst/>
          </a:prstGeom>
          <a:solidFill>
            <a:srgbClr val="FA5050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>
              <a:solidFill>
                <a:prstClr val="white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99614" y="1864492"/>
            <a:ext cx="2685311" cy="14510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 1876 году </a:t>
            </a:r>
          </a:p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был издан Синодальный перевод Библии. </a:t>
            </a:r>
          </a:p>
        </p:txBody>
      </p:sp>
    </p:spTree>
    <p:extLst>
      <p:ext uri="{BB962C8B-B14F-4D97-AF65-F5344CB8AC3E}">
        <p14:creationId xmlns:p14="http://schemas.microsoft.com/office/powerpoint/2010/main" val="3810530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000" t="-35000" r="-2000" b="-9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5" name="Овал 4"/>
          <p:cNvSpPr/>
          <p:nvPr/>
        </p:nvSpPr>
        <p:spPr>
          <a:xfrm>
            <a:off x="6984295" y="39055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Митрополит Филарет</a:t>
            </a:r>
          </a:p>
        </p:txBody>
      </p:sp>
    </p:spTree>
    <p:extLst>
      <p:ext uri="{BB962C8B-B14F-4D97-AF65-F5344CB8AC3E}">
        <p14:creationId xmlns:p14="http://schemas.microsoft.com/office/powerpoint/2010/main" val="1608856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58774" y="425180"/>
            <a:ext cx="7828295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83"/>
            <a:r>
              <a:rPr lang="ru-RU" sz="24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Национальная и религиозная политика Александра II. Национальный вопрос </a:t>
            </a:r>
          </a:p>
          <a:p>
            <a:pPr defTabSz="685783"/>
            <a:r>
              <a:rPr lang="ru-RU" sz="24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в Европе и в России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98774" y="1723916"/>
            <a:ext cx="5278741" cy="553998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В середине </a:t>
            </a:r>
            <a:r>
              <a:rPr lang="en-US" sz="1800" dirty="0">
                <a:solidFill>
                  <a:prstClr val="white"/>
                </a:solidFill>
                <a:latin typeface="Merriweather"/>
              </a:rPr>
              <a:t>XIX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 века Европа была охвачена национальными движениями.</a:t>
            </a:r>
          </a:p>
        </p:txBody>
      </p:sp>
      <p:sp>
        <p:nvSpPr>
          <p:cNvPr id="13" name="Овал 12"/>
          <p:cNvSpPr/>
          <p:nvPr/>
        </p:nvSpPr>
        <p:spPr>
          <a:xfrm>
            <a:off x="358775" y="1728850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4" name="Овал 13"/>
          <p:cNvSpPr/>
          <p:nvPr/>
        </p:nvSpPr>
        <p:spPr>
          <a:xfrm>
            <a:off x="358775" y="2916296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15" name="Овал 14"/>
          <p:cNvSpPr/>
          <p:nvPr/>
        </p:nvSpPr>
        <p:spPr>
          <a:xfrm>
            <a:off x="358775" y="4107271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98775" y="2909297"/>
            <a:ext cx="5278741" cy="553998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С 1863 по 1864 год длилось восстание </a:t>
            </a:r>
          </a:p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за независимость в Царстве Польском.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98774" y="3967761"/>
            <a:ext cx="6171876" cy="830997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В Финляндии и на Кавказе были предприняты предупредительные меры для недопущения начала национальных движений.</a:t>
            </a:r>
          </a:p>
        </p:txBody>
      </p:sp>
    </p:spTree>
    <p:extLst>
      <p:ext uri="{BB962C8B-B14F-4D97-AF65-F5344CB8AC3E}">
        <p14:creationId xmlns:p14="http://schemas.microsoft.com/office/powerpoint/2010/main" val="4172411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4" grpId="0" animBg="1"/>
      <p:bldP spid="15" grpId="0" animBg="1"/>
      <p:bldP spid="17" grpId="0"/>
      <p:bldP spid="18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58774" y="425180"/>
            <a:ext cx="7828295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83"/>
            <a:r>
              <a:rPr lang="ru-RU" sz="24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Национальная и религиозная политика Александра II. Национальный вопрос </a:t>
            </a:r>
          </a:p>
          <a:p>
            <a:pPr defTabSz="685783"/>
            <a:r>
              <a:rPr lang="ru-RU" sz="24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в Европе и в России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98774" y="1600046"/>
            <a:ext cx="5278741" cy="830997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Правительство не допускало никаких послаблений по отношению к белорусам и малороссам.</a:t>
            </a:r>
          </a:p>
        </p:txBody>
      </p:sp>
      <p:sp>
        <p:nvSpPr>
          <p:cNvPr id="13" name="Овал 12"/>
          <p:cNvSpPr/>
          <p:nvPr/>
        </p:nvSpPr>
        <p:spPr>
          <a:xfrm>
            <a:off x="358775" y="1728850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4</a:t>
            </a:r>
          </a:p>
        </p:txBody>
      </p:sp>
      <p:sp>
        <p:nvSpPr>
          <p:cNvPr id="14" name="Овал 13"/>
          <p:cNvSpPr/>
          <p:nvPr/>
        </p:nvSpPr>
        <p:spPr>
          <a:xfrm>
            <a:off x="358775" y="2916296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5</a:t>
            </a:r>
          </a:p>
        </p:txBody>
      </p:sp>
      <p:sp>
        <p:nvSpPr>
          <p:cNvPr id="15" name="Овал 14"/>
          <p:cNvSpPr/>
          <p:nvPr/>
        </p:nvSpPr>
        <p:spPr>
          <a:xfrm>
            <a:off x="358775" y="4107271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6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98775" y="2909297"/>
            <a:ext cx="5278741" cy="553998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Возникла прослойка аристократов </a:t>
            </a:r>
          </a:p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и предпринимателей из числа евреев.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98774" y="4110741"/>
            <a:ext cx="6363263" cy="553998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Правительство принимало меры по улучшению материального положения церковнослужителей.</a:t>
            </a:r>
          </a:p>
        </p:txBody>
      </p:sp>
    </p:spTree>
    <p:extLst>
      <p:ext uri="{BB962C8B-B14F-4D97-AF65-F5344CB8AC3E}">
        <p14:creationId xmlns:p14="http://schemas.microsoft.com/office/powerpoint/2010/main" val="2573346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4" grpId="0" animBg="1"/>
      <p:bldP spid="15" grpId="0" animBg="1"/>
      <p:bldP spid="17" grpId="0"/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377826" y="2743439"/>
            <a:ext cx="25384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В </a:t>
            </a:r>
            <a:r>
              <a:rPr lang="en-US" sz="1400" dirty="0">
                <a:solidFill>
                  <a:prstClr val="black"/>
                </a:solidFill>
              </a:rPr>
              <a:t>XVIII</a:t>
            </a:r>
            <a:r>
              <a:rPr lang="ru-RU" sz="1400" dirty="0">
                <a:solidFill>
                  <a:prstClr val="black"/>
                </a:solidFill>
              </a:rPr>
              <a:t> веке в европейских странах происходило формирование национальной идеи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294064" y="2743439"/>
            <a:ext cx="25558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Великая французская революция объединила национальную идею 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и политику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227764" y="2743439"/>
            <a:ext cx="255746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В </a:t>
            </a:r>
            <a:r>
              <a:rPr lang="en-US" sz="1400" dirty="0">
                <a:solidFill>
                  <a:prstClr val="black"/>
                </a:solidFill>
              </a:rPr>
              <a:t>XIX</a:t>
            </a:r>
            <a:r>
              <a:rPr lang="ru-RU" sz="1400" dirty="0">
                <a:solidFill>
                  <a:prstClr val="black"/>
                </a:solidFill>
              </a:rPr>
              <a:t> веке стали появляться национальные движения в колониях 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и многонациональных государствах</a:t>
            </a:r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2973389" y="2165892"/>
            <a:ext cx="241300" cy="0"/>
          </a:xfrm>
          <a:prstGeom prst="straightConnector1">
            <a:avLst/>
          </a:prstGeom>
          <a:ln w="31750" cap="rnd">
            <a:solidFill>
              <a:srgbClr val="FA5050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5889626" y="2165892"/>
            <a:ext cx="241300" cy="0"/>
          </a:xfrm>
          <a:prstGeom prst="straightConnector1">
            <a:avLst/>
          </a:prstGeom>
          <a:ln w="31750" cap="rnd">
            <a:solidFill>
              <a:srgbClr val="FA5050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Овал 17"/>
          <p:cNvSpPr/>
          <p:nvPr/>
        </p:nvSpPr>
        <p:spPr>
          <a:xfrm>
            <a:off x="1377032" y="1876842"/>
            <a:ext cx="540000" cy="540000"/>
          </a:xfrm>
          <a:prstGeom prst="ellipse">
            <a:avLst/>
          </a:prstGeom>
          <a:solidFill>
            <a:srgbClr val="FA5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1</a:t>
            </a:r>
          </a:p>
        </p:txBody>
      </p:sp>
      <p:sp>
        <p:nvSpPr>
          <p:cNvPr id="23" name="Овал 22"/>
          <p:cNvSpPr/>
          <p:nvPr/>
        </p:nvSpPr>
        <p:spPr>
          <a:xfrm>
            <a:off x="4301999" y="1876842"/>
            <a:ext cx="540000" cy="540000"/>
          </a:xfrm>
          <a:prstGeom prst="ellipse">
            <a:avLst/>
          </a:prstGeom>
          <a:solidFill>
            <a:srgbClr val="FA5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2</a:t>
            </a:r>
          </a:p>
        </p:txBody>
      </p:sp>
      <p:sp>
        <p:nvSpPr>
          <p:cNvPr id="24" name="Овал 23"/>
          <p:cNvSpPr/>
          <p:nvPr/>
        </p:nvSpPr>
        <p:spPr>
          <a:xfrm>
            <a:off x="7236493" y="1876842"/>
            <a:ext cx="540000" cy="540000"/>
          </a:xfrm>
          <a:prstGeom prst="ellipse">
            <a:avLst/>
          </a:prstGeom>
          <a:solidFill>
            <a:srgbClr val="FA5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3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58776" y="376238"/>
            <a:ext cx="8426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2800" dirty="0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  <a:t>Ситуация в Европе</a:t>
            </a:r>
          </a:p>
        </p:txBody>
      </p:sp>
    </p:spTree>
    <p:extLst>
      <p:ext uri="{BB962C8B-B14F-4D97-AF65-F5344CB8AC3E}">
        <p14:creationId xmlns:p14="http://schemas.microsoft.com/office/powerpoint/2010/main" val="942132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18" grpId="0" animBg="1"/>
      <p:bldP spid="23" grpId="0" animBg="1"/>
      <p:bldP spid="2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89000" b="-5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3717148"/>
            <a:ext cx="3677055" cy="1009846"/>
          </a:xfrm>
          <a:prstGeom prst="rect">
            <a:avLst/>
          </a:prstGeom>
          <a:solidFill>
            <a:srgbClr val="FA5050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В 1832 году после череды восстаний была провозглашена независимость Греции.</a:t>
            </a:r>
          </a:p>
        </p:txBody>
      </p:sp>
    </p:spTree>
    <p:extLst>
      <p:ext uri="{BB962C8B-B14F-4D97-AF65-F5344CB8AC3E}">
        <p14:creationId xmlns:p14="http://schemas.microsoft.com/office/powerpoint/2010/main" val="1667496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6000" r="-4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3717148"/>
            <a:ext cx="4124528" cy="1009846"/>
          </a:xfrm>
          <a:prstGeom prst="rect">
            <a:avLst/>
          </a:prstGeom>
          <a:solidFill>
            <a:srgbClr val="FA5050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В 1848 году произошли восстания хорватов против венгерского господства и ирландцев против влияния Британии.</a:t>
            </a:r>
          </a:p>
        </p:txBody>
      </p:sp>
      <p:sp>
        <p:nvSpPr>
          <p:cNvPr id="5" name="Овал 4"/>
          <p:cNvSpPr/>
          <p:nvPr/>
        </p:nvSpPr>
        <p:spPr>
          <a:xfrm>
            <a:off x="6984295" y="39055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Заседание Хорватского </a:t>
            </a:r>
            <a:r>
              <a:rPr lang="ru-RU" sz="1200" dirty="0" err="1">
                <a:solidFill>
                  <a:prstClr val="black"/>
                </a:solidFill>
                <a:ea typeface="Theano Didot" panose="02060603060706020203" pitchFamily="18" charset="0"/>
              </a:rPr>
              <a:t>сабора</a:t>
            </a:r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111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3717148"/>
            <a:ext cx="4529470" cy="1009846"/>
          </a:xfrm>
          <a:prstGeom prst="rect">
            <a:avLst/>
          </a:prstGeom>
          <a:solidFill>
            <a:srgbClr val="FA5050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В 1870 году многолетняя борьба итальянского народа против австрийского господства завершилась объединением Италии.</a:t>
            </a:r>
          </a:p>
        </p:txBody>
      </p:sp>
    </p:spTree>
    <p:extLst>
      <p:ext uri="{BB962C8B-B14F-4D97-AF65-F5344CB8AC3E}">
        <p14:creationId xmlns:p14="http://schemas.microsoft.com/office/powerpoint/2010/main" val="1822327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1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Другая 1">
      <a:majorFont>
        <a:latin typeface="Roboto Slab"/>
        <a:ea typeface=""/>
        <a:cs typeface=""/>
      </a:majorFont>
      <a:minorFont>
        <a:latin typeface="Roboto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videouroki_fonts3">
      <a:majorFont>
        <a:latin typeface="Kolyada-Medium"/>
        <a:ea typeface=""/>
        <a:cs typeface=""/>
      </a:majorFont>
      <a:minorFont>
        <a:latin typeface="Roboto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1138</Words>
  <Application>Microsoft Office PowerPoint</Application>
  <PresentationFormat>Экран (16:9)</PresentationFormat>
  <Paragraphs>288</Paragraphs>
  <Slides>53</Slides>
  <Notes>53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53</vt:i4>
      </vt:variant>
    </vt:vector>
  </HeadingPairs>
  <TitlesOfParts>
    <vt:vector size="62" baseType="lpstr">
      <vt:lpstr>Roboto Slab</vt:lpstr>
      <vt:lpstr>Theano Didot</vt:lpstr>
      <vt:lpstr>Roboto</vt:lpstr>
      <vt:lpstr>Calibri</vt:lpstr>
      <vt:lpstr>Merriweather</vt:lpstr>
      <vt:lpstr>Tahoma</vt:lpstr>
      <vt:lpstr>Arial</vt:lpstr>
      <vt:lpstr>1_Тема Office</vt:lpstr>
      <vt:lpstr>3_Тема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2018-11-06T07:17:36Z</dcterms:created>
  <dcterms:modified xsi:type="dcterms:W3CDTF">2018-11-19T07:27:46Z</dcterms:modified>
</cp:coreProperties>
</file>