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62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385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59" r:id="rId32"/>
    <p:sldId id="360" r:id="rId33"/>
    <p:sldId id="361" r:id="rId34"/>
    <p:sldId id="362" r:id="rId35"/>
    <p:sldId id="303" r:id="rId36"/>
    <p:sldId id="363" r:id="rId37"/>
    <p:sldId id="365" r:id="rId38"/>
    <p:sldId id="364" r:id="rId39"/>
    <p:sldId id="367" r:id="rId40"/>
    <p:sldId id="366" r:id="rId41"/>
    <p:sldId id="305" r:id="rId42"/>
    <p:sldId id="368" r:id="rId43"/>
    <p:sldId id="319" r:id="rId44"/>
    <p:sldId id="369" r:id="rId45"/>
    <p:sldId id="371" r:id="rId46"/>
    <p:sldId id="370" r:id="rId47"/>
    <p:sldId id="372" r:id="rId48"/>
    <p:sldId id="322" r:id="rId49"/>
    <p:sldId id="373" r:id="rId50"/>
    <p:sldId id="374" r:id="rId51"/>
    <p:sldId id="377" r:id="rId52"/>
    <p:sldId id="376" r:id="rId53"/>
    <p:sldId id="375" r:id="rId54"/>
    <p:sldId id="378" r:id="rId55"/>
    <p:sldId id="381" r:id="rId56"/>
    <p:sldId id="380" r:id="rId57"/>
    <p:sldId id="383" r:id="rId58"/>
    <p:sldId id="382" r:id="rId59"/>
    <p:sldId id="308" r:id="rId60"/>
    <p:sldId id="384" r:id="rId6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erriweather" panose="00000500000000000000" pitchFamily="2" charset="-52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Roboto Slab" pitchFamily="2" charset="0"/>
      <p:regular r:id="rId75"/>
      <p:bold r:id="rId76"/>
    </p:embeddedFont>
    <p:embeddedFont>
      <p:font typeface="Theano Didot" panose="02060603060706020203" pitchFamily="18" charset="0"/>
      <p:regular r:id="rId7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0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20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6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13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0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63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5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3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23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90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5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7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98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78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33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21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74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03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80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83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5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63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61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05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70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314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373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95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70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244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09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1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2011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75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73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432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188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583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65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341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74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0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3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335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02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236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591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08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437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018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42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112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296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97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49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4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32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43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8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hyperlink" Target="https://www.google.by/search?sa=G&amp;hl=ru-BY&amp;q=%D0%B8%D1%81%D0%BF%D0%BE%D0%BB%D0%BD%D0%B8%D1%82%D0%B5%D0%BB%D1%8C%D0%BD%D1%8B%D0%B9+%D0%BA%D0%BE%D0%BC%D0%B8%D1%82%D0%B5%D1%82+%D0%BD%D0%B0%D1%80%D0%BE%D0%B4%D0%BD%D0%BE%D0%B9+%D0%B2%D0%BE%D0%BB%D0%B8&amp;ved=0ahUKEwjnmu6b8eLdAhUBxYsKHZZSAiUQvQ4IJCgA" TargetMode="External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3/Kibal%27cicPerovskajaZheljab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3786" y="522514"/>
            <a:ext cx="4839537" cy="416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54737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Общественное движение при Александре II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политика правительства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741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25853" y="2267051"/>
            <a:ext cx="515937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Печатным органом консерваторов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была газета «Московские ведомости».</a:t>
            </a:r>
          </a:p>
        </p:txBody>
      </p:sp>
      <p:pic>
        <p:nvPicPr>
          <p:cNvPr id="6146" name="Picture 2" descr="https://upload.wikimedia.org/wikipedia/commons/f/f6/%22%D0%9C%D0%BE%D1%81%D0%BA%D0%BE%D0%B2%D1%81%D0%BA%D0%B8%D0%B5_%D0%B2%D0%B5%D0%B4%D0%BE%D0%BC%D0%BE%D1%81%D1%82%D0%B8%22_1856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204" y="395575"/>
            <a:ext cx="2725446" cy="43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7810" y="1076497"/>
            <a:ext cx="7028380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общественная мысль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7810" y="1840115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54705" y="1816953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62738" y="1823415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1" name="Скругленная соединительная линия 70"/>
          <p:cNvCxnSpPr>
            <a:stCxn id="40" idx="0"/>
            <a:endCxn id="17" idx="2"/>
          </p:cNvCxnSpPr>
          <p:nvPr/>
        </p:nvCxnSpPr>
        <p:spPr>
          <a:xfrm rot="5400000" flipH="1" flipV="1">
            <a:off x="3139709" y="407824"/>
            <a:ext cx="267689" cy="25968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кругленная соединительная линия 71"/>
          <p:cNvCxnSpPr>
            <a:stCxn id="17" idx="2"/>
            <a:endCxn id="70" idx="0"/>
          </p:cNvCxnSpPr>
          <p:nvPr/>
        </p:nvCxnSpPr>
        <p:spPr>
          <a:xfrm rot="16200000" flipH="1">
            <a:off x="5750523" y="393903"/>
            <a:ext cx="250989" cy="26080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кругленная соединительная линия 39"/>
          <p:cNvCxnSpPr>
            <a:stCxn id="17" idx="2"/>
            <a:endCxn id="69" idx="0"/>
          </p:cNvCxnSpPr>
          <p:nvPr/>
        </p:nvCxnSpPr>
        <p:spPr>
          <a:xfrm>
            <a:off x="4572000" y="1572426"/>
            <a:ext cx="1" cy="24452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439541" y="1919490"/>
            <a:ext cx="107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Западники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301353" y="1919490"/>
            <a:ext cx="1757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Славянофилы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860142" y="1821899"/>
            <a:ext cx="14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Разночинная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интеллигенция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435496" y="8063599"/>
            <a:ext cx="2292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Поддерживали Крестьянскую реформу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67708" y="1170572"/>
            <a:ext cx="400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Либеральное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3345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69" grpId="0" animBg="1"/>
      <p:bldP spid="70" grpId="0" animBg="1"/>
      <p:bldP spid="132" grpId="0"/>
      <p:bldP spid="133" grpId="0"/>
      <p:bldP spid="135" grpId="0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303165"/>
            <a:ext cx="5416139" cy="2537170"/>
            <a:chOff x="358776" y="1294239"/>
            <a:chExt cx="5416139" cy="253717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84016" y="1294239"/>
              <a:ext cx="5390899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Разночинная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интеллигенция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это особая категория в российском пореформенном обществе, выходцы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из различных сословий, которые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получили образование.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0238" y="68310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Разночинная интеллигенция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это особая категория в российском пореф</a:t>
            </a: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рменном обществе, выходцы из различных сословий, которые получили образование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8"/>
          <a:stretch/>
        </p:blipFill>
        <p:spPr bwMode="auto">
          <a:xfrm flipH="1">
            <a:off x="6219305" y="1561392"/>
            <a:ext cx="2924696" cy="2068869"/>
          </a:xfrm>
          <a:prstGeom prst="homePlate">
            <a:avLst>
              <a:gd name="adj" fmla="val 2520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68948" y="4093357"/>
            <a:ext cx="33236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Работали в земствах учителями, врачами, журналистами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27243" y="4105477"/>
            <a:ext cx="3529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Становились мировыми посредниками во время Крестьянской реформы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7810" y="1076497"/>
            <a:ext cx="7028380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4705" y="2591122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общественная мысль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7810" y="1840115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76819" y="4105747"/>
            <a:ext cx="3420510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63785" y="4099682"/>
            <a:ext cx="339766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68946" y="3348675"/>
            <a:ext cx="3392507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70845" y="3348675"/>
            <a:ext cx="342648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54705" y="1816953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62738" y="1823415"/>
            <a:ext cx="1834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1" name="Скругленная соединительная линия 70"/>
          <p:cNvCxnSpPr>
            <a:stCxn id="40" idx="0"/>
            <a:endCxn id="17" idx="2"/>
          </p:cNvCxnSpPr>
          <p:nvPr/>
        </p:nvCxnSpPr>
        <p:spPr>
          <a:xfrm rot="5400000" flipH="1" flipV="1">
            <a:off x="3139709" y="407824"/>
            <a:ext cx="267689" cy="25968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кругленная соединительная линия 71"/>
          <p:cNvCxnSpPr>
            <a:stCxn id="17" idx="2"/>
            <a:endCxn id="70" idx="0"/>
          </p:cNvCxnSpPr>
          <p:nvPr/>
        </p:nvCxnSpPr>
        <p:spPr>
          <a:xfrm rot="16200000" flipH="1">
            <a:off x="5750523" y="393903"/>
            <a:ext cx="250989" cy="26080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кругленная соединительная линия 39"/>
          <p:cNvCxnSpPr>
            <a:stCxn id="17" idx="2"/>
            <a:endCxn id="69" idx="0"/>
          </p:cNvCxnSpPr>
          <p:nvPr/>
        </p:nvCxnSpPr>
        <p:spPr>
          <a:xfrm>
            <a:off x="4572000" y="1572426"/>
            <a:ext cx="1" cy="24452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кругленная соединительная линия 39"/>
          <p:cNvCxnSpPr>
            <a:stCxn id="69" idx="2"/>
            <a:endCxn id="14" idx="0"/>
          </p:cNvCxnSpPr>
          <p:nvPr/>
        </p:nvCxnSpPr>
        <p:spPr>
          <a:xfrm>
            <a:off x="4572001" y="2312882"/>
            <a:ext cx="0" cy="27824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кругленная соединительная линия 106"/>
          <p:cNvCxnSpPr>
            <a:stCxn id="63" idx="0"/>
            <a:endCxn id="14" idx="2"/>
          </p:cNvCxnSpPr>
          <p:nvPr/>
        </p:nvCxnSpPr>
        <p:spPr>
          <a:xfrm rot="5400000" flipH="1" flipV="1">
            <a:off x="3537788" y="2314463"/>
            <a:ext cx="261624" cy="18068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Скругленная соединительная линия 110"/>
          <p:cNvCxnSpPr>
            <a:stCxn id="14" idx="2"/>
            <a:endCxn id="64" idx="0"/>
          </p:cNvCxnSpPr>
          <p:nvPr/>
        </p:nvCxnSpPr>
        <p:spPr>
          <a:xfrm rot="16200000" flipH="1">
            <a:off x="5347232" y="2311820"/>
            <a:ext cx="261624" cy="181208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кругленная соединительная линия 113"/>
          <p:cNvCxnSpPr>
            <a:stCxn id="63" idx="2"/>
            <a:endCxn id="49" idx="0"/>
          </p:cNvCxnSpPr>
          <p:nvPr/>
        </p:nvCxnSpPr>
        <p:spPr>
          <a:xfrm flipH="1">
            <a:off x="2762619" y="3844604"/>
            <a:ext cx="2581" cy="255078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Скругленная соединительная линия 113"/>
          <p:cNvCxnSpPr>
            <a:stCxn id="64" idx="2"/>
            <a:endCxn id="48" idx="0"/>
          </p:cNvCxnSpPr>
          <p:nvPr/>
        </p:nvCxnSpPr>
        <p:spPr>
          <a:xfrm>
            <a:off x="6384087" y="3844604"/>
            <a:ext cx="2987" cy="26114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439541" y="1919490"/>
            <a:ext cx="107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Западники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301353" y="1919490"/>
            <a:ext cx="1757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Славянофилы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699040" y="2686005"/>
            <a:ext cx="17379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Земские либералы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860142" y="1821899"/>
            <a:ext cx="14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Разночинная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интеллигенция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108988" y="3453713"/>
            <a:ext cx="32435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Поддерживали Земскую реформу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435496" y="8063599"/>
            <a:ext cx="2292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Поддерживали Крестьянскую реформу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67708" y="1170572"/>
            <a:ext cx="400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Либеральное направление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68028" y="3449714"/>
            <a:ext cx="3738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Поддерживали Крестьянскую реформу</a:t>
            </a:r>
          </a:p>
        </p:txBody>
      </p:sp>
    </p:spTree>
    <p:extLst>
      <p:ext uri="{BB962C8B-B14F-4D97-AF65-F5344CB8AC3E}">
        <p14:creationId xmlns:p14="http://schemas.microsoft.com/office/powerpoint/2010/main" val="934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14" grpId="0" animBg="1"/>
      <p:bldP spid="48" grpId="0" animBg="1"/>
      <p:bldP spid="49" grpId="0" animBg="1"/>
      <p:bldP spid="63" grpId="0" animBg="1"/>
      <p:bldP spid="64" grpId="0" animBg="1"/>
      <p:bldP spid="134" grpId="0"/>
      <p:bldP spid="136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4395664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Печатные органы либерального течения </a:t>
            </a:r>
          </a:p>
        </p:txBody>
      </p:sp>
      <p:pic>
        <p:nvPicPr>
          <p:cNvPr id="7172" name="Picture 4" descr="ÐÐ°ÑÑÐ¸Ð½ÐºÐ¸ Ð¿Ð¾ Ð·Ð°Ð¿ÑÐ¾ÑÑ Â«ÐÑÐµÑÐµÑÑÐ²ÐµÐ½Ð½ÑÐµ Ð·Ð°Ð¿Ð¸ÑÐºÐ¸Â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88"/>
            <a:ext cx="2557463" cy="35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ÐÐ°ÑÑÐ¸Ð½ÐºÐ¸ Ð¿Ð¾ Ð·Ð°Ð¿ÑÐ¾ÑÑ Â«Ð ÑÑÑÐºÐ°Ñ Ð±ÐµÑÐµÐ´Ð°Â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37" y="719188"/>
            <a:ext cx="2662327" cy="35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553" y="719188"/>
            <a:ext cx="2546396" cy="35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Радикальное направление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6261" y="1076497"/>
            <a:ext cx="5324754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6261" y="1849829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5" idx="1"/>
            <a:endCxn id="14" idx="1"/>
          </p:cNvCxnSpPr>
          <p:nvPr/>
        </p:nvCxnSpPr>
        <p:spPr>
          <a:xfrm rot="10800000" flipH="1">
            <a:off x="1956259" y="2871127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4" idx="1"/>
            <a:endCxn id="19" idx="1"/>
          </p:cNvCxnSpPr>
          <p:nvPr/>
        </p:nvCxnSpPr>
        <p:spPr>
          <a:xfrm rot="10800000">
            <a:off x="1956261" y="2097795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7" idx="1"/>
            <a:endCxn id="19" idx="1"/>
          </p:cNvCxnSpPr>
          <p:nvPr/>
        </p:nvCxnSpPr>
        <p:spPr>
          <a:xfrm rot="10800000" flipV="1">
            <a:off x="1956261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1"/>
            <a:endCxn id="18" idx="1"/>
          </p:cNvCxnSpPr>
          <p:nvPr/>
        </p:nvCxnSpPr>
        <p:spPr>
          <a:xfrm rot="10800000" flipV="1">
            <a:off x="1956260" y="3644459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2899" y="1065132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Многие либерально-настроенные общественные деятели разочаровались в реформах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6261" y="2623162"/>
            <a:ext cx="532475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6260" y="3396494"/>
            <a:ext cx="5324755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6259" y="4169826"/>
            <a:ext cx="5324755" cy="495929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24"/>
          <p:cNvCxnSpPr>
            <a:stCxn id="19" idx="3"/>
            <a:endCxn id="14" idx="3"/>
          </p:cNvCxnSpPr>
          <p:nvPr/>
        </p:nvCxnSpPr>
        <p:spPr>
          <a:xfrm>
            <a:off x="7281015" y="2097794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5" idx="3"/>
            <a:endCxn id="14" idx="3"/>
          </p:cNvCxnSpPr>
          <p:nvPr/>
        </p:nvCxnSpPr>
        <p:spPr>
          <a:xfrm flipV="1">
            <a:off x="7281015" y="287112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15" idx="3"/>
            <a:endCxn id="18" idx="3"/>
          </p:cNvCxnSpPr>
          <p:nvPr/>
        </p:nvCxnSpPr>
        <p:spPr>
          <a:xfrm flipH="1">
            <a:off x="7281014" y="3644459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17" idx="3"/>
            <a:endCxn id="19" idx="3"/>
          </p:cNvCxnSpPr>
          <p:nvPr/>
        </p:nvCxnSpPr>
        <p:spPr>
          <a:xfrm>
            <a:off x="7281015" y="132446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02899" y="1836181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Они стали переходить к идее более решительных методов преобразований в государстве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02899" y="2609510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Сторонники активной борьбы из среды земских либералов стали собираться в кружки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2898" y="3383923"/>
            <a:ext cx="52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Они распространяли среди крестьян листовки с призывом подняться на всеобщий бунт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75311" y="4156178"/>
            <a:ext cx="531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 концу 1861 года кружки объединились в единое тайное революционное общество «Земля и воля»</a:t>
            </a:r>
          </a:p>
        </p:txBody>
      </p:sp>
    </p:spTree>
    <p:extLst>
      <p:ext uri="{BB962C8B-B14F-4D97-AF65-F5344CB8AC3E}">
        <p14:creationId xmlns:p14="http://schemas.microsoft.com/office/powerpoint/2010/main" val="38032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3" grpId="0"/>
      <p:bldP spid="14" grpId="0" animBg="1"/>
      <p:bldP spid="15" grpId="0" animBg="1"/>
      <p:bldP spid="18" grpId="0" animBg="1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Желание добиться для крестьян освобождения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 новых условиях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Отсутствие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поддержки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среди крестьян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3188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Распад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организации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в 1864 году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Неудача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организации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бунта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«Земля и воля»</a:t>
            </a:r>
          </a:p>
        </p:txBody>
      </p:sp>
    </p:spTree>
    <p:extLst>
      <p:ext uri="{BB962C8B-B14F-4D97-AF65-F5344CB8AC3E}">
        <p14:creationId xmlns:p14="http://schemas.microsoft.com/office/powerpoint/2010/main" val="20945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общественная мысль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Популяризация среди разночинцев идей нигилизма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44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949496"/>
            <a:ext cx="5416140" cy="1575047"/>
            <a:chOff x="358774" y="1940570"/>
            <a:chExt cx="5416140" cy="157504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4" y="1940570"/>
              <a:ext cx="3656450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Нигилизм—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философия, отрицающая общепринятые ценности, идеалы, нормы нравственности, культуры.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27762" y="1466424"/>
            <a:ext cx="2964081" cy="2210652"/>
          </a:xfrm>
          <a:prstGeom prst="homePlate">
            <a:avLst>
              <a:gd name="adj" fmla="val 2378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Популяризация среди разночинцев идей нигилизма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Распространение идей отрицания всего ради достижения своих целей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Формирование радикального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направления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общественная мысль</a:t>
            </a:r>
          </a:p>
        </p:txBody>
      </p:sp>
    </p:spTree>
    <p:extLst>
      <p:ext uri="{BB962C8B-B14F-4D97-AF65-F5344CB8AC3E}">
        <p14:creationId xmlns:p14="http://schemas.microsoft.com/office/powerpoint/2010/main" val="40583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5210" y="376239"/>
            <a:ext cx="7113978" cy="2501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«Всю историю русского терроризма можно свести к борьбе горстки интеллектуалов против самодержавия</a:t>
            </a:r>
          </a:p>
          <a:p>
            <a:pPr marL="0" marR="0" lvl="0" indent="0" algn="l" defTabSz="68576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 глазах безмолвствующего народа…</a:t>
            </a:r>
          </a:p>
          <a:p>
            <a:pPr marL="0" marR="0" lvl="0" indent="0" algn="l" defTabSz="68576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Их нелёгкая победа в конечном счёте обернулась поражением».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918395"/>
            <a:ext cx="6403877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31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Альбер Камю (о революционерах-народовольцах)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150" y="4289277"/>
            <a:ext cx="4920086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31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1913–1960 </a:t>
            </a: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3669232"/>
            <a:ext cx="1080005" cy="10980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3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55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9196" y="3789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716" y="955796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И. Репин.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Студент-нигилист.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8428" y="967465"/>
            <a:ext cx="274768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Целью сторонников радикального направления была смена власти, которая могла бы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быть достигнута революцией, восстанием либо заговором.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757417"/>
            <a:ext cx="364308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Большое влияние на формирование радикальных идей оказали статьи Чернышевского, Герцена и Огарёва. </a:t>
            </a:r>
          </a:p>
        </p:txBody>
      </p:sp>
      <p:sp>
        <p:nvSpPr>
          <p:cNvPr id="6" name="Овал 5"/>
          <p:cNvSpPr/>
          <p:nvPr/>
        </p:nvSpPr>
        <p:spPr>
          <a:xfrm>
            <a:off x="6985225" y="4778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745" y="1147005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Встреча Герцена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 Чернышевским</a:t>
            </a: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950" y="2403763"/>
            <a:ext cx="3275693" cy="23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218217" y="3311847"/>
            <a:ext cx="26062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Добролюбов и Чернышевский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9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 50-х годов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XIX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века Герцен начал выдвигать теорию русского (или общинного) социализма.</a:t>
            </a:r>
          </a:p>
        </p:txBody>
      </p:sp>
      <p:pic>
        <p:nvPicPr>
          <p:cNvPr id="9" name="Picture 2" descr="https://upload.wikimedia.org/wikipedia/commons/7/76/Alexandr_Herzen_in_youth_by_A.Zbruev_%287%29_%281830s%2C_GIM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88418"/>
            <a:ext cx="2952750" cy="356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7317"/>
            <a:ext cx="586898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Теория русского социализма А. Герцена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3946423"/>
            <a:ext cx="33371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Только в России сохранилась настоящая крестьянская община.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6356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4536" y="3946423"/>
            <a:ext cx="3734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Община является той основой, на которой можно будет построить социализм.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Ð»ÐµÐºÑÐ°Ð½Ð´Ñ ÐÐ²Ð°Ð½Ð¾Ð²Ð¸Ñ ÐÐµÑÑÐµ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763" y="678283"/>
            <a:ext cx="2540000" cy="309517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1" cy="5143500"/>
          </a:xfrm>
          <a:prstGeom prst="rect">
            <a:avLst/>
          </a:prstGeom>
        </p:spPr>
      </p:pic>
      <p:pic>
        <p:nvPicPr>
          <p:cNvPr id="21506" name="Picture 2" descr="https://upload.wikimedia.org/wikipedia/commons/c/ca/Voskresnoye_chteniye_v_selskoy_shko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975099" y="2977978"/>
            <a:ext cx="2916238" cy="1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ÑÐµÑÐ½ÑÑÐµÐ²ÑÐºÐ¸Ð¹ Ð¸ Ð´Ð¾Ð±ÑÐ¾Ð»ÑÐ±Ð¾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099" y="376238"/>
            <a:ext cx="3220600" cy="26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37221" y="162479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Фотокопия картины художника Кузьмичева (Н.А. Некрасов, Н.Г. Чернышевский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28" y="1326858"/>
            <a:ext cx="2747680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1870-е годы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радикальном направлении общественной мысли появилась теория русского народничества.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Отрицание идеи прогрессивности капиталистического развития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Провозглашение самобытного пути развития российской экономики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3188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Неизбежный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переход человечества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 социализму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Развитие экономики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 счёт народного производства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2179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311526" y="1668583"/>
            <a:ext cx="2520950" cy="728782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82873" y="1668588"/>
            <a:ext cx="2978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Разделение народников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зависимости от методов достижения целей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0071" y="2943942"/>
            <a:ext cx="1777327" cy="70916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1001" y="3044606"/>
            <a:ext cx="12354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Бунтарское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36" idx="2"/>
            <a:endCxn id="15" idx="0"/>
          </p:cNvCxnSpPr>
          <p:nvPr/>
        </p:nvCxnSpPr>
        <p:spPr>
          <a:xfrm rot="5400000">
            <a:off x="3222080" y="1594020"/>
            <a:ext cx="546577" cy="21532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8" idx="2"/>
            <a:endCxn id="53" idx="0"/>
          </p:cNvCxnSpPr>
          <p:nvPr/>
        </p:nvCxnSpPr>
        <p:spPr>
          <a:xfrm rot="16200000" flipH="1">
            <a:off x="5370442" y="1602831"/>
            <a:ext cx="541238" cy="214018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832475" y="2943543"/>
            <a:ext cx="1757358" cy="7077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96180" y="3044606"/>
            <a:ext cx="14296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Заговорщицкое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90799" y="2943543"/>
            <a:ext cx="1758274" cy="70916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80654" y="3044606"/>
            <a:ext cx="17582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Пропагандистское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cxnSp>
        <p:nvCxnSpPr>
          <p:cNvPr id="48" name="Скругленная соединительная линия 47"/>
          <p:cNvCxnSpPr>
            <a:stCxn id="59" idx="0"/>
            <a:endCxn id="36" idx="2"/>
          </p:cNvCxnSpPr>
          <p:nvPr/>
        </p:nvCxnSpPr>
        <p:spPr>
          <a:xfrm flipV="1">
            <a:off x="4569936" y="2397365"/>
            <a:ext cx="2065" cy="546178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3681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15" grpId="0" animBg="1"/>
      <p:bldP spid="7" grpId="0"/>
      <p:bldP spid="53" grpId="0" animBg="1"/>
      <p:bldP spid="54" grpId="0"/>
      <p:bldP spid="59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4518626" y="3350013"/>
            <a:ext cx="2115290" cy="63768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473479" y="3333126"/>
            <a:ext cx="224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Необходимость ведения интеллигенцией пропаганды для подготовки бунта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442903" y="3351095"/>
            <a:ext cx="2115294" cy="63768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98523" y="3334791"/>
            <a:ext cx="221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Призыв к революции народа, который уже готов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 активным действиям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99553" y="2612049"/>
            <a:ext cx="23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Отрицание любой власти, потому что государство мешает развитию личности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641991" y="1914293"/>
            <a:ext cx="2095777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17573" y="2636333"/>
            <a:ext cx="2120433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3529" y="1363149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Пропагандистское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4560" y="1355688"/>
            <a:ext cx="25459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Заговорщицкое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17591" y="1209756"/>
            <a:ext cx="21647" cy="2957448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6630670" y="1209756"/>
            <a:ext cx="4" cy="2957448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31768" y="1341798"/>
            <a:ext cx="14958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Бунтарское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57768" y="2002507"/>
            <a:ext cx="117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Пётр Никитич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Ткачёв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417573" y="1907806"/>
            <a:ext cx="2099613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888" y="2737094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Основные положения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2888" y="3446187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Метод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достижения цели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2888" y="2131804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Идеолог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537361" y="1906162"/>
            <a:ext cx="2095777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537365" y="2634689"/>
            <a:ext cx="2116594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641995" y="2642820"/>
            <a:ext cx="2116594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643299" y="3349276"/>
            <a:ext cx="2115290" cy="63768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44612" y="2008693"/>
            <a:ext cx="203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Михаил Александрович Бакунин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580348" y="2688480"/>
            <a:ext cx="20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Неподготовленность крестьянства к революции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951157" y="2000562"/>
            <a:ext cx="1372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Пётр 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Лаврович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Лавров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890873" y="2726952"/>
            <a:ext cx="171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Невозможность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народной революции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09820" y="3329190"/>
            <a:ext cx="207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Захват власти путём заговора или вооружённого переворота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08" grpId="0"/>
      <p:bldP spid="47" grpId="0" animBg="1"/>
      <p:bldP spid="69" grpId="0"/>
      <p:bldP spid="68" grpId="0"/>
      <p:bldP spid="62" grpId="0" animBg="1"/>
      <p:bldP spid="46" grpId="0" animBg="1"/>
      <p:bldP spid="98" grpId="0"/>
      <p:bldP spid="45" grpId="0" animBg="1"/>
      <p:bldP spid="52" grpId="0" animBg="1"/>
      <p:bldP spid="53" grpId="0" animBg="1"/>
      <p:bldP spid="63" grpId="0" animBg="1"/>
      <p:bldP spid="64" grpId="0" animBg="1"/>
      <p:bldP spid="66" grpId="0"/>
      <p:bldP spid="109" grpId="0"/>
      <p:bldP spid="110" grpId="0"/>
      <p:bldP spid="111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°ÑÐµÑÑ Ð¿ÑÐ¾Ð¿Ð°Ð³Ð°Ð½Ð´Ð¸ÑÑ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3453"/>
            <a:ext cx="9144002" cy="517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541973"/>
            <a:ext cx="3575407" cy="1225290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В1870-х годах разночинцы пытались осуществить революцию в России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народным бунтом, и пропагандой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заговором.</a:t>
            </a:r>
          </a:p>
        </p:txBody>
      </p:sp>
      <p:sp>
        <p:nvSpPr>
          <p:cNvPr id="6" name="Овал 5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И. Репин.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Арест пропагандиста.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1892</a:t>
            </a:r>
          </a:p>
        </p:txBody>
      </p:sp>
    </p:spTree>
    <p:extLst>
      <p:ext uri="{BB962C8B-B14F-4D97-AF65-F5344CB8AC3E}">
        <p14:creationId xmlns:p14="http://schemas.microsoft.com/office/powerpoint/2010/main" val="2772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52955"/>
            <a:ext cx="487044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Поначалу среди народников преобладали бунтарские взгляды Бакунина.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Под их влиянием в 1874 году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началось «хождение в народ».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Однако поддержки от народа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не было.</a:t>
            </a:r>
          </a:p>
        </p:txBody>
      </p:sp>
      <p:pic>
        <p:nvPicPr>
          <p:cNvPr id="2050" name="Picture 2" descr="https://upload.wikimedia.org/wikipedia/commons/6/6c/Bakunin_Nada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0793"/>
            <a:ext cx="2952750" cy="36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½Ð°ÑÐ¾Ð´Ð½Ð¸ÑÐµÑÑÐ²Ð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6705" y="-2022"/>
            <a:ext cx="6567295" cy="51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Ð½Ð°ÑÐ¾Ð´Ð½Ð¸ÑÐµÑÑÐ²Ð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023"/>
            <a:ext cx="1677432" cy="51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½Ð°ÑÐ¾Ð´Ð½Ð¸ÑÐµÑÑÐ²Ð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673968" y="-2022"/>
            <a:ext cx="1591025" cy="51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114" y="461237"/>
            <a:ext cx="2747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Однако Камю признавал, что деятельность народников привнесла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общество новые моральные ценности, благодаря которым продолжилась освободительная борьба.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c/ca/Voskresnoye_chteniye_v_selskoy_shko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ÑÐµÑÐ½ÑÑÐµÐ²ÑÐºÐ¸Ð¹ Ð¸ Ð´Ð¾Ð±ÑÐ¾Ð»ÑÐ±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099" y="376238"/>
            <a:ext cx="3220600" cy="26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37221" y="162479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Фотокопия картины художника Кузьмичева (Н.А. Некрасов, Н.Г. Чернышевский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27" y="1486838"/>
            <a:ext cx="277272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1875 году была предпринята вторая неудачная попытка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«хождения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народ» в духе наставлений Лаврова.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Была восстановлена «Земля и воля» как народническая организация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Участники хотели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добиться для крестьян земли и воли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Чтобы начал «расти» скрытый в крестьянской общине «зародыш социализма»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 в 1870-е годы</a:t>
            </a:r>
          </a:p>
        </p:txBody>
      </p:sp>
    </p:spTree>
    <p:extLst>
      <p:ext uri="{BB962C8B-B14F-4D97-AF65-F5344CB8AC3E}">
        <p14:creationId xmlns:p14="http://schemas.microsoft.com/office/powerpoint/2010/main" val="12920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4395664"/>
            <a:ext cx="244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Г. </a:t>
            </a: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Плеханов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50" name="Picture 2" descr="https://upload.wikimedia.org/wikipedia/commons/8/8d/Mark_Andreyevich_Natans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8037" y="843914"/>
            <a:ext cx="2447926" cy="3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2/2f/Georgiy_Valentinovich_Plekhano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44921"/>
            <a:ext cx="2447926" cy="34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299" y="843914"/>
            <a:ext cx="2449353" cy="345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56756" y="4395664"/>
            <a:ext cx="263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М.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Натансон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-52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6731" y="4390778"/>
            <a:ext cx="263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Михайлов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8290" y="4399401"/>
            <a:ext cx="244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Желябов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-52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2216" y="4390778"/>
            <a:ext cx="354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С. Кравчинский</a:t>
            </a:r>
          </a:p>
        </p:txBody>
      </p:sp>
      <p:pic>
        <p:nvPicPr>
          <p:cNvPr id="5122" name="Picture 2" descr="ÐÐ°ÑÑÐ¸Ð½ÐºÐ¸ Ð¿Ð¾ Ð·Ð°Ð¿ÑÐ¾ÑÑ ÐÐµÐ»ÑÐ±Ð¾Ð², ÐÐ½Ð´ÑÐµÐ¹ ÐÐ²Ð°Ð½Ð¾Ð²Ð¸Ñ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417373" y="1196716"/>
            <a:ext cx="1644329" cy="19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b/b7/Stepniak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0528" y="700573"/>
            <a:ext cx="3011487" cy="36988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d/dc/ZhelyabovStude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509" y="691950"/>
            <a:ext cx="3011487" cy="36988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8290" y="4399401"/>
            <a:ext cx="244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В. Фигнер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-52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2216" y="4390778"/>
            <a:ext cx="354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С. Перовская</a:t>
            </a:r>
          </a:p>
        </p:txBody>
      </p:sp>
      <p:pic>
        <p:nvPicPr>
          <p:cNvPr id="6152" name="Picture 8" descr="https://upload.wikimedia.org/wikipedia/commons/5/50/Vera_Fign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508" y="691950"/>
            <a:ext cx="3011489" cy="36988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f/f2/S_Perovskay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0526" y="704963"/>
            <a:ext cx="3011491" cy="36858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4069" y="2903890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Состояла из основного кружка и местных групп в крупных городах.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6080" y="29009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6080" y="41305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4069" y="4136336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Имела свой печатный орган, программу и устав.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5611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4069" y="1688243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Насчитывала около 200 членов.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3056" y="702919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«Земля и воля»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172" name="Picture 4" descr="https://upload.wikimedia.org/wikipedia/commons/b/b4/Zemlya_i_volya_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9676" r="8299" b="9238"/>
          <a:stretch/>
        </p:blipFill>
        <p:spPr bwMode="auto">
          <a:xfrm>
            <a:off x="5844490" y="435562"/>
            <a:ext cx="2949272" cy="23190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7" grpId="0" animBg="1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92778" y="1597349"/>
            <a:ext cx="19043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Дезорганизаторская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4571682" y="1495168"/>
            <a:ext cx="13356" cy="2694731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00793" y="1595262"/>
            <a:ext cx="21255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Организаторская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Деятельность «Земли и воли»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612259" y="1952088"/>
            <a:ext cx="2707203" cy="64497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612253" y="2696465"/>
            <a:ext cx="2707209" cy="63556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905052" y="1952089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905051" y="2693261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69564" y="1942081"/>
            <a:ext cx="252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Сотрудничество 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с враждебными правительству организациями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010439" y="2783414"/>
            <a:ext cx="254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Революционная пропаганда среди всех сословий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717642" y="2042709"/>
            <a:ext cx="2601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Индивидуальный террор против неугодных чиновников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826792" y="2681834"/>
            <a:ext cx="243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Привлечение на свою сторону служащих правительственных организаций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32800" y="3437858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7474" y="3524897"/>
            <a:ext cx="254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Агитация через периодическую печать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85038" y="3441165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2023" y="3525934"/>
            <a:ext cx="254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Поиск сторонников 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в российской армии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81" grpId="0" animBg="1"/>
      <p:bldP spid="83" grpId="0" animBg="1"/>
      <p:bldP spid="85" grpId="0" animBg="1"/>
      <p:bldP spid="87" grpId="0" animBg="1"/>
      <p:bldP spid="90" grpId="0"/>
      <p:bldP spid="91" grpId="0"/>
      <p:bldP spid="94" grpId="0"/>
      <p:bldP spid="97" grpId="0"/>
      <p:bldP spid="17" grpId="0" animBg="1"/>
      <p:bldP spid="18" grpId="0"/>
      <p:bldP spid="19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760086" y="2743393"/>
            <a:ext cx="1658754" cy="6643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7958" y="2743393"/>
            <a:ext cx="1658754" cy="6643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8729" y="2896122"/>
            <a:ext cx="1757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«Чёрный передел»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27958" y="1612315"/>
            <a:ext cx="3676343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2"/>
            <a:endCxn id="15" idx="0"/>
          </p:cNvCxnSpPr>
          <p:nvPr/>
        </p:nvCxnSpPr>
        <p:spPr>
          <a:xfrm rot="5400000">
            <a:off x="3802449" y="1979711"/>
            <a:ext cx="518569" cy="100879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04208" y="1662456"/>
            <a:ext cx="3137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Раскол «Земли и воли»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1879 году</a:t>
            </a:r>
          </a:p>
        </p:txBody>
      </p:sp>
      <p:cxnSp>
        <p:nvCxnSpPr>
          <p:cNvPr id="24" name="Скругленная соединительная линия 23"/>
          <p:cNvCxnSpPr>
            <a:stCxn id="29" idx="2"/>
            <a:endCxn id="25" idx="0"/>
          </p:cNvCxnSpPr>
          <p:nvPr/>
        </p:nvCxnSpPr>
        <p:spPr>
          <a:xfrm rot="16200000" flipH="1">
            <a:off x="4818512" y="1972441"/>
            <a:ext cx="518569" cy="102333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59172" y="2919767"/>
            <a:ext cx="16451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«Народная воля»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69910" y="5470205"/>
            <a:ext cx="4572000" cy="1878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Общество пропагандистов возглавил Георгий Плех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нов. Однако его участники были арестованы уже в 1880 году, после чего «Чёрный перед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л» прекратил своё существование.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 «Народной воли» вошли Андрей Жел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бов, Сергей Кравч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нский, Вера Ф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гнер, Софья Пер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вская, Александр Мих</a:t>
            </a:r>
            <a:r>
              <a:rPr lang="ru-RU" sz="1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йлов.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действовала немного дольше, до 1881 года, но сумела оставить заметный след в российской истории.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7" grpId="0"/>
      <p:bldP spid="29" grpId="0" animBg="1"/>
      <p:bldP spid="4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585038" y="3431430"/>
            <a:ext cx="273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Действовала до 1881 года 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и оставила заметный след 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в российской истории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5038" y="1595262"/>
            <a:ext cx="2734424" cy="217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«Народная воля»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0793" y="1595262"/>
            <a:ext cx="21255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«Чёрный передел»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Раскол «Земли и воли»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612259" y="1952088"/>
            <a:ext cx="2707203" cy="64497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612253" y="2696465"/>
            <a:ext cx="2707209" cy="63556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905052" y="1952089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905051" y="2693261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010438" y="1956846"/>
            <a:ext cx="252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Его члены выступали 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за продолжение пропагандисткой работы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32800" y="2875747"/>
            <a:ext cx="263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Возглавил Георгий Плеханов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625833" y="2042709"/>
            <a:ext cx="273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Вошли сторонники индивидуального террора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639174" y="2696465"/>
            <a:ext cx="270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В состав вошли Желябов, Кравчинский, Фигнер, Перовская, Михайлов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32800" y="3437858"/>
            <a:ext cx="270720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6564" y="3406615"/>
            <a:ext cx="254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Прекратил своё существование после ареста участников</a:t>
            </a:r>
          </a:p>
          <a:p>
            <a:pPr lvl="0" algn="ctr" defTabSz="685749"/>
            <a:r>
              <a:rPr lang="ru-RU" sz="1200" dirty="0">
                <a:solidFill>
                  <a:prstClr val="black"/>
                </a:solidFill>
              </a:rPr>
              <a:t> в 1880 году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85038" y="3441165"/>
            <a:ext cx="2734423" cy="64290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4571682" y="1495168"/>
            <a:ext cx="13356" cy="2694731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1" grpId="0" animBg="1"/>
      <p:bldP spid="83" grpId="0" animBg="1"/>
      <p:bldP spid="85" grpId="0" animBg="1"/>
      <p:bldP spid="87" grpId="0" animBg="1"/>
      <p:bldP spid="90" grpId="0"/>
      <p:bldP spid="91" grpId="0"/>
      <p:bldP spid="94" grpId="0"/>
      <p:bldP spid="97" grpId="0"/>
      <p:bldP spid="17" grpId="0" animBg="1"/>
      <p:bldP spid="18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media22.elsiglodetorreon.com.mx/i/2017/10/98552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757417"/>
            <a:ext cx="374705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За небольшое время своего существования народовольцы убили несколько влиятельных чиновников.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Исполнительный комитет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«Народной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воли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145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2630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150" y="3728763"/>
            <a:ext cx="158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Народовольцы</a:t>
            </a:r>
          </a:p>
        </p:txBody>
      </p:sp>
    </p:spTree>
    <p:extLst>
      <p:ext uri="{BB962C8B-B14F-4D97-AF65-F5344CB8AC3E}">
        <p14:creationId xmlns:p14="http://schemas.microsoft.com/office/powerpoint/2010/main" val="24719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3/36/%D0%92%D1%81%D0%B5%D0%BC%D0%B8%D1%80%D0%BD%D0%B0%D1%8F_%D0%B8%D0%BB%D0%BB%D1%8E%D1%81%D1%82%D1%80%D0%B0%D1%86%D0%B8%D1%8F_%D0%92%D0%B7%D1%80%D1%8B%D0%B2_19_%D0%BD%D0%BE%D1%8F%D0%B1%D1%80%D1%8F_1879_%D0%B3%D0%BE%D0%B4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0"/>
            <a:ext cx="914400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ÑÐµÑÐ½ÑÑÐµÐ²ÑÐºÐ¸Ð¹ Ð¸ Ð´Ð¾Ð±ÑÐ¾Ð»ÑÐ±Ð¾Ð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099" y="376238"/>
            <a:ext cx="1715539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08646" y="711390"/>
            <a:ext cx="261319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Фотокопия картины художника Кузьмичева (Н.А. Некрасов, Н.Г. Чернышевский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427" y="1673107"/>
            <a:ext cx="2772723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Основной целью народовольцев было убийство императора Александра II. </a:t>
            </a: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4803" y="4953830"/>
            <a:ext cx="3054297" cy="20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6598" y="6630337"/>
            <a:ext cx="40090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b="1" i="1" u="sng" dirty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исполнительный комитет народной воли</a:t>
            </a:r>
            <a:endParaRPr lang="ru-RU" dirty="0"/>
          </a:p>
        </p:txBody>
      </p:sp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564" y="3029039"/>
            <a:ext cx="2521177" cy="16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½Ð°ÑÐ¾Ð´Ð½Ð°Ñ Ð²Ð¾Ð»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646" y="6264157"/>
            <a:ext cx="4522027" cy="23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593" y="1908382"/>
            <a:ext cx="2128791" cy="1475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2" y="6722343"/>
            <a:ext cx="2738934" cy="1867863"/>
          </a:xfrm>
          <a:prstGeom prst="rect">
            <a:avLst/>
          </a:prstGeom>
        </p:spPr>
      </p:pic>
      <p:pic>
        <p:nvPicPr>
          <p:cNvPr id="820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82" y="6888455"/>
            <a:ext cx="2511587" cy="17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2042742"/>
            <a:ext cx="42989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Народная воля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45184"/>
            <a:ext cx="3746497" cy="92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народе революционеры воспринимались как борцы против правительственного произвола. Их деятельность имела широкую поддержку в обществе.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3314" name="Picture 2" descr="ÐÐ°ÑÑÐ¸Ð½ÐºÐ¸ Ð¿Ð¾ Ð·Ð°Ð¿ÑÐ¾ÑÑ Ð½Ð°ÑÐ¾Ð´Ð½Ð°Ñ Ð²Ð¾Ð»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85685" y="1235502"/>
            <a:ext cx="2341057" cy="13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043154"/>
            <a:ext cx="4392611" cy="30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ÐµÑÐ° ÐÐ°ÑÑÐ»Ð¸Ñ, ÐºÐ¾ÑÐ¾ÑÐ°Ñ ÑÐ¾Ð²ÐµÑÑÐ¸Ð»Ð° Ð¿Ð¾ÐºÑÑÐµÐ½Ð¸Ðµ Ð½Ð° Ð¿ÐµÑÐµÑÐ±ÑÑÐ³ÑÐºÐ¾Ð³Ð¾ Ð³ÑÐ°Ð´Ð¾Ð½Ð°ÑÐ°Ð»ÑÐ½Ð¸ÐºÐ° Ð¤ÑÐ´Ð¾ÑÐ° Ð¢ÑÐµÐ¿Ð¾Ð²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757417"/>
            <a:ext cx="394753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В 1878 году Вера Засулич, которая совершила покушение Ф. </a:t>
            </a:r>
            <a:r>
              <a:rPr lang="ru-RU" sz="1400" dirty="0" err="1">
                <a:solidFill>
                  <a:prstClr val="white"/>
                </a:solidFill>
              </a:rPr>
              <a:t>Трепова</a:t>
            </a:r>
            <a:r>
              <a:rPr lang="ru-RU" sz="1400" dirty="0">
                <a:solidFill>
                  <a:prstClr val="white"/>
                </a:solidFill>
              </a:rPr>
              <a:t>, была оправдана присяжными заседателями.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Покушение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В. Засулич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 Ф.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Трепова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1878 года судом присяжных больше не рассматривались политические дела. </a:t>
            </a:r>
          </a:p>
          <a:p>
            <a:pPr lvl="0"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наиболее важными из них занималось Особое присутствие Сената.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806" y="802830"/>
            <a:ext cx="2928381" cy="35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Полиция могла отправить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ссылку подозреваемых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государственных преступлениях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Подобная ссылка без суда получила название административная ссылка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 мере усиления революционной борьбы усиливался и произвол власти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Народничество в 1870-е 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06613" y="5326084"/>
            <a:ext cx="4572000" cy="1578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Народнический террор правительство отвечало усилением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преследований, казнями и ссылками революционеров. Однако подобные меры не помогали расправиться с «Народной волей». 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Этой организации удалось достичь высочайшей конспирации, а благодаря внедрению своего агента Николая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Клеточникова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III отделение полиции, члены «Народной воли» длительное время избегали арестов.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Ð°ÑÑÐ¸Ð½ÐºÐ¸ Ð¿Ð¾ Ð·Ð°Ð¿ÑÐ¾ÑÑ Ð°ÑÐµÑÑ Ð½Ð°ÑÐ¾Ð´Ð¾Ð²Ð¾Ð»ÑÑÐµ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9926" y="296893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446" y="3545765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Арест народовольческой типографии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0389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906" y="1313713"/>
            <a:ext cx="277272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Преследования полиции, казни 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ссылки 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помогали расправиться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«Народной волей». </a:t>
            </a:r>
          </a:p>
        </p:txBody>
      </p:sp>
    </p:spTree>
    <p:extLst>
      <p:ext uri="{BB962C8B-B14F-4D97-AF65-F5344CB8AC3E}">
        <p14:creationId xmlns:p14="http://schemas.microsoft.com/office/powerpoint/2010/main" val="20499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Благодаря внедрению своего агента Николая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Клеточникова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 III отделение полиции, члены «Народной воли» длительное время избегали арестов.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6386" name="Picture 2" descr="https://upload.wikimedia.org/wikipedia/ru/8/82/%D0%9A%D0%BB%D0%B5%D1%82%D0%BE%D1%87%D0%BD%D0%B8%D0%BA%D0%BE%D0%B2%2C_%D0%9D%D0%B8%D0%BA%D0%BE%D0%BB%D0%B0%D0%B9_%D0%92%D0%B0%D1%81%D0%B8%D0%BB%D1%8C%D0%B5%D0%B2%D0%B8%D1%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42554"/>
            <a:ext cx="2403566" cy="34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Безрезультатная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 борьба власти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с террористами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Оживление либерального движения в конце 1870-х годов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Призывы либералов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к продолжению преобразований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Реакция общества на террор</a:t>
            </a:r>
          </a:p>
        </p:txBody>
      </p:sp>
    </p:spTree>
    <p:extLst>
      <p:ext uri="{BB962C8B-B14F-4D97-AF65-F5344CB8AC3E}">
        <p14:creationId xmlns:p14="http://schemas.microsoft.com/office/powerpoint/2010/main" val="17344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383490" y="2446079"/>
            <a:ext cx="4421365" cy="70414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3490" y="2428820"/>
            <a:ext cx="4416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Создание Верховной распорядительной комиссии по охране государственного порядка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общественного спокойствия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3491" y="3707492"/>
            <a:ext cx="4416340" cy="70414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3490" y="1181525"/>
            <a:ext cx="4416340" cy="704144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181" y="1267175"/>
            <a:ext cx="376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Покушение Степана Халтурина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на Александра II в Зимнем дворце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21" name="Скругленная соединительная линия 20"/>
          <p:cNvCxnSpPr>
            <a:stCxn id="28" idx="3"/>
            <a:endCxn id="29" idx="3"/>
          </p:cNvCxnSpPr>
          <p:nvPr/>
        </p:nvCxnSpPr>
        <p:spPr>
          <a:xfrm flipV="1">
            <a:off x="6799831" y="2798152"/>
            <a:ext cx="5024" cy="1261413"/>
          </a:xfrm>
          <a:prstGeom prst="curvedConnector3">
            <a:avLst>
              <a:gd name="adj1" fmla="val 465015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55201" y="3797954"/>
            <a:ext cx="427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Назначение главным начальником комиссии Михаила </a:t>
            </a:r>
            <a:r>
              <a:rPr lang="ru-RU" sz="1400" dirty="0" err="1">
                <a:solidFill>
                  <a:prstClr val="black"/>
                </a:solidFill>
              </a:rPr>
              <a:t>Лорис</a:t>
            </a:r>
            <a:r>
              <a:rPr lang="ru-RU" sz="1400" dirty="0">
                <a:solidFill>
                  <a:prstClr val="black"/>
                </a:solidFill>
              </a:rPr>
              <a:t>-Меликова </a:t>
            </a:r>
          </a:p>
        </p:txBody>
      </p:sp>
      <p:cxnSp>
        <p:nvCxnSpPr>
          <p:cNvPr id="63" name="Скругленная соединительная линия 62"/>
          <p:cNvCxnSpPr>
            <a:stCxn id="29" idx="3"/>
            <a:endCxn id="46" idx="3"/>
          </p:cNvCxnSpPr>
          <p:nvPr/>
        </p:nvCxnSpPr>
        <p:spPr>
          <a:xfrm flipH="1" flipV="1">
            <a:off x="6799830" y="1533597"/>
            <a:ext cx="5025" cy="1264555"/>
          </a:xfrm>
          <a:prstGeom prst="curvedConnector3">
            <a:avLst>
              <a:gd name="adj1" fmla="val -4549254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кругленная соединительная линия 65"/>
          <p:cNvCxnSpPr>
            <a:stCxn id="29" idx="1"/>
            <a:endCxn id="46" idx="1"/>
          </p:cNvCxnSpPr>
          <p:nvPr/>
        </p:nvCxnSpPr>
        <p:spPr>
          <a:xfrm rot="10800000">
            <a:off x="2383490" y="1533598"/>
            <a:ext cx="12700" cy="1264555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кругленная соединительная линия 66"/>
          <p:cNvCxnSpPr>
            <a:stCxn id="28" idx="1"/>
            <a:endCxn id="29" idx="1"/>
          </p:cNvCxnSpPr>
          <p:nvPr/>
        </p:nvCxnSpPr>
        <p:spPr>
          <a:xfrm rot="10800000">
            <a:off x="2383491" y="2798153"/>
            <a:ext cx="1" cy="1261413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Реакция власти на террор</a:t>
            </a:r>
          </a:p>
        </p:txBody>
      </p:sp>
    </p:spTree>
    <p:extLst>
      <p:ext uri="{BB962C8B-B14F-4D97-AF65-F5344CB8AC3E}">
        <p14:creationId xmlns:p14="http://schemas.microsoft.com/office/powerpoint/2010/main" val="41287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3" grpId="0"/>
      <p:bldP spid="28" grpId="0" animBg="1"/>
      <p:bldP spid="46" grpId="0" animBg="1"/>
      <p:bldP spid="9" grpId="0"/>
      <p:bldP spid="4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7317"/>
            <a:ext cx="586898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Меры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Лорис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-Меликова </a:t>
            </a:r>
          </a:p>
          <a:p>
            <a:pPr lvl="0"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 борьбе с террором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1" y="3946423"/>
            <a:ext cx="33371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органов безопасности.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6356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4536" y="3946423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цензурного надзора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458" name="Picture 2" descr="https://upload.wikimedia.org/wikipedia/commons/7/7a/Loris-Melikov_Mikhail_Tariel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29" y="380723"/>
            <a:ext cx="2572861" cy="300909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201" y="1155474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Консервативное направление.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029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792" y="16681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311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167" y="1799638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Либеральное направление.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792" y="2441726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Радикальное направление.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167" y="3083814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Народничество в 1870-е годы.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792" y="29523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372425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Реакция власти.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35927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167" y="4233203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М. Т.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Лорис-Meликов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и его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«конституция».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76201" y="42332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758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  <p:bldP spid="24" grpId="0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42191"/>
            <a:ext cx="429894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Деятельность </a:t>
            </a:r>
          </a:p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Лорис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-Меликова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08748"/>
            <a:ext cx="3746497" cy="692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Уже во второй половине 1880 года были арестовали Желябов и Михайлов. Также был разоблачён </a:t>
            </a:r>
            <a:r>
              <a:rPr lang="ru-RU" sz="1400" dirty="0" err="1">
                <a:solidFill>
                  <a:prstClr val="white"/>
                </a:solidFill>
              </a:rPr>
              <a:t>Клеточников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2530" name="Picture 2" descr="https://upload.wikimedia.org/wikipedia/commons/6/6c/Sapernij_%281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097095"/>
            <a:ext cx="4392613" cy="29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Находясь на посту министра внутренних дел Михаил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Тариэлович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предложил Александру II проект политической реформы, названный «конституцией»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Лорис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-Меликова.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25602" name="Picture 2" descr="https://upload.wikimedia.org/wikipedia/commons/a/aa/%D0%9A%D0%BE%D0%BD%D1%81%D1%82%D0%B8%D1%82%D1%83%D1%86%D0%B8%D1%8F_%D0%9B%D0%BE%D1%80%D0%B8%D1%81-%D0%9C%D0%B5%D0%BB%D0%B8%D0%BA%D0%BE%D0%B2%D0%B0_%281904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28047"/>
            <a:ext cx="2925763" cy="34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3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694338"/>
            <a:ext cx="69343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«Конституция»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Лорис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-Меликова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3520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0000" y="3513744"/>
            <a:ext cx="511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Комиссии должны были состоять</a:t>
            </a:r>
          </a:p>
          <a:p>
            <a:pPr lvl="0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 всех представителей общества.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4580" name="Picture 4" descr="https://upload.wikimedia.org/wikipedia/commons/a/a6/%D0%92%D1%81%D0%B5%D0%BF%D0%BE%D0%B4%D0%B4%D0%B0%D0%BD%D0%BD%D0%B5%D0%B9%D1%88%D0%B8%D0%B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0891" y="1405153"/>
            <a:ext cx="2191425" cy="29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30000" y="1723586"/>
            <a:ext cx="60741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подготовительных комиссий </a:t>
            </a:r>
          </a:p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разработки законов по наиболее </a:t>
            </a:r>
          </a:p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важным вопросам.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9792" y="18690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6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f/fb/LorisMelikov_Aivazovsk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32845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upload.wikimedia.org/wikipedia/commons/f/fb/LorisMelikov_Aivazovsk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621" y="1"/>
            <a:ext cx="651238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906" y="807485"/>
            <a:ext cx="2772723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Принятие проекта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Лорис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-Меликова 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превратило бы Россию 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полноценную конституционную монархию, однако самодержавие было бы немного ограничено.</a:t>
            </a:r>
          </a:p>
        </p:txBody>
      </p:sp>
    </p:spTree>
    <p:extLst>
      <p:ext uri="{BB962C8B-B14F-4D97-AF65-F5344CB8AC3E}">
        <p14:creationId xmlns:p14="http://schemas.microsoft.com/office/powerpoint/2010/main" val="39104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3052" y="2140863"/>
            <a:ext cx="42989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1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марта 1881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08748"/>
            <a:ext cx="3746497" cy="692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Александр II согласился провести в жизнь «конституцию» и приказал созвать Комитет министров для её обсуждения.</a:t>
            </a:r>
          </a:p>
        </p:txBody>
      </p:sp>
      <p:pic>
        <p:nvPicPr>
          <p:cNvPr id="27650" name="Picture 2" descr="ÐÐ°ÑÑÐ¸Ð½ÐºÐ¸ Ð¿Ð¾ Ð·Ð°Ð¿ÑÐ¾ÑÑ ÐÐ»ÐµÐºÑÐ°Ð½Ð´Ñ II Ð² ÑÐ²Ð¾ÑÐ¼ ÐºÐ°Ð±Ð¸Ð½ÐµÑ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67" y="934569"/>
            <a:ext cx="4414869" cy="327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14702"/>
            <a:ext cx="515937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марта 1881 года император был смертельно ранен террористом-народовольцем Игнатом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Гриневицким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30722" name="Picture 2" descr="https://upload.wikimedia.org/wikipedia/commons/f/fa/I_Grinevizk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678236"/>
            <a:ext cx="2925763" cy="37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4860"/>
            <a:ext cx="9144001" cy="51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6238"/>
            <a:ext cx="293211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Убийство Александра II не привело к всеобщему бунту.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9700" name="Picture 4" descr="https://up.tsargrad.tv/uploads/untitled%20folder%208/2bca4f4e-1e57-4579-a65d-d47f5a3fe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50" y="1300470"/>
            <a:ext cx="3121660" cy="17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upload.wikimedia.org/wikipedia/commons/e/ee/Attentat_mortal_Alexander_II_%281881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0017" y="3404281"/>
            <a:ext cx="3211227" cy="21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e/ef/March_1st_Alexander_II_assassination_trial_-Ni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6238"/>
            <a:ext cx="439261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lvl="0" defTabSz="685783"/>
            <a:r>
              <a:rPr lang="ru-RU" sz="1400" dirty="0">
                <a:solidFill>
                  <a:prstClr val="white"/>
                </a:solidFill>
              </a:rPr>
              <a:t>Все организаторы и участники цареубийства были арестованы и приговорены к смертной казни через повешение.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9700" name="Picture 4" descr="https://up.tsargrad.tv/uploads/untitled%20folder%208/2bca4f4e-1e57-4579-a65d-d47f5a3fe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50" y="1300470"/>
            <a:ext cx="3121660" cy="17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upload.wikimedia.org/wikipedia/commons/e/ee/Attentat_mortal_Alexander_II_%281881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0017" y="3404281"/>
            <a:ext cx="3211227" cy="21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foma.ru/wp-content/uploads/2017/03/0_17e445_50a3c3c6_XL-e1506895898101-700x5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729785" y="0"/>
            <a:ext cx="1600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foma.ru/wp-content/uploads/2017/03/0_17e445_50a3c3c6_XL-e1506895898101-700x5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2113" y="0"/>
            <a:ext cx="62118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foma.ru/wp-content/uploads/2017/03/0_17e445_50a3c3c6_XL-e1506895898101-700x5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7492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8775" y="1833086"/>
            <a:ext cx="257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Движение революционных народников зашло </a:t>
            </a:r>
          </a:p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тупик.</a:t>
            </a:r>
          </a:p>
        </p:txBody>
      </p:sp>
    </p:spTree>
    <p:extLst>
      <p:ext uri="{BB962C8B-B14F-4D97-AF65-F5344CB8AC3E}">
        <p14:creationId xmlns:p14="http://schemas.microsoft.com/office/powerpoint/2010/main" val="36571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60907" y="1886560"/>
            <a:ext cx="2931143" cy="6773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0474" y="2560567"/>
            <a:ext cx="1989732" cy="788154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7528" y="2690819"/>
            <a:ext cx="205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Убийство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Александра </a:t>
            </a:r>
            <a:r>
              <a:rPr lang="en-US" sz="1400" b="1" dirty="0">
                <a:solidFill>
                  <a:prstClr val="black"/>
                </a:solidFill>
              </a:rPr>
              <a:t>II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6288" y="3348721"/>
            <a:ext cx="2925762" cy="66394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14" idx="1"/>
          </p:cNvCxnSpPr>
          <p:nvPr/>
        </p:nvCxnSpPr>
        <p:spPr>
          <a:xfrm flipV="1">
            <a:off x="4180206" y="2225251"/>
            <a:ext cx="580701" cy="7293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9" idx="3"/>
            <a:endCxn id="13" idx="1"/>
          </p:cNvCxnSpPr>
          <p:nvPr/>
        </p:nvCxnSpPr>
        <p:spPr>
          <a:xfrm>
            <a:off x="4180206" y="2952429"/>
            <a:ext cx="586082" cy="7282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Общественное движение </a:t>
            </a:r>
          </a:p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 Александре II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22769" y="3426777"/>
            <a:ext cx="23972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Привело к сворачиванию Великих реформ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08491" y="1971335"/>
            <a:ext cx="28413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Помешало принятию «конституции» </a:t>
            </a:r>
            <a:r>
              <a:rPr lang="ru-RU" dirty="0" err="1">
                <a:solidFill>
                  <a:prstClr val="black"/>
                </a:solidFill>
              </a:rPr>
              <a:t>Лорис</a:t>
            </a:r>
            <a:r>
              <a:rPr lang="ru-RU" dirty="0">
                <a:solidFill>
                  <a:prstClr val="black"/>
                </a:solidFill>
              </a:rPr>
              <a:t>-Меликова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9" grpId="0"/>
      <p:bldP spid="13" grpId="0" animBg="1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460500" y="1668583"/>
            <a:ext cx="2223001" cy="728782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71677" y="1663641"/>
            <a:ext cx="2198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Идеология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последней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трети XIX века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0071" y="2943942"/>
            <a:ext cx="1777327" cy="70916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331" y="3044606"/>
            <a:ext cx="15408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Консервативное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36" idx="2"/>
            <a:endCxn id="15" idx="0"/>
          </p:cNvCxnSpPr>
          <p:nvPr/>
        </p:nvCxnSpPr>
        <p:spPr>
          <a:xfrm rot="5400000">
            <a:off x="3222080" y="1594020"/>
            <a:ext cx="546577" cy="21532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8" idx="2"/>
            <a:endCxn id="53" idx="0"/>
          </p:cNvCxnSpPr>
          <p:nvPr/>
        </p:nvCxnSpPr>
        <p:spPr>
          <a:xfrm rot="16200000" flipH="1">
            <a:off x="5370442" y="1602831"/>
            <a:ext cx="541238" cy="214018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общественная мысль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32475" y="2943543"/>
            <a:ext cx="1757358" cy="7077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79248" y="3044606"/>
            <a:ext cx="12634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Радикальное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90799" y="2943543"/>
            <a:ext cx="1758274" cy="70916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80654" y="3044606"/>
            <a:ext cx="17582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Либеральное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направление</a:t>
            </a:r>
          </a:p>
        </p:txBody>
      </p:sp>
      <p:cxnSp>
        <p:nvCxnSpPr>
          <p:cNvPr id="48" name="Скругленная соединительная линия 47"/>
          <p:cNvCxnSpPr>
            <a:stCxn id="59" idx="0"/>
            <a:endCxn id="36" idx="2"/>
          </p:cNvCxnSpPr>
          <p:nvPr/>
        </p:nvCxnSpPr>
        <p:spPr>
          <a:xfrm flipV="1">
            <a:off x="4569936" y="2397365"/>
            <a:ext cx="2065" cy="546178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3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15" grpId="0" animBg="1"/>
      <p:bldP spid="7" grpId="0"/>
      <p:bldP spid="53" grpId="0" animBg="1"/>
      <p:bldP spid="54" grpId="0"/>
      <p:bldP spid="59" grpId="0" animBg="1"/>
      <p:bldP spid="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852637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Общественное движение при Александре II </a:t>
            </a:r>
          </a:p>
          <a:p>
            <a:pPr lvl="0"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политика правительства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5" y="1453549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пореформенный период существовало три направления общественной мысли: консервативное, либеральное и радикальное.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2664" y="1596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2664" y="28224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2664" y="40440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76981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Народники пытались переустроить российское общество на основе общинного социализма, но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успеха не имели.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00413"/>
            <a:ext cx="62550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Деятельность террористов-народовольцев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конечном итоге привела к сворачиванию реформ. </a:t>
            </a:r>
          </a:p>
        </p:txBody>
      </p:sp>
    </p:spTree>
    <p:extLst>
      <p:ext uri="{BB962C8B-B14F-4D97-AF65-F5344CB8AC3E}">
        <p14:creationId xmlns:p14="http://schemas.microsoft.com/office/powerpoint/2010/main" val="25953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249740" y="2340879"/>
            <a:ext cx="1728640" cy="926679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371190" y="3516100"/>
            <a:ext cx="2623632" cy="937503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371190" y="1165658"/>
            <a:ext cx="2623631" cy="937503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371190" y="2339305"/>
            <a:ext cx="2623631" cy="928253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8569" y="2431904"/>
            <a:ext cx="1590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Основа деятельности консерваторов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669" y="2340879"/>
            <a:ext cx="1702261" cy="926679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6492" y="2431904"/>
            <a:ext cx="1578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«Теория официальной народности»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32971" y="2324183"/>
            <a:ext cx="256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Укрепление религиозности, общинных институтов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патриархального образа жизни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0083" y="1176096"/>
            <a:ext cx="2505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Сохранение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неограниченной монархии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привилегированного положения дворян</a:t>
            </a:r>
          </a:p>
        </p:txBody>
      </p:sp>
      <p:cxnSp>
        <p:nvCxnSpPr>
          <p:cNvPr id="21" name="Скругленная соединительная линия 20"/>
          <p:cNvCxnSpPr>
            <a:stCxn id="33" idx="3"/>
            <a:endCxn id="106" idx="1"/>
          </p:cNvCxnSpPr>
          <p:nvPr/>
        </p:nvCxnSpPr>
        <p:spPr>
          <a:xfrm flipV="1">
            <a:off x="4978380" y="1634410"/>
            <a:ext cx="392810" cy="11698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33" idx="3"/>
            <a:endCxn id="105" idx="1"/>
          </p:cNvCxnSpPr>
          <p:nvPr/>
        </p:nvCxnSpPr>
        <p:spPr>
          <a:xfrm>
            <a:off x="4978380" y="2804219"/>
            <a:ext cx="392810" cy="118063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33" idx="1"/>
            <a:endCxn id="17" idx="3"/>
          </p:cNvCxnSpPr>
          <p:nvPr/>
        </p:nvCxnSpPr>
        <p:spPr>
          <a:xfrm flipH="1">
            <a:off x="2856930" y="2804219"/>
            <a:ext cx="39281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42742" y="3615519"/>
            <a:ext cx="2480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Необходимость объединения всех славянских народов</a:t>
            </a:r>
          </a:p>
        </p:txBody>
      </p:sp>
      <p:cxnSp>
        <p:nvCxnSpPr>
          <p:cNvPr id="42" name="Скругленная соединительная линия 41"/>
          <p:cNvCxnSpPr>
            <a:endCxn id="107" idx="1"/>
          </p:cNvCxnSpPr>
          <p:nvPr/>
        </p:nvCxnSpPr>
        <p:spPr>
          <a:xfrm flipV="1">
            <a:off x="4978380" y="2803432"/>
            <a:ext cx="392810" cy="620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Консервативное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1059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5" grpId="0" animBg="1"/>
      <p:bldP spid="106" grpId="0" animBg="1"/>
      <p:bldP spid="107" grpId="0" animBg="1"/>
      <p:bldP spid="6" grpId="0"/>
      <p:bldP spid="17" grpId="0" animBg="1"/>
      <p:bldP spid="9" grpId="0"/>
      <p:bldP spid="19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25537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6573" y="0"/>
            <a:ext cx="69074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153734"/>
            <a:ext cx="2747680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Консерватизм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Российской империи поддерживали представители всех сословий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от дворянства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до крестьянства.</a:t>
            </a:r>
          </a:p>
        </p:txBody>
      </p:sp>
    </p:spTree>
    <p:extLst>
      <p:ext uri="{BB962C8B-B14F-4D97-AF65-F5344CB8AC3E}">
        <p14:creationId xmlns:p14="http://schemas.microsoft.com/office/powerpoint/2010/main" val="13535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230" y="4421064"/>
            <a:ext cx="274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М. Н. Катков</a:t>
            </a:r>
          </a:p>
        </p:txBody>
      </p:sp>
      <p:pic>
        <p:nvPicPr>
          <p:cNvPr id="5122" name="Picture 2" descr="https://upload.wikimedia.org/wikipedia/commons/f/f6/Katkov_Mikhail_%281818-1887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39" y="413654"/>
            <a:ext cx="2938404" cy="401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8193" y="4421064"/>
            <a:ext cx="274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Д. А. Толстой</a:t>
            </a:r>
          </a:p>
        </p:txBody>
      </p:sp>
      <p:pic>
        <p:nvPicPr>
          <p:cNvPr id="12" name="Picture 4" descr="https://upload.wikimedia.org/wikipedia/commons/a/a3/Dmitry_Andreevich_Tolsto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1003" y="413654"/>
            <a:ext cx="2938403" cy="40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opium.at.ua/Literatura3/Religiya_rev_ideolog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652" y="1849162"/>
            <a:ext cx="1802115" cy="7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1568</Words>
  <Application>Microsoft Office PowerPoint</Application>
  <PresentationFormat>Экран (16:9)</PresentationFormat>
  <Paragraphs>387</Paragraphs>
  <Slides>60</Slides>
  <Notes>60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Roboto Slab</vt:lpstr>
      <vt:lpstr>Arial</vt:lpstr>
      <vt:lpstr>Times New Roman</vt:lpstr>
      <vt:lpstr>Theano Didot</vt:lpstr>
      <vt:lpstr>Roboto</vt:lpstr>
      <vt:lpstr>Merriweather</vt:lpstr>
      <vt:lpstr>Arial</vt:lpstr>
      <vt:lpstr>Calibri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2018-11-06T07:16:40Z</dcterms:created>
  <dcterms:modified xsi:type="dcterms:W3CDTF">2018-11-06T07:17:18Z</dcterms:modified>
</cp:coreProperties>
</file>