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</p:sldMasterIdLst>
  <p:notesMasterIdLst>
    <p:notesMasterId r:id="rId4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Merriweather" panose="00000500000000000000" pitchFamily="2" charset="-52"/>
      <p:regular r:id="rId54"/>
      <p:bold r:id="rId55"/>
      <p:italic r:id="rId56"/>
      <p:boldItalic r:id="rId57"/>
    </p:embeddedFont>
    <p:embeddedFont>
      <p:font typeface="Roboto" panose="02000000000000000000" pitchFamily="2" charset="0"/>
      <p:regular r:id="rId58"/>
      <p:bold r:id="rId59"/>
      <p:italic r:id="rId60"/>
      <p:boldItalic r:id="rId61"/>
    </p:embeddedFont>
    <p:embeddedFont>
      <p:font typeface="Roboto Slab" pitchFamily="2" charset="0"/>
      <p:regular r:id="rId62"/>
      <p:bold r:id="rId63"/>
    </p:embeddedFont>
    <p:embeddedFont>
      <p:font typeface="Theano Didot" panose="02060603060706020203" pitchFamily="18" charset="0"/>
      <p:regular r:id="rId64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47" userDrawn="1">
          <p15:clr>
            <a:srgbClr val="A4A3A4"/>
          </p15:clr>
        </p15:guide>
        <p15:guide id="8" pos="2069" userDrawn="1">
          <p15:clr>
            <a:srgbClr val="A4A3A4"/>
          </p15:clr>
        </p15:guide>
        <p15:guide id="9" pos="3690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673"/>
    <a:srgbClr val="FA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876" y="102"/>
      </p:cViewPr>
      <p:guideLst>
        <p:guide orient="horz" pos="237"/>
        <p:guide pos="226"/>
        <p:guide pos="5534"/>
        <p:guide orient="horz" pos="3003"/>
        <p:guide pos="2767"/>
        <p:guide pos="2993"/>
        <p:guide pos="1847"/>
        <p:guide pos="2069"/>
        <p:guide pos="3690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258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20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49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65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943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265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5692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167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8781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773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0449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064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184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1279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5411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3011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952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8264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294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9550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862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446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792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7365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2105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9987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5259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8846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1332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5868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7495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024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4598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24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4335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436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1789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3889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518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3200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918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046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292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132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479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14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Ð°Ð»ÐµÐºÑÐ°Ð½Ð´Ñ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2615" y="376237"/>
            <a:ext cx="4418876" cy="455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033838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Александр II. Начало правления. Крестьянская реформа </a:t>
            </a:r>
          </a:p>
          <a:p>
            <a:r>
              <a:rPr lang="ru-RU" sz="3600" dirty="0">
                <a:latin typeface="+mj-lt"/>
              </a:rPr>
              <a:t>1861 года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14743" y="2538740"/>
            <a:ext cx="2458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Причины отмены крепостного права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06163" y="2070880"/>
            <a:ext cx="3468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Необходимость преодоления отставания России от развитых стран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Отмена крепостного права</a:t>
            </a:r>
          </a:p>
        </p:txBody>
      </p:sp>
    </p:spTree>
    <p:extLst>
      <p:ext uri="{BB962C8B-B14F-4D97-AF65-F5344CB8AC3E}">
        <p14:creationId xmlns:p14="http://schemas.microsoft.com/office/powerpoint/2010/main" val="360395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35020"/>
            <a:ext cx="3891516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Крепостное право тормозило развитие промышленности, сельского хозяйства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и торгово-денежных отношений.</a:t>
            </a:r>
          </a:p>
        </p:txBody>
      </p:sp>
    </p:spTree>
    <p:extLst>
      <p:ext uri="{BB962C8B-B14F-4D97-AF65-F5344CB8AC3E}">
        <p14:creationId xmlns:p14="http://schemas.microsoft.com/office/powerpoint/2010/main" val="68871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5284" y="844771"/>
            <a:ext cx="4348716" cy="3464582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2023510"/>
            <a:ext cx="4033837" cy="1066010"/>
            <a:chOff x="358776" y="1577920"/>
            <a:chExt cx="4033837" cy="106601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Крепостное право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84317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Сохранялись сословные привилегии и власть землевладельцев на местах.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745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14743" y="2538740"/>
            <a:ext cx="2458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Причины отмены крепостного права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06163" y="2070880"/>
            <a:ext cx="3468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Необходимость преодоления отставания России от развитых стран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29558" y="3006601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Необходимость ослабления напряжения в обществе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Отмена крепостного права</a:t>
            </a:r>
          </a:p>
        </p:txBody>
      </p:sp>
    </p:spTree>
    <p:extLst>
      <p:ext uri="{BB962C8B-B14F-4D97-AF65-F5344CB8AC3E}">
        <p14:creationId xmlns:p14="http://schemas.microsoft.com/office/powerpoint/2010/main" val="269254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разных губерниях вспыхивали крестьянские восстания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Нередкими были случаи самовольного ухода крестьян в ополчение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во время Крымской войны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Ходили слухи,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что за вступление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ополчение можно получить вольную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Крепостное право</a:t>
            </a:r>
          </a:p>
        </p:txBody>
      </p:sp>
    </p:spTree>
    <p:extLst>
      <p:ext uri="{BB962C8B-B14F-4D97-AF65-F5344CB8AC3E}">
        <p14:creationId xmlns:p14="http://schemas.microsoft.com/office/powerpoint/2010/main" val="173636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r="-1000" b="-10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35020"/>
            <a:ext cx="3700130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Александр II не мог не прислушаться к общественному осуждению крепостного права.</a:t>
            </a:r>
          </a:p>
        </p:txBody>
      </p:sp>
    </p:spTree>
    <p:extLst>
      <p:ext uri="{BB962C8B-B14F-4D97-AF65-F5344CB8AC3E}">
        <p14:creationId xmlns:p14="http://schemas.microsoft.com/office/powerpoint/2010/main" val="1308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4581611" y="2813022"/>
            <a:ext cx="2718832" cy="659944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642285" y="2814728"/>
            <a:ext cx="2939325" cy="66154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566332" y="2007727"/>
            <a:ext cx="2760844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645090" y="3643076"/>
            <a:ext cx="2928883" cy="66435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645091" y="2007727"/>
            <a:ext cx="2918440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56349" y="1600399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Противники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70145" y="1600401"/>
            <a:ext cx="254592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Сторонники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1533" y="402883"/>
            <a:ext cx="84429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Сохранение крепостного права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83866" y="2894506"/>
            <a:ext cx="2593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Они были вынуждены закладывать свои имения в банк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65326" y="3744420"/>
            <a:ext cx="2693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Около 46 % дворян имели меньше 20 душ крепостных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770145" y="2108124"/>
            <a:ext cx="2514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Сохранялось достаточное количество крупных хозяйств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816305" y="2894506"/>
            <a:ext cx="2422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2/3 дворян выступили против отмены крепостного права</a:t>
            </a: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4573972" y="1146711"/>
            <a:ext cx="0" cy="3627613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830191" y="2108125"/>
            <a:ext cx="2555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В середине </a:t>
            </a:r>
            <a:r>
              <a:rPr lang="en-US" sz="1200" dirty="0">
                <a:solidFill>
                  <a:prstClr val="black"/>
                </a:solidFill>
              </a:rPr>
              <a:t>XIX</a:t>
            </a:r>
            <a:r>
              <a:rPr lang="ru-RU" sz="1200" dirty="0">
                <a:solidFill>
                  <a:prstClr val="black"/>
                </a:solidFill>
              </a:rPr>
              <a:t> века множество помещиков разорилось</a:t>
            </a:r>
          </a:p>
        </p:txBody>
      </p:sp>
    </p:spTree>
    <p:extLst>
      <p:ext uri="{BB962C8B-B14F-4D97-AF65-F5344CB8AC3E}">
        <p14:creationId xmlns:p14="http://schemas.microsoft.com/office/powerpoint/2010/main" val="290659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8" grpId="0" animBg="1"/>
      <p:bldP spid="26" grpId="0" animBg="1"/>
      <p:bldP spid="24" grpId="0" animBg="1"/>
      <p:bldP spid="22" grpId="0" animBg="1"/>
      <p:bldP spid="9" grpId="0"/>
      <p:bldP spid="12" grpId="0"/>
      <p:bldP spid="38" grpId="0"/>
      <p:bldP spid="39" grpId="0"/>
      <p:bldP spid="43" grpId="0"/>
      <p:bldP spid="44" grpId="0"/>
      <p:bldP spid="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27000" r="-1000" b="-8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35020"/>
            <a:ext cx="4221126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Александр II рассудил, что лучше отменить крепостничество сверху, чем дожидаться, пока это произойдёт снизу.</a:t>
            </a:r>
          </a:p>
        </p:txBody>
      </p:sp>
    </p:spTree>
    <p:extLst>
      <p:ext uri="{BB962C8B-B14F-4D97-AF65-F5344CB8AC3E}">
        <p14:creationId xmlns:p14="http://schemas.microsoft.com/office/powerpoint/2010/main" val="394732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14743" y="2431018"/>
            <a:ext cx="2458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Александр </a:t>
            </a:r>
            <a:r>
              <a:rPr lang="en-US" sz="1400" b="1" dirty="0">
                <a:solidFill>
                  <a:prstClr val="black"/>
                </a:solidFill>
              </a:rPr>
              <a:t>II </a:t>
            </a:r>
            <a:r>
              <a:rPr lang="ru-RU" sz="1400" b="1" dirty="0">
                <a:solidFill>
                  <a:prstClr val="black"/>
                </a:solidFill>
              </a:rPr>
              <a:t>опасался массовых волнений крестьян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06163" y="2070880"/>
            <a:ext cx="3468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Александра II поддержали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чиновники и министры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35670" y="2898879"/>
            <a:ext cx="2989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Либеральные газеты печатали материалы, касающиеся крестьянского вопроса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Отмена крепостного права</a:t>
            </a:r>
          </a:p>
        </p:txBody>
      </p:sp>
    </p:spTree>
    <p:extLst>
      <p:ext uri="{BB962C8B-B14F-4D97-AF65-F5344CB8AC3E}">
        <p14:creationId xmlns:p14="http://schemas.microsoft.com/office/powerpoint/2010/main" val="308981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5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68299" y="1209562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1857 году был образован Секретный комитет для обсуждения Крестьянской реформы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1322544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протяжении года члены комитета рассматривали проекты прошлых лет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1210759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1857 году в Северо-Западных губерниях были созданы губернские комитеты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27760" y="2656666"/>
            <a:ext cx="25574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Членами этих комитетов становились помещики, собиравшиеся для обсуждения проектов реформы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7610" y="2764387"/>
            <a:ext cx="2639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 1858 года Секретный комитет стал называться Главным комитетом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 крестьянскому делу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69458" y="2764387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течение года подобные комитеты были созданы во всех российских губерниях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5889626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963864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506492" y="2326827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Отмена крепостного права</a:t>
            </a:r>
          </a:p>
        </p:txBody>
      </p:sp>
    </p:spTree>
    <p:extLst>
      <p:ext uri="{BB962C8B-B14F-4D97-AF65-F5344CB8AC3E}">
        <p14:creationId xmlns:p14="http://schemas.microsoft.com/office/powerpoint/2010/main" val="59418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35150" y="376239"/>
            <a:ext cx="6989873" cy="35086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2000" dirty="0">
                <a:solidFill>
                  <a:prstClr val="white"/>
                </a:solidFill>
                <a:latin typeface="Merriweather"/>
              </a:rPr>
              <a:t>«Сдаю тебе команду, но, к сожалению, </a:t>
            </a:r>
          </a:p>
          <a:p>
            <a:pPr defTabSz="685766">
              <a:lnSpc>
                <a:spcPct val="114000"/>
              </a:lnSpc>
            </a:pPr>
            <a:r>
              <a:rPr lang="ru-RU" sz="2000" dirty="0">
                <a:solidFill>
                  <a:prstClr val="white"/>
                </a:solidFill>
                <a:latin typeface="Merriweather"/>
              </a:rPr>
              <a:t>не в таком порядке, как желал, оставляя тебе много трудов и забот. </a:t>
            </a:r>
          </a:p>
          <a:p>
            <a:pPr defTabSz="685766">
              <a:lnSpc>
                <a:spcPct val="114000"/>
              </a:lnSpc>
            </a:pPr>
            <a:r>
              <a:rPr lang="ru-RU" sz="2000" dirty="0">
                <a:solidFill>
                  <a:prstClr val="white"/>
                </a:solidFill>
                <a:latin typeface="Merriweather"/>
              </a:rPr>
              <a:t>У меня было две мысли, два желания: освободить восточных христиан из-под турецкого ига; </a:t>
            </a:r>
          </a:p>
          <a:p>
            <a:pPr defTabSz="685766">
              <a:lnSpc>
                <a:spcPct val="114000"/>
              </a:lnSpc>
            </a:pPr>
            <a:r>
              <a:rPr lang="ru-RU" sz="2000" dirty="0">
                <a:solidFill>
                  <a:prstClr val="white"/>
                </a:solidFill>
                <a:latin typeface="Merriweather"/>
              </a:rPr>
              <a:t>второе: освободить русских крестьян из-под власти помещиков. </a:t>
            </a:r>
          </a:p>
          <a:p>
            <a:pPr defTabSz="685766">
              <a:lnSpc>
                <a:spcPct val="114000"/>
              </a:lnSpc>
            </a:pPr>
            <a:r>
              <a:rPr lang="ru-RU" sz="2000" dirty="0">
                <a:solidFill>
                  <a:prstClr val="white"/>
                </a:solidFill>
                <a:latin typeface="Merriweather"/>
              </a:rPr>
              <a:t>Теперь война и война тяжёлая, об освобождении восточных христиан думать нечего, обещай мне освободить русских крепостных крестьян».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835151" y="3918393"/>
            <a:ext cx="3330800" cy="617744"/>
            <a:chOff x="358776" y="3438832"/>
            <a:chExt cx="3330800" cy="61774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8776" y="3438832"/>
              <a:ext cx="3330800" cy="31995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Николай </a:t>
              </a:r>
              <a:r>
                <a:rPr lang="en-US" sz="1800" dirty="0">
                  <a:solidFill>
                    <a:prstClr val="white"/>
                  </a:solidFill>
                  <a:latin typeface="Merriweather"/>
                </a:rPr>
                <a:t>I</a:t>
              </a:r>
              <a:endParaRPr lang="ru-RU" sz="1800" dirty="0">
                <a:solidFill>
                  <a:prstClr val="white"/>
                </a:solidFill>
                <a:latin typeface="Merriweather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8776" y="380971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400" dirty="0">
                  <a:solidFill>
                    <a:srgbClr val="FFDC5A"/>
                  </a:solidFill>
                </a:rPr>
                <a:t>1796–1855 </a:t>
              </a:r>
            </a:p>
          </p:txBody>
        </p:sp>
      </p:grpSp>
      <p:pic>
        <p:nvPicPr>
          <p:cNvPr id="2050" name="Picture 2" descr="ÐÐ¸ÐºÐ¾Ð»Ð°Ð¹ I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3" y="3687263"/>
            <a:ext cx="1080001" cy="108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55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682571"/>
            <a:ext cx="487044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1859 году были созданы Редакционные комиссии.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их задачу входило рассмотрение проектов, подготовленных губернскими комитетами.</a:t>
            </a:r>
          </a:p>
        </p:txBody>
      </p:sp>
      <p:pic>
        <p:nvPicPr>
          <p:cNvPr id="3074" name="Picture 2" descr="K.K.Merde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1" y="882501"/>
            <a:ext cx="2905954" cy="339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ÐÐ°ÑÑÐ¸Ð½ÐºÐ¸ Ð¿Ð¾ Ð·Ð°Ð¿ÑÐ¾ÑÑ Ð°Ð»ÐµÐºÑÐ°Ð½Ð´Ñ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57" y="882498"/>
            <a:ext cx="2905958" cy="339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62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Ð¯ÐºÐ¾Ð² ÐÐ²Ð°Ð½Ð¾Ð²Ð¸Ñ Ð Ð¾ÑÑÐ¾Ð²ÑÐµÐ²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4571998" cy="517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MilyutinNA2.jpg"/>
          <p:cNvPicPr>
            <a:picLocks noChangeAspect="1" noChangeArrowheads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0"/>
            <a:ext cx="4572000" cy="515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3697649" y="293173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Я. Ростовцев (слева)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 Н.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Милютин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69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t="-21000" r="-1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Заседание Редакционной комиссии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11824"/>
            <a:ext cx="4263656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К осени 1860 года было готово «Положение об отмене крепостного права».</a:t>
            </a:r>
          </a:p>
        </p:txBody>
      </p:sp>
    </p:spTree>
    <p:extLst>
      <p:ext uri="{BB962C8B-B14F-4D97-AF65-F5344CB8AC3E}">
        <p14:creationId xmlns:p14="http://schemas.microsoft.com/office/powerpoint/2010/main" val="217534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Б. Кустодиев.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Освобождение крестьян.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1907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11824"/>
            <a:ext cx="4008474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19 февраля 1861 года был подписан манифест об отмене крепостного права.</a:t>
            </a:r>
          </a:p>
        </p:txBody>
      </p:sp>
    </p:spTree>
    <p:extLst>
      <p:ext uri="{BB962C8B-B14F-4D97-AF65-F5344CB8AC3E}">
        <p14:creationId xmlns:p14="http://schemas.microsoft.com/office/powerpoint/2010/main" val="298875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517930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Отмена крепостного права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3" y="1231893"/>
            <a:ext cx="5278741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Помещики больше не могли подвергать крестьян телесным наказаниям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 продавать.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37739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3" y="263203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86271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3" y="2625036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Помещики не вмешивались в личные и хозяйственные дела крестьян.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862713"/>
            <a:ext cx="4639303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Все крестьяне одного помещика объединялись в сельское общество.</a:t>
            </a:r>
          </a:p>
        </p:txBody>
      </p:sp>
      <p:pic>
        <p:nvPicPr>
          <p:cNvPr id="8194" name="Picture 2" descr="https://upload.wikimedia.org/wikipedia/commons/6/67/Manifes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72473" y="1014292"/>
            <a:ext cx="2278316" cy="340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22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Крестьяне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освобождались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 землёй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Земля не сразу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переходила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собственность крестьян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Земельный надел крестьяне должны были выкупить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Отмена крепостного права</a:t>
            </a:r>
          </a:p>
        </p:txBody>
      </p:sp>
    </p:spTree>
    <p:extLst>
      <p:ext uri="{BB962C8B-B14F-4D97-AF65-F5344CB8AC3E}">
        <p14:creationId xmlns:p14="http://schemas.microsoft.com/office/powerpoint/2010/main" val="63786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48578" y="1308201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разных регионах государства отличались размеры суммы за выкуп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39430" y="1415923"/>
            <a:ext cx="255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Государство выплачивало 80 % от этой суммы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39428" y="2734004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Деньги, заплаченные государством, крестьяне должны были вернуть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течение 49 лет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48578" y="2949447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Эти деньги назывались выкупным платежом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0129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01290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8156" y="2257958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Отмена крепостного права</a:t>
            </a:r>
          </a:p>
        </p:txBody>
      </p:sp>
    </p:spTree>
    <p:extLst>
      <p:ext uri="{BB962C8B-B14F-4D97-AF65-F5344CB8AC3E}">
        <p14:creationId xmlns:p14="http://schemas.microsoft.com/office/powerpoint/2010/main" val="70216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9614" y="1153733"/>
            <a:ext cx="2685311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Крестьяне, переставшие быть крепостными,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но ещё не ставшие собственниками земли, назывались временно-обязанными. </a:t>
            </a:r>
          </a:p>
        </p:txBody>
      </p:sp>
    </p:spTree>
    <p:extLst>
      <p:ext uri="{BB962C8B-B14F-4D97-AF65-F5344CB8AC3E}">
        <p14:creationId xmlns:p14="http://schemas.microsoft.com/office/powerpoint/2010/main" val="192278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204100"/>
            <a:ext cx="4870449" cy="27422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Если норма надела превышала количество земли, которым крестьяне пользовались до отмены крепостного права, помещик должен был добавить (прирезать) недостающее.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Если норма надела была меньше,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то помещик мог забрать лишнее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свою пользу.</a:t>
            </a:r>
          </a:p>
        </p:txBody>
      </p:sp>
      <p:pic>
        <p:nvPicPr>
          <p:cNvPr id="3074" name="Picture 2" descr="K.K.Merde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1" y="882501"/>
            <a:ext cx="2905954" cy="339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ÐÐ°ÑÑÐ¸Ð½ÐºÐ¸ Ð¿Ð¾ Ð·Ð°Ð¿ÑÐ¾ÑÑ Ð¾ÑÐ¼ÐµÐ½Ð° ÐºÑÐµÐ¿Ð¾ÑÑÐ½Ð¾Ð³Ð¾ Ð¿ÑÐ°Ð²Ð°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" r="63861"/>
          <a:stretch/>
        </p:blipFill>
        <p:spPr bwMode="auto">
          <a:xfrm>
            <a:off x="358755" y="882497"/>
            <a:ext cx="2904204" cy="339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25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277716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68496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68496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19" idx="3"/>
            <a:endCxn id="29" idx="1"/>
          </p:cNvCxnSpPr>
          <p:nvPr/>
        </p:nvCxnSpPr>
        <p:spPr>
          <a:xfrm>
            <a:off x="4865758" y="2332491"/>
            <a:ext cx="411958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1" idx="3"/>
            <a:endCxn id="29" idx="1"/>
          </p:cNvCxnSpPr>
          <p:nvPr/>
        </p:nvCxnSpPr>
        <p:spPr>
          <a:xfrm flipV="1">
            <a:off x="4865758" y="2800351"/>
            <a:ext cx="411958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77003" y="2323296"/>
            <a:ext cx="2159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Большинство крестьян получили земли меньше, чем располагали раньше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22352" y="2070880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Прирезки получили только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от 3 до 15 % крестьян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16240" y="3006601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Отрезки произвели почти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у 65 % крестьян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Отмена крепостного права</a:t>
            </a:r>
          </a:p>
        </p:txBody>
      </p:sp>
    </p:spTree>
    <p:extLst>
      <p:ext uri="{BB962C8B-B14F-4D97-AF65-F5344CB8AC3E}">
        <p14:creationId xmlns:p14="http://schemas.microsoft.com/office/powerpoint/2010/main" val="52186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5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6" y="1329069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Начало правления Александра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II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19685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17370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15054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305203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Причины отмены крепостного права.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282048"/>
            <a:ext cx="3641327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Подготовка реформы.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58775" y="412739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8775" y="4120393"/>
            <a:ext cx="4247383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Содержание и значение Крестьянской реформы.</a:t>
            </a:r>
          </a:p>
        </p:txBody>
      </p:sp>
    </p:spTree>
    <p:extLst>
      <p:ext uri="{BB962C8B-B14F-4D97-AF65-F5344CB8AC3E}">
        <p14:creationId xmlns:p14="http://schemas.microsoft.com/office/powerpoint/2010/main" val="260679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 animBg="1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Учредили должности мировых посредников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Их назначали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из местных дворян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Совместно с сельскими старостами мировые посредники составляли уставные грамоты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Отмена крепостного права</a:t>
            </a:r>
          </a:p>
        </p:txBody>
      </p:sp>
    </p:spTree>
    <p:extLst>
      <p:ext uri="{BB962C8B-B14F-4D97-AF65-F5344CB8AC3E}">
        <p14:creationId xmlns:p14="http://schemas.microsoft.com/office/powerpoint/2010/main" val="5604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588783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Крестьянское самоуправление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3" y="1231893"/>
            <a:ext cx="5491393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Раньше помещик занимался сбором податей, представлял интересы крестьян в суде, осуществлял полицейский надзор.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37739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3" y="263203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86271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3" y="2486536"/>
            <a:ext cx="493370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Теперь же в деревнях создали органы управления – сельский и волостной сходы.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3" y="3713764"/>
            <a:ext cx="4639303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Сельский сход собирал староста,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но иногда инициатором его созыва выступал помещик.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074" y="1645150"/>
            <a:ext cx="2715230" cy="259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6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Крестьянское самоуправление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35669" y="1242882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Вопросы пользования землёй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4211" y="2645530"/>
            <a:ext cx="2159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Сельский сход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24192" y="2645531"/>
            <a:ext cx="3412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Распределение податей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02646" y="4050041"/>
            <a:ext cx="3255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Наборы в рекруты</a:t>
            </a:r>
          </a:p>
        </p:txBody>
      </p:sp>
    </p:spTree>
    <p:extLst>
      <p:ext uri="{BB962C8B-B14F-4D97-AF65-F5344CB8AC3E}">
        <p14:creationId xmlns:p14="http://schemas.microsoft.com/office/powerpoint/2010/main" val="16490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5" grpId="0"/>
      <p:bldP spid="13" grpId="0"/>
      <p:bldP spid="24" grpId="0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5" y="1501817"/>
            <a:ext cx="4646276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За исполнением решений схода следил сельский староста, имевший административно-полицейские права.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 имел право наказывать за мелкие проступки.</a:t>
            </a:r>
          </a:p>
        </p:txBody>
      </p:sp>
      <p:pic>
        <p:nvPicPr>
          <p:cNvPr id="3074" name="Picture 2" descr="K.K.Merde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1" y="882501"/>
            <a:ext cx="2905954" cy="339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ÐÐ°ÑÑÐ¸Ð½ÐºÐ¸ Ð¿Ð¾ Ð·Ð°Ð¿ÑÐ¾ÑÑ ÑÐµÐ»ÑÑÐºÐ¸Ð¹ ÑÑÐ°ÑÐ¾ÑÑÐ° ÑÐ¾ÑÑÐ¸Ñ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0" t="4123" r="21521" b="9056"/>
          <a:stretch/>
        </p:blipFill>
        <p:spPr bwMode="auto">
          <a:xfrm>
            <a:off x="356999" y="882496"/>
            <a:ext cx="2905960" cy="340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44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Волостной сход становился высшей инстанцией для сельских сходов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Эта система заменяла помещиков, на которых раньше опиралось правительство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Разрешением имущественных споров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наказанием проступков занимался волостной суд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Крестьянское самоуправление</a:t>
            </a:r>
          </a:p>
        </p:txBody>
      </p:sp>
    </p:spTree>
    <p:extLst>
      <p:ext uri="{BB962C8B-B14F-4D97-AF65-F5344CB8AC3E}">
        <p14:creationId xmlns:p14="http://schemas.microsoft.com/office/powerpoint/2010/main" val="364206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35670" y="1135161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24 миллиона крестьян получили личную свободу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4211" y="2537809"/>
            <a:ext cx="215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Положительные последствия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24192" y="2537809"/>
            <a:ext cx="3412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Появилась возможность построить новые экономические отношения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02646" y="4050041"/>
            <a:ext cx="3255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Появился рынок рабочей силы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Последствия Крестьянской реформы</a:t>
            </a:r>
          </a:p>
        </p:txBody>
      </p:sp>
    </p:spTree>
    <p:extLst>
      <p:ext uri="{BB962C8B-B14F-4D97-AF65-F5344CB8AC3E}">
        <p14:creationId xmlns:p14="http://schemas.microsoft.com/office/powerpoint/2010/main" val="147059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5" grpId="0"/>
      <p:bldP spid="13" grpId="0"/>
      <p:bldP spid="24" grpId="0"/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696344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Недостатки Крестьянской реформы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323562"/>
            <a:ext cx="3747653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Сохранялись пережитки крепостного права.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31359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29043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294751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Не была решена проблема малоземелья крестьян.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" r="57264" b="14930"/>
          <a:stretch/>
        </p:blipFill>
        <p:spPr>
          <a:xfrm>
            <a:off x="6473790" y="1200679"/>
            <a:ext cx="1979138" cy="329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7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11824"/>
            <a:ext cx="4497572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После передачи отрезков земли помещикам крестьяне в общем потеряли около 20 % своих прежних наделов.</a:t>
            </a:r>
          </a:p>
        </p:txBody>
      </p:sp>
    </p:spTree>
    <p:extLst>
      <p:ext uri="{BB962C8B-B14F-4D97-AF65-F5344CB8AC3E}">
        <p14:creationId xmlns:p14="http://schemas.microsoft.com/office/powerpoint/2010/main" val="120744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696344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Недостатки Крестьянской реформы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323562"/>
            <a:ext cx="3747653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Сохранялись пережитки крепостного права.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31359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29043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2672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294751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Не была решена проблема малоземелья крестьян.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267283"/>
            <a:ext cx="4428137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Крестьяне не получали землю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частную собственность.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" r="57264" b="14930"/>
          <a:stretch/>
        </p:blipFill>
        <p:spPr>
          <a:xfrm>
            <a:off x="6473790" y="1200679"/>
            <a:ext cx="1979138" cy="329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0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14742" y="2538740"/>
            <a:ext cx="2458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Земельные наделы крестьян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06163" y="2070880"/>
            <a:ext cx="3468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Могли покупать, арендовать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и передавать землю по наследству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35670" y="3006601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Продавать участки крестьяне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не имели права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Последствия Крестьянской реформы</a:t>
            </a:r>
          </a:p>
        </p:txBody>
      </p:sp>
    </p:spTree>
    <p:extLst>
      <p:ext uri="{BB962C8B-B14F-4D97-AF65-F5344CB8AC3E}">
        <p14:creationId xmlns:p14="http://schemas.microsoft.com/office/powerpoint/2010/main" val="245756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5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Александр Николаевич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юности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947671"/>
            <a:ext cx="3296093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Александр Николаевич родился 17 апреля 1818 года.</a:t>
            </a:r>
          </a:p>
        </p:txBody>
      </p:sp>
    </p:spTree>
    <p:extLst>
      <p:ext uri="{BB962C8B-B14F-4D97-AF65-F5344CB8AC3E}">
        <p14:creationId xmlns:p14="http://schemas.microsoft.com/office/powerpoint/2010/main" val="29135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696344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Недостатки Крестьянской реформы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323562"/>
            <a:ext cx="3747653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Сохранялись пережитки крепостного права.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31359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29043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2672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294751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Не была решена проблема малоземелья крестьян.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267283"/>
            <a:ext cx="4428137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Крестьяне не получали землю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частную собственность.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58775" y="42441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8775" y="4237129"/>
            <a:ext cx="4247383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Сохранялась крестьянская община.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" r="57264" b="14930"/>
          <a:stretch/>
        </p:blipFill>
        <p:spPr>
          <a:xfrm>
            <a:off x="6473790" y="1200679"/>
            <a:ext cx="1979138" cy="329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Причиной сохранения остатков феодальной системы были краткие сроки проведения реформы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Она была внедрена сверху, а не путём естественного вытеснения пережитков новыми общественными отношениями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Поэтому и крестьяне,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помещики оказались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 готовы к изменениям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Крестьянская реформа</a:t>
            </a:r>
          </a:p>
        </p:txBody>
      </p:sp>
    </p:spTree>
    <p:extLst>
      <p:ext uri="{BB962C8B-B14F-4D97-AF65-F5344CB8AC3E}">
        <p14:creationId xmlns:p14="http://schemas.microsoft.com/office/powerpoint/2010/main" val="386450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277716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68496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68496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19" idx="3"/>
            <a:endCxn id="29" idx="1"/>
          </p:cNvCxnSpPr>
          <p:nvPr/>
        </p:nvCxnSpPr>
        <p:spPr>
          <a:xfrm>
            <a:off x="4865758" y="2332491"/>
            <a:ext cx="411958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1" idx="3"/>
            <a:endCxn id="29" idx="1"/>
          </p:cNvCxnSpPr>
          <p:nvPr/>
        </p:nvCxnSpPr>
        <p:spPr>
          <a:xfrm flipV="1">
            <a:off x="4865758" y="2800351"/>
            <a:ext cx="411958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77003" y="2431018"/>
            <a:ext cx="21595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Это затрудняло их участие в рыночных отношениях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16240" y="1963158"/>
            <a:ext cx="2989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Помещики не использовали передовую технику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и агрокультурные приёмы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16240" y="3006601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Крестьяне были бедны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и неграмотны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Крестьянская реформа</a:t>
            </a:r>
          </a:p>
        </p:txBody>
      </p:sp>
    </p:spTree>
    <p:extLst>
      <p:ext uri="{BB962C8B-B14F-4D97-AF65-F5344CB8AC3E}">
        <p14:creationId xmlns:p14="http://schemas.microsoft.com/office/powerpoint/2010/main" val="155394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5" grpId="0"/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48576" y="1308201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Результаты реформы вызвали протест среди крестьян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39425" y="1308201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За первые полгода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1861 года произошло около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1,5 тысяч восстаний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39425" y="2841725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Большая часть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из них была подавлена силами военных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48576" y="2626281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К концу 1861 года в России не оставалось ни одной губернии, в которой бы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не вспыхнули крестьянские волнения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0129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01290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8156" y="2311123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Крестьянская реформа</a:t>
            </a:r>
          </a:p>
        </p:txBody>
      </p:sp>
    </p:spTree>
    <p:extLst>
      <p:ext uri="{BB962C8B-B14F-4D97-AF65-F5344CB8AC3E}">
        <p14:creationId xmlns:p14="http://schemas.microsoft.com/office/powerpoint/2010/main" val="254032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Крестьянское восстание</a:t>
            </a:r>
          </a:p>
        </p:txBody>
      </p:sp>
    </p:spTree>
    <p:extLst>
      <p:ext uri="{BB962C8B-B14F-4D97-AF65-F5344CB8AC3E}">
        <p14:creationId xmlns:p14="http://schemas.microsoft.com/office/powerpoint/2010/main" val="325404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5" y="1671942"/>
            <a:ext cx="4646276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Сельское хозяйство с большим трудом продвигалось по новому пути развития.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Застой в этой сфере экономики отражался на всех остальных сферах.</a:t>
            </a:r>
          </a:p>
        </p:txBody>
      </p:sp>
      <p:pic>
        <p:nvPicPr>
          <p:cNvPr id="3074" name="Picture 2" descr="K.K.Merde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1" y="882501"/>
            <a:ext cx="2905954" cy="339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ÐÐ°ÑÑÐ¸Ð½ÐºÐ¸ Ð¿Ð¾ Ð·Ð°Ð¿ÑÐ¾ÑÑ ÐºÑÐµÑÑÑÑÐ½ÑÐºÐ¸Ðµ Ð²Ð¾ÑÑÑÐ°Ð½Ð¸Ñ ÑÐ¾ÑÑÐ¸Ñ 19 Ð²ÐµÐº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3692" y="882495"/>
            <a:ext cx="2884675" cy="340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11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73469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Александр II. Начало правления. Крестьянская реформа 1861 года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2260356"/>
            <a:ext cx="6173235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Александр II вступил на престол в 1855 году.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21335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357392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3566928"/>
            <a:ext cx="6012388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1857 году был образован Секретный комитет для обсуждения Крестьянской реформы.</a:t>
            </a:r>
          </a:p>
        </p:txBody>
      </p:sp>
    </p:spTree>
    <p:extLst>
      <p:ext uri="{BB962C8B-B14F-4D97-AF65-F5344CB8AC3E}">
        <p14:creationId xmlns:p14="http://schemas.microsoft.com/office/powerpoint/2010/main" val="36881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73469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Александр II. Начало правления. Крестьянская реформа 1861 года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2130199"/>
            <a:ext cx="617323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19 февраля 1861 года был подписан манифест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об отмене крепостного права.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21335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357392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3428428"/>
            <a:ext cx="6012388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Реформа способствовала формированию рынка рабочей силы и ускорила социальное расслоение крестьянства.</a:t>
            </a:r>
          </a:p>
        </p:txBody>
      </p:sp>
    </p:spTree>
    <p:extLst>
      <p:ext uri="{BB962C8B-B14F-4D97-AF65-F5344CB8AC3E}">
        <p14:creationId xmlns:p14="http://schemas.microsoft.com/office/powerpoint/2010/main" val="274924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810165"/>
            <a:ext cx="487044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Воспитание наследника престола было поручено полковнику Карлу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Мердеру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Русским языком с Александром занимался Василий Жуковский.</a:t>
            </a:r>
          </a:p>
        </p:txBody>
      </p:sp>
      <p:pic>
        <p:nvPicPr>
          <p:cNvPr id="3074" name="Picture 2" descr="K.K.Merde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1" y="882501"/>
            <a:ext cx="2905954" cy="339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ryullov portrait of Zhukovsky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59" y="882500"/>
            <a:ext cx="2912819" cy="339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98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ÐÐ³Ð¾Ñ Ð¤ÑÐ°Ð½ÑÐµÐ²Ð¸Ñ ÐÐ°Ð½ÐºÑÐ¸Ð½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82632" y="-10634"/>
            <a:ext cx="4561369" cy="518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4098" name="Picture 2" descr="ÐÐ¸ÑÐ°Ð¸Ð» ÐÐ¸ÑÐ°Ð¹Ð»Ð¾Ð²Ð¸Ñ Ð¡Ð¿ÐµÑÐ°Ð½ÑÐºÐ¸Ð¹"/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4582633" cy="517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3697649" y="293173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М. Сперанский (слева)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 Е.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Канкрин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42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1837 году Александр Николаевич отправился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путешествие по России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Европе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Во время пребывания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Сибири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Александр встретился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 декабристами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Александр обратился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Николаю I с просьбой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 смягчении участи декабристов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Александр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II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08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9614" y="1861498"/>
            <a:ext cx="2685311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Александр II вступил на престол в 1855 году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возрасте 36 лет. </a:t>
            </a:r>
          </a:p>
        </p:txBody>
      </p:sp>
    </p:spTree>
    <p:extLst>
      <p:ext uri="{BB962C8B-B14F-4D97-AF65-F5344CB8AC3E}">
        <p14:creationId xmlns:p14="http://schemas.microsoft.com/office/powerpoint/2010/main" val="105859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48578" y="120047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Александру</a:t>
            </a:r>
            <a:r>
              <a:rPr lang="en-US" sz="1400" dirty="0">
                <a:solidFill>
                  <a:prstClr val="black"/>
                </a:solidFill>
              </a:rPr>
              <a:t> II</a:t>
            </a:r>
            <a:r>
              <a:rPr lang="ru-RU" sz="1400" dirty="0">
                <a:solidFill>
                  <a:prstClr val="black"/>
                </a:solidFill>
              </a:rPr>
              <a:t> нравилась система государственного управления, установленная отцом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39425" y="1200479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Он не был ни либералом, ни сторонником коренных преобразований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39428" y="2949448"/>
            <a:ext cx="255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Александру </a:t>
            </a:r>
            <a:r>
              <a:rPr lang="en-US" sz="1400" dirty="0">
                <a:solidFill>
                  <a:prstClr val="black"/>
                </a:solidFill>
              </a:rPr>
              <a:t>II </a:t>
            </a:r>
            <a:r>
              <a:rPr lang="ru-RU" sz="1400" dirty="0">
                <a:solidFill>
                  <a:prstClr val="black"/>
                </a:solidFill>
              </a:rPr>
              <a:t>был важен престиж государства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48578" y="2949448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Поэтому Александр II решился на реформы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0129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01290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8156" y="2372423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Александр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II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64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1239</Words>
  <Application>Microsoft Office PowerPoint</Application>
  <PresentationFormat>Экран (16:9)</PresentationFormat>
  <Paragraphs>293</Paragraphs>
  <Slides>47</Slides>
  <Notes>47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4" baseType="lpstr">
      <vt:lpstr>Roboto Slab</vt:lpstr>
      <vt:lpstr>Theano Didot</vt:lpstr>
      <vt:lpstr>Roboto</vt:lpstr>
      <vt:lpstr>Arial</vt:lpstr>
      <vt:lpstr>Merriweather</vt:lpstr>
      <vt:lpstr>Calibri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2018-11-06T07:14:08Z</dcterms:created>
  <dcterms:modified xsi:type="dcterms:W3CDTF">2018-11-06T07:14:45Z</dcterms:modified>
</cp:coreProperties>
</file>