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69"/>
  </p:notesMasterIdLst>
  <p:sldIdLst>
    <p:sldId id="267" r:id="rId2"/>
    <p:sldId id="448" r:id="rId3"/>
    <p:sldId id="605" r:id="rId4"/>
    <p:sldId id="604" r:id="rId5"/>
    <p:sldId id="606" r:id="rId6"/>
    <p:sldId id="607" r:id="rId7"/>
    <p:sldId id="608" r:id="rId8"/>
    <p:sldId id="610" r:id="rId9"/>
    <p:sldId id="615" r:id="rId10"/>
    <p:sldId id="616" r:id="rId11"/>
    <p:sldId id="617" r:id="rId12"/>
    <p:sldId id="618" r:id="rId13"/>
    <p:sldId id="469" r:id="rId14"/>
    <p:sldId id="530" r:id="rId15"/>
    <p:sldId id="619" r:id="rId16"/>
    <p:sldId id="621" r:id="rId17"/>
    <p:sldId id="623" r:id="rId18"/>
    <p:sldId id="624" r:id="rId19"/>
    <p:sldId id="620" r:id="rId20"/>
    <p:sldId id="625" r:id="rId21"/>
    <p:sldId id="626" r:id="rId22"/>
    <p:sldId id="627" r:id="rId23"/>
    <p:sldId id="628" r:id="rId24"/>
    <p:sldId id="629" r:id="rId25"/>
    <p:sldId id="630" r:id="rId26"/>
    <p:sldId id="671" r:id="rId27"/>
    <p:sldId id="670" r:id="rId28"/>
    <p:sldId id="536" r:id="rId29"/>
    <p:sldId id="539" r:id="rId30"/>
    <p:sldId id="549" r:id="rId31"/>
    <p:sldId id="564" r:id="rId32"/>
    <p:sldId id="538" r:id="rId33"/>
    <p:sldId id="541" r:id="rId34"/>
    <p:sldId id="635" r:id="rId35"/>
    <p:sldId id="637" r:id="rId36"/>
    <p:sldId id="638" r:id="rId37"/>
    <p:sldId id="672" r:id="rId38"/>
    <p:sldId id="547" r:id="rId39"/>
    <p:sldId id="558" r:id="rId40"/>
    <p:sldId id="567" r:id="rId41"/>
    <p:sldId id="642" r:id="rId42"/>
    <p:sldId id="643" r:id="rId43"/>
    <p:sldId id="644" r:id="rId44"/>
    <p:sldId id="645" r:id="rId45"/>
    <p:sldId id="646" r:id="rId46"/>
    <p:sldId id="653" r:id="rId47"/>
    <p:sldId id="647" r:id="rId48"/>
    <p:sldId id="648" r:id="rId49"/>
    <p:sldId id="649" r:id="rId50"/>
    <p:sldId id="650" r:id="rId51"/>
    <p:sldId id="651" r:id="rId52"/>
    <p:sldId id="652" r:id="rId53"/>
    <p:sldId id="654" r:id="rId54"/>
    <p:sldId id="655" r:id="rId55"/>
    <p:sldId id="656" r:id="rId56"/>
    <p:sldId id="658" r:id="rId57"/>
    <p:sldId id="657" r:id="rId58"/>
    <p:sldId id="659" r:id="rId59"/>
    <p:sldId id="660" r:id="rId60"/>
    <p:sldId id="661" r:id="rId61"/>
    <p:sldId id="662" r:id="rId62"/>
    <p:sldId id="664" r:id="rId63"/>
    <p:sldId id="666" r:id="rId64"/>
    <p:sldId id="667" r:id="rId65"/>
    <p:sldId id="668" r:id="rId66"/>
    <p:sldId id="613" r:id="rId67"/>
    <p:sldId id="614" r:id="rId68"/>
  </p:sldIdLst>
  <p:sldSz cx="9144000" cy="5143500" type="screen16x9"/>
  <p:notesSz cx="6858000" cy="9144000"/>
  <p:embeddedFontLst>
    <p:embeddedFont>
      <p:font typeface="Theano Didot" panose="020B0604020202020204" charset="0"/>
      <p:regular r:id="rId70"/>
    </p:embeddedFont>
    <p:embeddedFont>
      <p:font typeface="Merriweather" panose="00000500000000000000" pitchFamily="2" charset="-52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Roboto" panose="02000000000000000000" pitchFamily="2" charset="0"/>
      <p:regular r:id="rId79"/>
      <p:bold r:id="rId80"/>
      <p:italic r:id="rId81"/>
      <p:boldItalic r:id="rId8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6AE"/>
    <a:srgbClr val="C61648"/>
    <a:srgbClr val="F0DF99"/>
    <a:srgbClr val="404040"/>
    <a:srgbClr val="9346A4"/>
    <a:srgbClr val="F0774C"/>
    <a:srgbClr val="33CC33"/>
    <a:srgbClr val="003BB2"/>
    <a:srgbClr val="DD4935"/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4255" autoAdjust="0"/>
  </p:normalViewPr>
  <p:slideViewPr>
    <p:cSldViewPr snapToGrid="0" showGuides="1">
      <p:cViewPr>
        <p:scale>
          <a:sx n="68" d="100"/>
          <a:sy n="68" d="100"/>
        </p:scale>
        <p:origin x="2082" y="888"/>
      </p:cViewPr>
      <p:guideLst>
        <p:guide orient="horz" pos="237"/>
        <p:guide pos="5534"/>
        <p:guide orient="horz" pos="3026"/>
        <p:guide pos="2993"/>
        <p:guide pos="2767"/>
        <p:guide pos="226"/>
        <p:guide pos="1837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1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98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6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38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55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43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1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66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21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06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7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72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33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89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64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55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52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0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51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5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55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6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178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43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87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60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24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287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39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08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179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58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1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163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536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97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061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537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9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761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53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474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614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99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05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06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741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230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110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17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701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92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295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05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856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47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868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765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1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8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031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ef/93/e4/ef93e4247d8c1c2d3a9e8d5d77e64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0646" y="161526"/>
            <a:ext cx="4519246" cy="45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404630"/>
            <a:ext cx="4638739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Внешняя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политика </a:t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России </a:t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1725–1762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годах</a:t>
            </a: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Задачи преемников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Петра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1" y="3755582"/>
            <a:ext cx="29484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Россией статуса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сильной европейской державы.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1066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6307" y="31066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7275" y="3755582"/>
            <a:ext cx="317473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Необходимость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выбора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стратегического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союзника государства.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https://upload.wikimedia.org/wikipedia/commons/1/17/Anna_Ioanov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0728" y="346372"/>
            <a:ext cx="2803143" cy="34469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1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Европейская политика России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Желание России вступить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союз с </a:t>
            </a:r>
            <a:r>
              <a:rPr lang="ru-RU" sz="1400" dirty="0" smtClean="0"/>
              <a:t>Францией,  </a:t>
            </a:r>
            <a:r>
              <a:rPr lang="ru-RU" sz="1400" dirty="0"/>
              <a:t>Австрийской </a:t>
            </a:r>
            <a:r>
              <a:rPr lang="ru-RU" sz="1400" dirty="0" smtClean="0"/>
              <a:t>империей Габсбургов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916239" y="2743438"/>
            <a:ext cx="33115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Обеспокоенность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французского правительства </a:t>
            </a:r>
            <a:r>
              <a:rPr lang="ru-RU" sz="1400" dirty="0"/>
              <a:t>возрастающей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мощью Российского</a:t>
            </a:r>
            <a:br>
              <a:rPr lang="ru-RU" sz="1400" dirty="0" smtClean="0"/>
            </a:br>
            <a:r>
              <a:rPr lang="ru-RU" sz="1400" dirty="0" smtClean="0"/>
              <a:t> государства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Решение Франции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создать </a:t>
            </a:r>
            <a:r>
              <a:rPr lang="ru-RU" sz="1400" dirty="0"/>
              <a:t>«восточный барьер» </a:t>
            </a:r>
            <a:r>
              <a:rPr lang="ru-RU" sz="1400" dirty="0" smtClean="0"/>
              <a:t>из </a:t>
            </a:r>
            <a:r>
              <a:rPr lang="ru-RU" sz="1400" dirty="0"/>
              <a:t>Польши, Швеции и Османской </a:t>
            </a:r>
            <a:r>
              <a:rPr lang="ru-RU" sz="1400" dirty="0" smtClean="0"/>
              <a:t>империи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173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3419" y="2344563"/>
            <a:ext cx="2481666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Наличие общих интересов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у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России и Австрии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92938" y="3286445"/>
            <a:ext cx="2762768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орьба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Османской империей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1570" y="1669745"/>
            <a:ext cx="2764135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Желание ослабить 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Речь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Посполитую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845085" y="2109202"/>
            <a:ext cx="346485" cy="79400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2845085" y="2903202"/>
            <a:ext cx="347853" cy="8227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03559" y="2344563"/>
            <a:ext cx="2481666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Заключение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договора </a:t>
            </a:r>
            <a:b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России и Австрии </a:t>
            </a:r>
          </a:p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августе 1726 года</a:t>
            </a:r>
          </a:p>
        </p:txBody>
      </p:sp>
      <p:cxnSp>
        <p:nvCxnSpPr>
          <p:cNvPr id="14" name="Скругленная соединительная линия 13"/>
          <p:cNvCxnSpPr>
            <a:stCxn id="13" idx="1"/>
            <a:endCxn id="17" idx="3"/>
          </p:cNvCxnSpPr>
          <p:nvPr/>
        </p:nvCxnSpPr>
        <p:spPr>
          <a:xfrm rot="10800000">
            <a:off x="5955705" y="2109202"/>
            <a:ext cx="347854" cy="7940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35" idx="3"/>
            <a:endCxn id="13" idx="1"/>
          </p:cNvCxnSpPr>
          <p:nvPr/>
        </p:nvCxnSpPr>
        <p:spPr>
          <a:xfrm flipV="1">
            <a:off x="5955706" y="2903202"/>
            <a:ext cx="347853" cy="8227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Европейская политика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6743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Венский договор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</a:rPr>
              <a:t>1726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года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67014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Договор с Австрией стал основой внешней политики России XVIII века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провозглашал совместные усилия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поддержанию мира в Европе.</a:t>
            </a:r>
          </a:p>
        </p:txBody>
      </p:sp>
      <p:pic>
        <p:nvPicPr>
          <p:cNvPr id="9" name="Picture 2" descr="Depiction of the 1734 Siege of Danzig by Russian and Saxon forces in 17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4" y="1105891"/>
            <a:ext cx="4276727" cy="29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echer-autographen.de/images/product_images/popup_images/3151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Битва при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Гвасталле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962226"/>
            <a:ext cx="4631376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Россия вместе с Австрией участвовала в Войне за польское наследство 1733–1735 годов. </a:t>
            </a:r>
          </a:p>
        </p:txBody>
      </p:sp>
    </p:spTree>
    <p:extLst>
      <p:ext uri="{BB962C8B-B14F-4D97-AF65-F5344CB8AC3E}">
        <p14:creationId xmlns:p14="http://schemas.microsoft.com/office/powerpoint/2010/main" val="22515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d/d3/National_Museum_in_Poznan_-_Augustus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Август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II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Сильный</a:t>
            </a:r>
          </a:p>
        </p:txBody>
      </p:sp>
    </p:spTree>
    <p:extLst>
      <p:ext uri="{BB962C8B-B14F-4D97-AF65-F5344CB8AC3E}">
        <p14:creationId xmlns:p14="http://schemas.microsoft.com/office/powerpoint/2010/main" val="41129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5/53/LouisXV-Rigau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7526" y="-1"/>
            <a:ext cx="481647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s://upload.wikimedia.org/wikipedia/commons/e/ec/Stanis%C5%82aw_Leszczy%C5%84ski_par_Girard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/>
          <a:stretch/>
        </p:blipFill>
        <p:spPr bwMode="auto">
          <a:xfrm>
            <a:off x="0" y="0"/>
            <a:ext cx="43275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469131" y="41255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Станислав Лещинский (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слева)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Людовик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XV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4/4e/Louis_de_Silvestre_-_Portrait_of_Augustus_III_of_Poland_%28after_1733%29_-_Google_Art_Projec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"/>
            <a:ext cx="9144000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Саксонский курфюрст Фридрих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Август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3962226"/>
            <a:ext cx="343431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Россия и Австрия поддерживали кандидатуру Фридриха </a:t>
            </a:r>
            <a:r>
              <a:rPr lang="ru-RU" sz="1400" dirty="0" smtClean="0">
                <a:solidFill>
                  <a:schemeClr val="bg1"/>
                </a:solidFill>
              </a:rPr>
              <a:t>Августа </a:t>
            </a:r>
            <a:r>
              <a:rPr lang="en-US" sz="1400" dirty="0">
                <a:solidFill>
                  <a:schemeClr val="bg1"/>
                </a:solidFill>
              </a:rPr>
              <a:t>II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Война за польское наследство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24246" y="139171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Ввод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Польшу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русских 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войск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09" y="139171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Капитуляция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Гданьска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1734 году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5407" y="294654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Избрание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польским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королём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Фридриха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Августа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4246" y="294654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Победа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антифранцузской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коалиции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37271" y="175196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37271" y="328549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54138" y="2411894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3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Войны за польское наследство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360230"/>
            <a:ext cx="47792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Укрепились международные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позиции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русского правительства.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682737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Увеличилось влияние России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Польшу.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77248"/>
            <a:ext cx="6053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 добилась ослабления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Австрии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09" y="1039090"/>
            <a:ext cx="3388571" cy="39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welt.de/img/geschichte/zweiter-weltkrieg/mobile119762666/2432504357-ci102l-w1024/Schlacht-bei-Hohenfriedberg-Roechl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Семилетнюю войну историки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шутку называют «войной разгневанных женщин».</a:t>
            </a:r>
          </a:p>
        </p:txBody>
      </p:sp>
    </p:spTree>
    <p:extLst>
      <p:ext uri="{BB962C8B-B14F-4D97-AF65-F5344CB8AC3E}">
        <p14:creationId xmlns:p14="http://schemas.microsoft.com/office/powerpoint/2010/main" val="20204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Союз России и Австрии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Походы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1735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1748 годов для оказания помощи австрийскому императору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Успешные действия русской армии </a:t>
            </a: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Прекращение военных действий между Австрией и Францией</a:t>
            </a: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1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Отношения России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Швеции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Победа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России в Северной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войне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Превращение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Швеции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союзницу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России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Смерть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императора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Петра I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Укрепление позиций сторонников реванша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шведском обществе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Начало войны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Швеции 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летом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1741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Стремление Швеции вернуть утраченные территории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6/62/Portrait_of_Empress_Elizaveta_Petrovna_by_Ivan_Vishny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832489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Елизавета Петровна продолжила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войну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со Швецией.</a:t>
            </a:r>
          </a:p>
        </p:txBody>
      </p:sp>
    </p:spTree>
    <p:extLst>
      <p:ext uri="{BB962C8B-B14F-4D97-AF65-F5344CB8AC3E}">
        <p14:creationId xmlns:p14="http://schemas.microsoft.com/office/powerpoint/2010/main" val="5103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84900" y="1657651"/>
            <a:ext cx="486458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Шведская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армия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 Финляндии капитулировала в августе 1742 года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Война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закончилась в мае 1743 года подписанием Абоского мира. </a:t>
            </a:r>
          </a:p>
        </p:txBody>
      </p:sp>
      <p:pic>
        <p:nvPicPr>
          <p:cNvPr id="8" name="Picture 4" descr="ÐÐ°ÑÑÐ¸Ð½ÐºÐ¸ Ð¿Ð¾ Ð·Ð°Ð¿ÑÐ¾ÑÑ Ð ÑÑÑÐºÐ¾-ÑÐ²ÐµÐ´ÑÐºÐ°Ñ Ð²Ð¾Ð¹Ð½Ð° (1741â1743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"/>
          <a:stretch/>
        </p:blipFill>
        <p:spPr bwMode="auto">
          <a:xfrm>
            <a:off x="368489" y="884631"/>
            <a:ext cx="2929388" cy="33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Абоского мира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1743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года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3673694"/>
            <a:ext cx="294849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получала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Юго-Восточную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Финляндию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9285" y="30247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5923" y="30247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6890" y="3673694"/>
            <a:ext cx="35079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избрала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королём Адольфа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Фридриха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Гольштейн-Готторпского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73" y="1049306"/>
            <a:ext cx="1780463" cy="1780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7287" y="2326905"/>
            <a:ext cx="1777737" cy="19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Расстановка политических сил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Европе к середине 1750-х годов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578598"/>
            <a:ext cx="60537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первый план вышли противоречия Англии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Франции, которые вели борьбу за колонии.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925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9011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901105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 позиции усилила Пруссия, армия которой считалась непобедимой.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2096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4195616"/>
            <a:ext cx="6053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Общая угроза 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лице прусского короля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укрепила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Австрии и Франции.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70" y="805218"/>
            <a:ext cx="2093442" cy="41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37666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Европейские коалиции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0" y="2580742"/>
            <a:ext cx="3497109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1756–1757 годах </a:t>
            </a:r>
            <a:r>
              <a:rPr lang="ru-RU" sz="1400" dirty="0" smtClean="0">
                <a:solidFill>
                  <a:prstClr val="white"/>
                </a:solidFill>
              </a:rPr>
              <a:t>сложились коалиции, противостоявшие </a:t>
            </a:r>
            <a:r>
              <a:rPr lang="ru-RU" sz="1400" dirty="0">
                <a:solidFill>
                  <a:prstClr val="white"/>
                </a:solidFill>
              </a:rPr>
              <a:t>друг </a:t>
            </a:r>
            <a:r>
              <a:rPr lang="ru-RU" sz="1400" dirty="0" smtClean="0">
                <a:solidFill>
                  <a:prstClr val="white"/>
                </a:solidFill>
              </a:rPr>
              <a:t>другу.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Пруссия </a:t>
            </a:r>
            <a:r>
              <a:rPr lang="ru-RU" sz="1400" dirty="0">
                <a:solidFill>
                  <a:prstClr val="white"/>
                </a:solidFill>
              </a:rPr>
              <a:t>и Англия с одной стороны, Франция, Австрия, </a:t>
            </a:r>
            <a:r>
              <a:rPr lang="ru-RU" sz="1400" dirty="0" smtClean="0">
                <a:solidFill>
                  <a:prstClr val="white"/>
                </a:solidFill>
              </a:rPr>
              <a:t>Россия и </a:t>
            </a:r>
            <a:r>
              <a:rPr lang="ru-RU" sz="1400" dirty="0">
                <a:solidFill>
                  <a:prstClr val="white"/>
                </a:solidFill>
              </a:rPr>
              <a:t>Саксония – с другой.</a:t>
            </a:r>
          </a:p>
        </p:txBody>
      </p:sp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7275" y="1115529"/>
            <a:ext cx="4276726" cy="29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84900" y="2267047"/>
            <a:ext cx="404253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1757 году к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антипрусскому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союзу присоединилась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Швеция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071" y="884631"/>
            <a:ext cx="2955177" cy="33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821" y="-203752"/>
            <a:ext cx="9156821" cy="53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905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И. Айвазовский.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Ревель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1844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6238"/>
            <a:ext cx="3891516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</a:t>
            </a:r>
            <a:r>
              <a:rPr lang="ru-RU" sz="1400" dirty="0" smtClean="0">
                <a:solidFill>
                  <a:schemeClr val="bg1"/>
                </a:solidFill>
              </a:rPr>
              <a:t>частие </a:t>
            </a:r>
            <a:r>
              <a:rPr lang="ru-RU" sz="1400" dirty="0">
                <a:solidFill>
                  <a:schemeClr val="bg1"/>
                </a:solidFill>
              </a:rPr>
              <a:t>в </a:t>
            </a:r>
            <a:r>
              <a:rPr lang="ru-RU" sz="1400" dirty="0" err="1" smtClean="0">
                <a:solidFill>
                  <a:schemeClr val="bg1"/>
                </a:solidFill>
              </a:rPr>
              <a:t>антипрусском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союзе </a:t>
            </a:r>
            <a:r>
              <a:rPr lang="ru-RU" sz="1400" dirty="0" smtClean="0">
                <a:solidFill>
                  <a:schemeClr val="bg1"/>
                </a:solidFill>
              </a:rPr>
              <a:t>могло помочь </a:t>
            </a:r>
            <a:r>
              <a:rPr lang="ru-RU" sz="1400" dirty="0">
                <a:solidFill>
                  <a:schemeClr val="bg1"/>
                </a:solidFill>
              </a:rPr>
              <a:t>России уберечь </a:t>
            </a:r>
            <a:r>
              <a:rPr lang="ru-RU" sz="1400" dirty="0" smtClean="0">
                <a:solidFill>
                  <a:schemeClr val="bg1"/>
                </a:solidFill>
              </a:rPr>
              <a:t>свои </a:t>
            </a:r>
            <a:r>
              <a:rPr lang="ru-RU" sz="1400" dirty="0">
                <a:solidFill>
                  <a:schemeClr val="bg1"/>
                </a:solidFill>
              </a:rPr>
              <a:t>владения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 Прибалтике от Пруссии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4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402159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Начало Семилетней войны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6701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августе 1756 года прусский король Фридрих II внезапно вторгся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Саксонию </a:t>
            </a:r>
            <a:r>
              <a:rPr lang="ru-RU" sz="1400" dirty="0">
                <a:solidFill>
                  <a:prstClr val="white"/>
                </a:solidFill>
              </a:rPr>
              <a:t>и оккупировал её. 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8672" y="1250805"/>
            <a:ext cx="4255328" cy="26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4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5970" y="4271963"/>
            <a:ext cx="574570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Фридрих 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II 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Великий</a:t>
            </a:r>
          </a:p>
        </p:txBody>
      </p:sp>
      <p:pic>
        <p:nvPicPr>
          <p:cNvPr id="7" name="Picture 2" descr="Ð¤ÑÐ¸Ð´ÑÐ¸Ñ II ÐÐµÐ»Ð¸Ðº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81" y="339617"/>
            <a:ext cx="3170912" cy="39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Выход Саксонии из Семилетней войны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12799" y="2478253"/>
            <a:ext cx="2999582" cy="878914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Разгром саксонской армии осенью 1756 года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9794" y="3883654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Несогласованность в действиях союзников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9794" y="1076495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Тактика быстрого перебрасывания армии у Фридриха II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9794" y="2486962"/>
            <a:ext cx="3497262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Стремление расправиться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противниками поодиночке</a:t>
            </a:r>
          </a:p>
        </p:txBody>
      </p:sp>
      <p:cxnSp>
        <p:nvCxnSpPr>
          <p:cNvPr id="10" name="Скругленная соединительная линия 9"/>
          <p:cNvCxnSpPr>
            <a:stCxn id="17" idx="3"/>
            <a:endCxn id="29" idx="1"/>
          </p:cNvCxnSpPr>
          <p:nvPr/>
        </p:nvCxnSpPr>
        <p:spPr>
          <a:xfrm>
            <a:off x="4397056" y="1515952"/>
            <a:ext cx="615743" cy="140175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 flipV="1">
            <a:off x="4397056" y="2917710"/>
            <a:ext cx="615743" cy="87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35" idx="3"/>
            <a:endCxn id="29" idx="1"/>
          </p:cNvCxnSpPr>
          <p:nvPr/>
        </p:nvCxnSpPr>
        <p:spPr>
          <a:xfrm flipV="1">
            <a:off x="4397056" y="2917710"/>
            <a:ext cx="615743" cy="14054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9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01665" y="1810003"/>
            <a:ext cx="4684051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Летом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1757 года боевые действия против Пруссии начала Россия.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Русскую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армию возглавил генерал-фельдмаршал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С. Ф.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Апраксин.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08521"/>
            <a:ext cx="2952750" cy="37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mg-fotki.yandex.ru/get/4708/123177916.6e/0_86a45_29f6a772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7031" y="1648054"/>
            <a:ext cx="255746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От Елизаветы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Петровны Апраксин получил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приказ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взять Кёнигсберг.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53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6238"/>
            <a:ext cx="4093028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 пути к </a:t>
            </a:r>
            <a:r>
              <a:rPr lang="ru-RU" sz="1400" dirty="0" smtClean="0">
                <a:solidFill>
                  <a:schemeClr val="bg1"/>
                </a:solidFill>
              </a:rPr>
              <a:t>Кёнигсбергу </a:t>
            </a:r>
            <a:r>
              <a:rPr lang="ru-RU" sz="1400" dirty="0">
                <a:solidFill>
                  <a:schemeClr val="bg1"/>
                </a:solidFill>
              </a:rPr>
              <a:t>русская армия заняла Мемель, Тильзит и другие города.</a:t>
            </a:r>
          </a:p>
        </p:txBody>
      </p:sp>
    </p:spTree>
    <p:extLst>
      <p:ext uri="{BB962C8B-B14F-4D97-AF65-F5344CB8AC3E}">
        <p14:creationId xmlns:p14="http://schemas.microsoft.com/office/powerpoint/2010/main" val="19442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Ð°ÑÑÐ¸Ð½ÐºÐ¸ Ð¿Ð¾ Ð·Ð°Ð¿ÑÐ¾ÑÑ ÐÑÐ¾ÑÑ-ÐÐ³ÐµÑÑÐ´Ð¾ÑÑ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6316" y="-113077"/>
            <a:ext cx="9370198" cy="53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сражении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Гросс-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Егерсдорфе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19 августа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1757 года прусская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армия была разбита. </a:t>
            </a:r>
          </a:p>
        </p:txBody>
      </p:sp>
    </p:spTree>
    <p:extLst>
      <p:ext uri="{BB962C8B-B14F-4D97-AF65-F5344CB8AC3E}">
        <p14:creationId xmlns:p14="http://schemas.microsoft.com/office/powerpoint/2010/main" val="9306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Россия в Семилетней войне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Победа русского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войска </a:t>
            </a:r>
            <a:r>
              <a:rPr lang="ru-RU" sz="1400" dirty="0"/>
              <a:t>в битве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при Гросс-</a:t>
            </a:r>
            <a:r>
              <a:rPr lang="ru-RU" sz="1400" dirty="0" err="1" smtClean="0"/>
              <a:t>Егерсдорфе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916239" y="2743438"/>
            <a:ext cx="3311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Решение </a:t>
            </a:r>
          </a:p>
          <a:p>
            <a:pPr algn="ctr" defTabSz="685783"/>
            <a:r>
              <a:rPr lang="ru-RU" sz="1400" dirty="0" smtClean="0"/>
              <a:t>С</a:t>
            </a:r>
            <a:r>
              <a:rPr lang="ru-RU" sz="1400" dirty="0"/>
              <a:t>. Ф. </a:t>
            </a:r>
            <a:r>
              <a:rPr lang="ru-RU" sz="1400" dirty="0" smtClean="0"/>
              <a:t>Апраксина </a:t>
            </a:r>
          </a:p>
          <a:p>
            <a:pPr algn="ctr" defTabSz="685783"/>
            <a:r>
              <a:rPr lang="ru-RU" sz="1400" dirty="0" smtClean="0"/>
              <a:t>отступить после </a:t>
            </a:r>
            <a:r>
              <a:rPr lang="ru-RU" sz="1400" dirty="0"/>
              <a:t>битвы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Отстранение </a:t>
            </a:r>
            <a:r>
              <a:rPr lang="ru-RU" sz="1400" dirty="0" smtClean="0"/>
              <a:t>Апраксина </a:t>
            </a:r>
          </a:p>
          <a:p>
            <a:pPr algn="ctr" defTabSz="685783"/>
            <a:r>
              <a:rPr lang="ru-RU" sz="1400" dirty="0" smtClean="0"/>
              <a:t>от командования</a:t>
            </a:r>
          </a:p>
          <a:p>
            <a:pPr algn="ctr" defTabSz="685783"/>
            <a:r>
              <a:rPr lang="ru-RU" sz="1400" dirty="0" smtClean="0"/>
              <a:t> и суд над ним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234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01665" y="1657652"/>
            <a:ext cx="498356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Новым командующим армией был назначен генерал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В. В.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Фермор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Русской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армии удалось занять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Кёнигсберг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Восточную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Пруссию.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662272"/>
            <a:ext cx="3084113" cy="38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87337" y="1962352"/>
            <a:ext cx="4684051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январе 1758 года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Восточная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Пруссия была присоединена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 России по указу императрицы Елизаветы Петровны.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4" descr="http://rusfact.ru/sites/default/files/images/1(141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8521"/>
            <a:ext cx="3236686" cy="36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ÐµÐ¼Ð¸Ð»ÐµÑÐ½ÑÑ Ð²Ð¾Ð¹Ð½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Рёхлинг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Фридрих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II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битве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Цорндорфе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1911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7031" y="1499982"/>
            <a:ext cx="25574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14 августа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1758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года состоялось сражение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деревни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Цорндорф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09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Битва при </a:t>
            </a:r>
            <a:r>
              <a:rPr lang="ru-RU" sz="2800" dirty="0" err="1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Цорндорфе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ключевой момент битвы командующий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армией </a:t>
            </a:r>
            <a:r>
              <a:rPr lang="ru-RU" sz="1400" dirty="0" err="1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Фермор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 бежал с поля боя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Русские войска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устояли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 натиском прусской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армии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Русские войска вынудили прусскую армию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отступить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upload.wikimedia.org/wikipedia/commons/1/16/PompadourDroua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3631" y="0"/>
            <a:ext cx="29603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078" name="Picture 6" descr="https://upload.wikimedia.org/wikipedia/commons/thumb/3/3e/Kaiserin_Maria_Theresia_%28HRR%29.jpg/800px-Kaiserin_Maria_Theresia_%28HRR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7" y="0"/>
            <a:ext cx="326739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.wikimedia.org/wikipedia/commons/d/da/Elizabeth_of_Russia_by_anonymous%2C_Caravaque_type_%2818th_c.%2C_GIM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4290" y="1"/>
            <a:ext cx="295052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±ÐµÑÐ»Ð¸Ð½ ÑÐµÐ¼Ð¸Ð»ÐµÑÐ½ÑÑ Ð²Ð¾Ð¹Ð½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09462"/>
            <a:ext cx="9144001" cy="55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Взятие Берлина русскими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войсками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1760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году.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1889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87416" y="2114702"/>
            <a:ext cx="4720283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самый разгар заключительного этапа Семилетней войны умерла императрица Елизавета Петровна. </a:t>
            </a:r>
          </a:p>
        </p:txBody>
      </p:sp>
      <p:pic>
        <p:nvPicPr>
          <p:cNvPr id="9" name="Picture 2" descr="https://upload.wikimedia.org/wikipedia/commons/thumb/6/62/Portrait_of_Empress_Elizaveta_Petrovna_by_Ivan_Vishnyakov.jpg/800px-Portrait_of_Empress_Elizaveta_Petrovna_by_Ivan_Vishnya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35370"/>
            <a:ext cx="3114826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5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Выход России из Семилетней войны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24246" y="139171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Вступление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престол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Петра III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1762 году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09" y="139171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</a:t>
            </a:r>
            <a:r>
              <a:rPr lang="ru-RU" sz="1400" dirty="0" smtClean="0">
                <a:solidFill>
                  <a:srgbClr val="003BB2"/>
                </a:solidFill>
              </a:rPr>
              <a:t>рекращение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военных </a:t>
            </a:r>
            <a:r>
              <a:rPr lang="ru-RU" sz="1400" dirty="0">
                <a:solidFill>
                  <a:srgbClr val="003BB2"/>
                </a:solidFill>
              </a:rPr>
              <a:t>действий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против </a:t>
            </a:r>
            <a:r>
              <a:rPr lang="ru-RU" sz="1400" dirty="0">
                <a:solidFill>
                  <a:srgbClr val="003BB2"/>
                </a:solidFill>
              </a:rPr>
              <a:t>Пруссии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5407" y="294654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Заключение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сепаратного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договора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Фридрихом II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4246" y="294654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Отказ России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от </a:t>
            </a:r>
            <a:r>
              <a:rPr lang="ru-RU" sz="1400" dirty="0">
                <a:solidFill>
                  <a:srgbClr val="003BB2"/>
                </a:solidFill>
              </a:rPr>
              <a:t>Восточной Пруссии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всех </a:t>
            </a:r>
            <a:r>
              <a:rPr lang="ru-RU" sz="1400" dirty="0" smtClean="0">
                <a:solidFill>
                  <a:srgbClr val="003BB2"/>
                </a:solidFill>
              </a:rPr>
              <a:t>приобретений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37271" y="175196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37271" y="328549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54138" y="2411894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8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f/f5/%D0%95%D0%BA%D0%B0%D1%82%D0%B5%D1%80%D0%B8%D0%BD%D0%B0_%D0%BD%D0%B0_%D0%B1%D0%B0%D0%BB%D0%BA%D0%BE%D0%BD%D0%B5.jpg/1024px-%D0%95%D0%BA%D0%B0%D1%82%D0%B5%D1%80%D0%B8%D0%BD%D0%B0_%D0%BD%D0%B0_%D0%B1%D0%B0%D0%BB%D0%BA%D0%BE%D0%BD%D0%B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97915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f/f5/%D0%95%D0%BA%D0%B0%D1%82%D0%B5%D1%80%D0%B8%D0%BD%D0%B0_%D0%BD%D0%B0_%D0%B1%D0%B0%D0%BB%D0%BA%D0%BE%D0%BD%D0%B5.jpg/1024px-%D0%95%D0%BA%D0%B0%D1%82%D0%B5%D1%80%D0%B8%D0%BD%D0%B0_%D0%BD%D0%B0_%D0%B1%D0%B0%D0%BB%D0%BA%D0%BE%D0%BD%D0%B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1831" y="-1"/>
            <a:ext cx="723216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Екатерина II расторгла союз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Пруссией,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вновь вступать с ней в войну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стала. </a:t>
            </a:r>
          </a:p>
        </p:txBody>
      </p:sp>
    </p:spTree>
    <p:extLst>
      <p:ext uri="{BB962C8B-B14F-4D97-AF65-F5344CB8AC3E}">
        <p14:creationId xmlns:p14="http://schemas.microsoft.com/office/powerpoint/2010/main" val="22171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87416" y="2114702"/>
            <a:ext cx="4720283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Российские государи проводили активную внешнюю политику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южном направлении.</a:t>
            </a:r>
          </a:p>
        </p:txBody>
      </p:sp>
      <p:pic>
        <p:nvPicPr>
          <p:cNvPr id="7" name="Picture 2" descr="ÐÐ°ÑÑÐ¸Ð½ÐºÐ¸ Ð¿Ð¾ Ð·Ð°Ð¿ÑÐ¾ÑÑ ÐºÑÑÐ¼ÑÐºÐ¸Ð¹ Ð¿Ð¾ÑÐ¾Ð´ 173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6513"/>
            <a:ext cx="3103741" cy="37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Внешняя политика России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Обострение русско-турецких отношений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середине XVIII века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16239" y="2743438"/>
            <a:ext cx="3311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Появление у России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необходимости </a:t>
            </a:r>
            <a:r>
              <a:rPr lang="ru-RU" sz="1400" dirty="0"/>
              <a:t>заключения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союза </a:t>
            </a:r>
            <a:r>
              <a:rPr lang="ru-RU" sz="1400" dirty="0"/>
              <a:t>с Персией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Совместное выступление </a:t>
            </a:r>
            <a:r>
              <a:rPr lang="ru-RU" sz="1400" dirty="0"/>
              <a:t>против Османской империи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Крымского ханства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685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73088" y="1893279"/>
            <a:ext cx="5139626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договорам 1732 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1735 годов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российское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правительство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возвратило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Персии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области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, захваченные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результате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похода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в 1722–1723 годах. </a:t>
            </a:r>
          </a:p>
        </p:txBody>
      </p:sp>
      <p:pic>
        <p:nvPicPr>
          <p:cNvPr id="9" name="Picture 4" descr="http://ic.pics.livejournal.com/zeleninsergey/37398116/355556/355556_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0897"/>
            <a:ext cx="3107674" cy="38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Крымский поход Миниха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Начало похода русских войск на Крымское ханство в 1736 году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Прорыв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укреплений </a:t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Перекопском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перешейке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</a:t>
            </a:r>
            <a:r>
              <a:rPr lang="ru-RU" sz="1400" dirty="0" smtClean="0">
                <a:solidFill>
                  <a:srgbClr val="003BB2"/>
                </a:solidFill>
              </a:rPr>
              <a:t>торжение русской </a:t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армии во </a:t>
            </a:r>
            <a:r>
              <a:rPr lang="ru-RU" sz="1400" dirty="0">
                <a:solidFill>
                  <a:srgbClr val="003BB2"/>
                </a:solidFill>
              </a:rPr>
              <a:t>владения крымского хана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Взятие русской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армией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столицы ханства (Бахчисарая)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Вынужденное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отступление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армии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Миниха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из Крыма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Нехватка провианта, фуража и воды, жара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и болезни 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a/af/Siege_of_Azov_%281736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01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Осада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Азова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1736 году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962226"/>
            <a:ext cx="463579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1736 году русская армия под командованием </a:t>
            </a:r>
            <a:r>
              <a:rPr lang="ru-RU" sz="1400" dirty="0" smtClean="0">
                <a:solidFill>
                  <a:schemeClr val="bg1"/>
                </a:solidFill>
              </a:rPr>
              <a:t>Петра Петровича </a:t>
            </a:r>
            <a:r>
              <a:rPr lang="ru-RU" sz="1400" dirty="0" err="1">
                <a:solidFill>
                  <a:schemeClr val="bg1"/>
                </a:solidFill>
              </a:rPr>
              <a:t>Ласси</a:t>
            </a:r>
            <a:r>
              <a:rPr lang="ru-RU" sz="1400" dirty="0">
                <a:solidFill>
                  <a:schemeClr val="bg1"/>
                </a:solidFill>
              </a:rPr>
              <a:t> захватила Азов. </a:t>
            </a:r>
          </a:p>
        </p:txBody>
      </p:sp>
    </p:spTree>
    <p:extLst>
      <p:ext uri="{BB962C8B-B14F-4D97-AF65-F5344CB8AC3E}">
        <p14:creationId xmlns:p14="http://schemas.microsoft.com/office/powerpoint/2010/main" val="3745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7621" y="2358278"/>
            <a:ext cx="4720283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1737 году Миних взял турецкую крепость Очаков в устье Днепра. </a:t>
            </a:r>
          </a:p>
        </p:txBody>
      </p:sp>
      <p:pic>
        <p:nvPicPr>
          <p:cNvPr id="8" name="Picture 2" descr="Sturm Ocha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596" y="756513"/>
            <a:ext cx="3096920" cy="37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nNza75KzBTQ/U61fdon8pzI/AAAAAAAAATs/PkGmZLbZZVU/s1600/%D0%9C%D0%B0%D1%80%D0%B8%D1%8F-%D0%90%D0%BD%D0%BD%D0%B0+%D0%B4%D0%B5+%D0%9D%D0%B5%D0%BB%D1%8C+(1717-1744),+%D0%BC%D0%B0%D1%80%D0%BA%D0%B8%D0%B7%D0%B0+%D0%A8%D0%B0%D1%82%D0%BE%D1%80%D1%83_1740_81+%D1%85+96_%D1%85.,%D0%BC._%D0%92%D0%B5%D1%80%D1%81%D0%B0%D0%BB%D1%8C%D1%81%D0%BA%D0%B8%D0%B9+%D0%B4%D0%B2%D0%BE%D1%80%D0%B5%D1%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Официальная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фаворитка Людовика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Мари-Анн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де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Шатору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226"/>
            <a:ext cx="4656221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Титул официальной фаворитки короля Франции позволял дамам вмешиваться в дела страны.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062"/>
            <a:ext cx="9144000" cy="51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Штурм Очакова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1737 году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962226"/>
            <a:ext cx="484872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Из-за вспышки чумы и трудностей со снабжением русской армии пришлось покинуть Очаков.</a:t>
            </a:r>
          </a:p>
        </p:txBody>
      </p:sp>
    </p:spTree>
    <p:extLst>
      <p:ext uri="{BB962C8B-B14F-4D97-AF65-F5344CB8AC3E}">
        <p14:creationId xmlns:p14="http://schemas.microsoft.com/office/powerpoint/2010/main" val="21321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Русско-турецкая война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1735–1739 годов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4246" y="139171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Выдвижение Миниха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1739 году в турецкие владения на Балканском полуострове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09" y="139171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Поддержка и помощь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со </a:t>
            </a:r>
            <a:r>
              <a:rPr lang="ru-RU" sz="1400" dirty="0">
                <a:solidFill>
                  <a:srgbClr val="003BB2"/>
                </a:solidFill>
              </a:rPr>
              <a:t>снабжением русского войска местным </a:t>
            </a:r>
            <a:r>
              <a:rPr lang="ru-RU" sz="1400" dirty="0" smtClean="0">
                <a:solidFill>
                  <a:srgbClr val="003BB2"/>
                </a:solidFill>
              </a:rPr>
              <a:t>населением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75407" y="2946545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Разгром турок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сражении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 местечка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Ставучаны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в августе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1739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года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4246" y="2946545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Сдача без сопротивления крепости Хотин,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вступление </a:t>
            </a:r>
            <a:r>
              <a:rPr lang="ru-RU" sz="1400" dirty="0">
                <a:solidFill>
                  <a:srgbClr val="003BB2"/>
                </a:solidFill>
              </a:rPr>
              <a:t>русских </a:t>
            </a:r>
            <a:r>
              <a:rPr lang="ru-RU" sz="1400" dirty="0" smtClean="0">
                <a:solidFill>
                  <a:srgbClr val="003BB2"/>
                </a:solidFill>
              </a:rPr>
              <a:t/>
            </a:r>
            <a:br>
              <a:rPr lang="ru-RU" sz="1400" dirty="0" smtClean="0">
                <a:solidFill>
                  <a:srgbClr val="003BB2"/>
                </a:solidFill>
              </a:rPr>
            </a:br>
            <a:r>
              <a:rPr lang="ru-RU" sz="1400" dirty="0" smtClean="0">
                <a:solidFill>
                  <a:srgbClr val="003BB2"/>
                </a:solidFill>
              </a:rPr>
              <a:t>войск </a:t>
            </a:r>
            <a:r>
              <a:rPr lang="ru-RU" sz="1400" dirty="0">
                <a:solidFill>
                  <a:srgbClr val="003BB2"/>
                </a:solidFill>
              </a:rPr>
              <a:t>в Яссы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37271" y="184822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37271" y="341783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54138" y="2520181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2320" y="1255346"/>
            <a:ext cx="7105397" cy="6405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Поражение австрийской армии от османов под стенами Белграда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3142" y="2619863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Заключение Австрией отдельного мира с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Турцией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 flipH="1">
            <a:off x="8147716" y="1575622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033142" y="1575621"/>
            <a:ext cx="9178" cy="1364517"/>
          </a:xfrm>
          <a:prstGeom prst="curvedConnector3">
            <a:avLst>
              <a:gd name="adj1" fmla="val 2590739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3141" y="3984380"/>
            <a:ext cx="711457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Завершение войны невыгодным для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России Белградским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миром</a:t>
            </a:r>
          </a:p>
        </p:txBody>
      </p:sp>
      <p:cxnSp>
        <p:nvCxnSpPr>
          <p:cNvPr id="23" name="Скругленная соединительная линия 22"/>
          <p:cNvCxnSpPr>
            <a:stCxn id="35" idx="3"/>
            <a:endCxn id="22" idx="3"/>
          </p:cNvCxnSpPr>
          <p:nvPr/>
        </p:nvCxnSpPr>
        <p:spPr>
          <a:xfrm flipH="1">
            <a:off x="8147715" y="2940139"/>
            <a:ext cx="1" cy="136451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2" idx="1"/>
          </p:cNvCxnSpPr>
          <p:nvPr/>
        </p:nvCxnSpPr>
        <p:spPr>
          <a:xfrm rot="10800000" flipV="1">
            <a:off x="1033142" y="2940138"/>
            <a:ext cx="1" cy="136451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Русско-турецкая война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1735–1739 годов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Условия Белградского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мира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России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2262" y="1540713"/>
            <a:ext cx="59964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Потеря выхода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 Чёрному морю,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запрет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держать там свой военный флот.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8145" y="15474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6046" y="24228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6046" y="32909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262" y="2415567"/>
            <a:ext cx="759664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Торговля с Османской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империей только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использованием турецких кораблей.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1655" y="3309334"/>
            <a:ext cx="632071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Получение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Азова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без права строить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укрепления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полосы вдоль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среднего течения Днепра.</a:t>
            </a:r>
          </a:p>
        </p:txBody>
      </p:sp>
      <p:sp>
        <p:nvSpPr>
          <p:cNvPr id="24" name="Овал 23"/>
          <p:cNvSpPr/>
          <p:nvPr/>
        </p:nvSpPr>
        <p:spPr>
          <a:xfrm>
            <a:off x="366046" y="41590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046" y="4168545"/>
            <a:ext cx="56820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Гарантии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свободного посещения святых мест 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Иерусалиме паломниками. 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2" descr="CoA of Russian Empire (173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60" y="1822353"/>
            <a:ext cx="1830533" cy="198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8/83/UB_Maastricht_-_Ides_1710_-_p_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Вид на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Нерчинск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XVIII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962226"/>
            <a:ext cx="5454501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Ещё одним направлением внешней политики Российской империи в 1725–1762 годах было восточное.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729" y="2090770"/>
            <a:ext cx="191034" cy="104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43" y="1183342"/>
            <a:ext cx="190591" cy="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7621" y="2048950"/>
            <a:ext cx="4720283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конце 1725 года из Петербурга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императору Китая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Юнчжэну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отправилось посольство графа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Саввы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Владиславича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-Рагузинского. </a:t>
            </a:r>
          </a:p>
        </p:txBody>
      </p:sp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596" y="756513"/>
            <a:ext cx="3101504" cy="37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8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Кяхтинский договор 1727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2262" y="1261313"/>
            <a:ext cx="59964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Проведение демаркации русско-китайской границы на протяжении 2500 км.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8145" y="12680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pic>
        <p:nvPicPr>
          <p:cNvPr id="14" name="Picture 2" descr="CoA of Russian Empire (173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43" y="1092785"/>
            <a:ext cx="1628567" cy="17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al of Qing dynasty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43" y="3182073"/>
            <a:ext cx="134937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599025"/>
            <a:ext cx="4533292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Демаркация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6" y="2521569"/>
            <a:ext cx="4033838" cy="928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проведение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какой-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либо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разделяющей черты, определение границы.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672184" y="1162222"/>
            <a:ext cx="3471816" cy="2857031"/>
          </a:xfrm>
          <a:prstGeom prst="homePlate">
            <a:avLst>
              <a:gd name="adj" fmla="val 291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Кяхтинский договор 1727 года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2262" y="1261313"/>
            <a:ext cx="599640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Проведение демаркации русско-китайской границы на протяжении 2500 км.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8145" y="12680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6046" y="21434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6046" y="30115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2262" y="2136167"/>
            <a:ext cx="759664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Открытие подворья для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торговых караванов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русской духовной миссии в Пекине.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1655" y="3029934"/>
            <a:ext cx="632071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Открытие беспошлинной торговли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для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российских купцов в Кяхте.</a:t>
            </a:r>
          </a:p>
        </p:txBody>
      </p:sp>
      <p:sp>
        <p:nvSpPr>
          <p:cNvPr id="24" name="Овал 23"/>
          <p:cNvSpPr/>
          <p:nvPr/>
        </p:nvSpPr>
        <p:spPr>
          <a:xfrm>
            <a:off x="366046" y="38796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6046" y="3889145"/>
            <a:ext cx="56820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Доступ в Пекин для российских купцов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составе казённого каравана.</a:t>
            </a:r>
          </a:p>
        </p:txBody>
      </p:sp>
      <p:pic>
        <p:nvPicPr>
          <p:cNvPr id="7170" name="Picture 2" descr="CoA of Russian Empire (173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43" y="1092785"/>
            <a:ext cx="1628567" cy="17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eal of Qing dynasty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43" y="3182073"/>
            <a:ext cx="134937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 animBg="1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15.txapela.ru/a/c/3/c/8/d7de7e7bcf0f8a138e20c40f7f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" y="0"/>
            <a:ext cx="5549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5.txapela.ru/a/c/3/c/8/d7de7e7bcf0f8a138e20c40f7f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93571" y="0"/>
            <a:ext cx="5549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img15.txapela.ru/a/c/3/c/8/d7de7e7bcf0f8a138e20c40f7f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 flipH="1">
            <a:off x="948529" y="1"/>
            <a:ext cx="81954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673106"/>
            <a:ext cx="255746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Китае закупали чай, драгоценные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металлы, фарфоровую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посуду.</a:t>
            </a:r>
          </a:p>
        </p:txBody>
      </p:sp>
    </p:spTree>
    <p:extLst>
      <p:ext uri="{BB962C8B-B14F-4D97-AF65-F5344CB8AC3E}">
        <p14:creationId xmlns:p14="http://schemas.microsoft.com/office/powerpoint/2010/main" val="2527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06208" y="1517180"/>
            <a:ext cx="4607613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Фаворитка короля Людовика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XV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маркиза де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Помпадур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влияла 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его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политику.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+mj-lt"/>
              </a:rPr>
            </a:b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Даже заменяла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монарха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заседаниях парламента.</a:t>
            </a:r>
          </a:p>
        </p:txBody>
      </p:sp>
      <p:pic>
        <p:nvPicPr>
          <p:cNvPr id="8" name="Picture 2" descr="Tableaux de maÃ®tres anciens (1883) (1477526482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5825"/>
            <a:ext cx="2945198" cy="339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79653" y="2122652"/>
            <a:ext cx="4720283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При Анне Иоанновне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Россия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распространила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своё влияние 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кочевников Западного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Казахстана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 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596" y="756513"/>
            <a:ext cx="3101504" cy="378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Восточная политика России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Жалованная грамота Анны Иоанновны хану Младшего </a:t>
            </a:r>
            <a:r>
              <a:rPr lang="ru-RU" sz="1400" dirty="0" err="1"/>
              <a:t>жуза</a:t>
            </a:r>
            <a:r>
              <a:rPr lang="ru-RU" sz="1400" dirty="0"/>
              <a:t> </a:t>
            </a:r>
            <a:r>
              <a:rPr lang="ru-RU" sz="1400" dirty="0" err="1"/>
              <a:t>Абульхаиру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916239" y="2743438"/>
            <a:ext cx="3311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Принятие </a:t>
            </a:r>
            <a:r>
              <a:rPr lang="ru-RU" sz="1400" dirty="0" err="1"/>
              <a:t>Абульхаира</a:t>
            </a:r>
            <a:r>
              <a:rPr lang="ru-RU" sz="1400" dirty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российское подданство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феврале 1731 года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Обязательства хана верно служить </a:t>
            </a:r>
            <a:r>
              <a:rPr lang="ru-RU" sz="1400" dirty="0" smtClean="0"/>
              <a:t>императрице </a:t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выплачивать ясак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4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7621" y="2201299"/>
            <a:ext cx="4720283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июне 1739 года участники Второй Камчатской экспедиции совершили первый визит в Японию.</a:t>
            </a:r>
          </a:p>
        </p:txBody>
      </p:sp>
      <p:pic>
        <p:nvPicPr>
          <p:cNvPr id="8" name="Picture 2" descr="ÐÐ°ÑÑÐ¸Ð½ÐºÐ¸ Ð¿Ð¾ Ð·Ð°Ð¿ÑÐ¾ÑÑ ÐÐµÐ»Ð¸ÐºÐ°Ñ Ð¡ÐµÐ²ÐµÑÐ½Ð°Ñ ÑÐºÑÐ¿ÐµÐ´Ð¸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0" t="4035" r="26856" b="4306"/>
          <a:stretch/>
        </p:blipFill>
        <p:spPr bwMode="auto">
          <a:xfrm>
            <a:off x="353564" y="767012"/>
            <a:ext cx="3099499" cy="37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1015" y="1526670"/>
            <a:ext cx="402159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Первый визит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Японию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261" y="2580742"/>
            <a:ext cx="3367014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Отправившийся с </a:t>
            </a:r>
            <a:r>
              <a:rPr lang="ru-RU" sz="1400" dirty="0" smtClean="0">
                <a:solidFill>
                  <a:prstClr val="white"/>
                </a:solidFill>
              </a:rPr>
              <a:t>Камчатки </a:t>
            </a:r>
            <a:r>
              <a:rPr lang="ru-RU" sz="1400" dirty="0" err="1" smtClean="0">
                <a:solidFill>
                  <a:prstClr val="white"/>
                </a:solidFill>
              </a:rPr>
              <a:t>Вилим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err="1">
                <a:solidFill>
                  <a:prstClr val="white"/>
                </a:solidFill>
              </a:rPr>
              <a:t>Вальтон</a:t>
            </a:r>
            <a:r>
              <a:rPr lang="ru-RU" sz="1400" dirty="0">
                <a:solidFill>
                  <a:prstClr val="white"/>
                </a:solidFill>
              </a:rPr>
              <a:t> на боте «Святой </a:t>
            </a:r>
            <a:r>
              <a:rPr lang="ru-RU" sz="1400" dirty="0" smtClean="0">
                <a:solidFill>
                  <a:prstClr val="white"/>
                </a:solidFill>
              </a:rPr>
              <a:t>Гавриил</a:t>
            </a:r>
            <a:r>
              <a:rPr lang="ru-RU" sz="1400" dirty="0">
                <a:solidFill>
                  <a:prstClr val="white"/>
                </a:solidFill>
              </a:rPr>
              <a:t>» подошёл к японскому острову Хонсю. 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ÐÐ°ÑÑÐ¸Ð½ÐºÐ¸ Ð¿Ð¾ Ð·Ð°Ð¿ÑÐ¾ÑÑ Ð±Ð¾ÑÐµ Â«Ð¡Ð²ÑÑÐ¾Ð¹ ÐÐ°Ð²ÑÐ¸Ð¸Ð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8672" y="1211734"/>
            <a:ext cx="4255329" cy="27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7621" y="2048183"/>
            <a:ext cx="4720283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Русские моряки высадились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берег, но из-за отсутствия переводчика не вступали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контакт с японскими властями.</a:t>
            </a:r>
          </a:p>
        </p:txBody>
      </p:sp>
      <p:pic>
        <p:nvPicPr>
          <p:cNvPr id="7" name="Picture 2" descr="ÐÐ°ÑÑÐ¸Ð½ÐºÐ¸ Ð¿Ð¾ Ð·Ð°Ð¿ÑÐ¾ÑÑ ÑÐ¿Ð¾Ð½Ð¸Ñ Ð² 18 Ð²ÐµÐº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787" y="767012"/>
            <a:ext cx="3089276" cy="37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Восточная политика России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095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Разгром </a:t>
            </a:r>
            <a:r>
              <a:rPr lang="ru-RU" sz="1400" dirty="0" err="1" smtClean="0"/>
              <a:t>Джунгарского</a:t>
            </a:r>
            <a:r>
              <a:rPr lang="ru-RU" sz="1400" dirty="0" smtClean="0"/>
              <a:t> </a:t>
            </a:r>
            <a:r>
              <a:rPr lang="ru-RU" sz="1400" dirty="0"/>
              <a:t>ханства войсками Китая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1754 году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16239" y="2743438"/>
            <a:ext cx="3311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Решение </a:t>
            </a:r>
            <a:r>
              <a:rPr lang="ru-RU" sz="1400" dirty="0" smtClean="0"/>
              <a:t>Коллегии </a:t>
            </a:r>
            <a:r>
              <a:rPr lang="ru-RU" sz="1400" dirty="0"/>
              <a:t>иностранных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дел </a:t>
            </a:r>
            <a:r>
              <a:rPr lang="ru-RU" sz="1400" dirty="0"/>
              <a:t>принять </a:t>
            </a:r>
            <a:r>
              <a:rPr lang="ru-RU" sz="1400" dirty="0" smtClean="0"/>
              <a:t>под защиту </a:t>
            </a:r>
          </a:p>
          <a:p>
            <a:pPr algn="ctr" defTabSz="685783"/>
            <a:r>
              <a:rPr lang="ru-RU" sz="1400" dirty="0" smtClean="0"/>
              <a:t>ойратов и </a:t>
            </a:r>
            <a:r>
              <a:rPr lang="ru-RU" sz="1400" dirty="0"/>
              <a:t>алтайцев в 1756 году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63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Присоединение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 </a:t>
            </a:r>
            <a:r>
              <a:rPr lang="ru-RU" sz="1400" dirty="0"/>
              <a:t>России территории Горного Алтая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2475" y="2150559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5819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67264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политика России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1725–1762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4" y="1597250"/>
            <a:ext cx="660844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Г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осударство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проводило активную внешнюю политику в европейском направлении.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6270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29032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4178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044" y="2892161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Россия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теряла выход к Чёрному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Азовскому морям.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4" y="4171243"/>
            <a:ext cx="673740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Все территории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, приобретённые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ходе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Семилетней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войны, были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возвращены.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4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67264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политика России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1725–1762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044" y="1597250"/>
            <a:ext cx="660844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Были укреплены торговые связи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Китаем.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8145" y="16270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29032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046" y="4178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6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044" y="2892161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Присоединены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земли Горного Алтая </a:t>
            </a:r>
            <a:br>
              <a:rPr lang="ru-RU" sz="1800" dirty="0">
                <a:solidFill>
                  <a:schemeClr val="bg1"/>
                </a:solidFill>
                <a:latin typeface="+mj-lt"/>
              </a:rPr>
            </a:br>
            <a:r>
              <a:rPr lang="ru-RU" sz="1800" dirty="0">
                <a:solidFill>
                  <a:schemeClr val="bg1"/>
                </a:solidFill>
                <a:latin typeface="+mj-lt"/>
              </a:rPr>
              <a:t>и Младшего Казахского </a:t>
            </a:r>
            <a:r>
              <a:rPr lang="ru-RU" sz="1800" dirty="0" err="1" smtClean="0">
                <a:solidFill>
                  <a:schemeClr val="bg1"/>
                </a:solidFill>
                <a:latin typeface="+mj-lt"/>
              </a:rPr>
              <a:t>жуза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044" y="4171243"/>
            <a:ext cx="673740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Внешняя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политика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отражала статус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великой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европейской державы.</a:t>
            </a:r>
          </a:p>
        </p:txBody>
      </p:sp>
    </p:spTree>
    <p:extLst>
      <p:ext uri="{BB962C8B-B14F-4D97-AF65-F5344CB8AC3E}">
        <p14:creationId xmlns:p14="http://schemas.microsoft.com/office/powerpoint/2010/main" val="1134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f/fa/Fall_of_Kolberg_in_1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063" y="-26125"/>
            <a:ext cx="9157063" cy="51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Взятие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крепости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Кольберг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1852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531" y="382915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531" y="111437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Россия в сообществе европейских держав.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0735" y="11090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8572" y="20695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30299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08" y="2064648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Участие России в Семилетней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войне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6" y="3022993"/>
            <a:ext cx="400215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Русско-турецкая война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1735–1739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годов.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72531" y="39904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0735" y="3996840"/>
            <a:ext cx="399100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Отношения со странами Средней Азии и Востока.</a:t>
            </a:r>
          </a:p>
        </p:txBody>
      </p:sp>
    </p:spTree>
    <p:extLst>
      <p:ext uri="{BB962C8B-B14F-4D97-AF65-F5344CB8AC3E}">
        <p14:creationId xmlns:p14="http://schemas.microsoft.com/office/powerpoint/2010/main" val="14360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Ð¿ÑÑÑ 1 ÑÐµÐ²ÐµÑÐ½Ð°Ñ Ð²Ð¾Ð¹Ð½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659962"/>
            <a:ext cx="2557462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Пётр I смог превратить Россию в сильную европейскую державу.</a:t>
            </a:r>
          </a:p>
        </p:txBody>
      </p:sp>
    </p:spTree>
    <p:extLst>
      <p:ext uri="{BB962C8B-B14F-4D97-AF65-F5344CB8AC3E}">
        <p14:creationId xmlns:p14="http://schemas.microsoft.com/office/powerpoint/2010/main" val="34818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1066</Words>
  <Application>Microsoft Office PowerPoint</Application>
  <PresentationFormat>Экран (16:9)</PresentationFormat>
  <Paragraphs>311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Theano Didot</vt:lpstr>
      <vt:lpstr>Merriweather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2018-06-29T13:23:22Z</dcterms:created>
  <dcterms:modified xsi:type="dcterms:W3CDTF">2018-06-29T13:24:08Z</dcterms:modified>
</cp:coreProperties>
</file>