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60" r:id="rId1"/>
  </p:sldMasterIdLst>
  <p:notesMasterIdLst>
    <p:notesMasterId r:id="rId58"/>
  </p:notesMasterIdLst>
  <p:sldIdLst>
    <p:sldId id="267" r:id="rId2"/>
    <p:sldId id="491" r:id="rId3"/>
    <p:sldId id="370" r:id="rId4"/>
    <p:sldId id="465" r:id="rId5"/>
    <p:sldId id="458" r:id="rId6"/>
    <p:sldId id="437" r:id="rId7"/>
    <p:sldId id="312" r:id="rId8"/>
    <p:sldId id="540" r:id="rId9"/>
    <p:sldId id="541" r:id="rId10"/>
    <p:sldId id="306" r:id="rId11"/>
    <p:sldId id="543" r:id="rId12"/>
    <p:sldId id="542" r:id="rId13"/>
    <p:sldId id="436" r:id="rId14"/>
    <p:sldId id="263" r:id="rId15"/>
    <p:sldId id="492" r:id="rId16"/>
    <p:sldId id="549" r:id="rId17"/>
    <p:sldId id="544" r:id="rId18"/>
    <p:sldId id="553" r:id="rId19"/>
    <p:sldId id="500" r:id="rId20"/>
    <p:sldId id="552" r:id="rId21"/>
    <p:sldId id="555" r:id="rId22"/>
    <p:sldId id="381" r:id="rId23"/>
    <p:sldId id="554" r:id="rId24"/>
    <p:sldId id="301" r:id="rId25"/>
    <p:sldId id="557" r:id="rId26"/>
    <p:sldId id="460" r:id="rId27"/>
    <p:sldId id="558" r:id="rId28"/>
    <p:sldId id="559" r:id="rId29"/>
    <p:sldId id="539" r:id="rId30"/>
    <p:sldId id="561" r:id="rId31"/>
    <p:sldId id="562" r:id="rId32"/>
    <p:sldId id="316" r:id="rId33"/>
    <p:sldId id="563" r:id="rId34"/>
    <p:sldId id="499" r:id="rId35"/>
    <p:sldId id="564" r:id="rId36"/>
    <p:sldId id="565" r:id="rId37"/>
    <p:sldId id="566" r:id="rId38"/>
    <p:sldId id="505" r:id="rId39"/>
    <p:sldId id="447" r:id="rId40"/>
    <p:sldId id="569" r:id="rId41"/>
    <p:sldId id="307" r:id="rId42"/>
    <p:sldId id="570" r:id="rId43"/>
    <p:sldId id="493" r:id="rId44"/>
    <p:sldId id="504" r:id="rId45"/>
    <p:sldId id="572" r:id="rId46"/>
    <p:sldId id="573" r:id="rId47"/>
    <p:sldId id="518" r:id="rId48"/>
    <p:sldId id="529" r:id="rId49"/>
    <p:sldId id="574" r:id="rId50"/>
    <p:sldId id="575" r:id="rId51"/>
    <p:sldId id="576" r:id="rId52"/>
    <p:sldId id="578" r:id="rId53"/>
    <p:sldId id="577" r:id="rId54"/>
    <p:sldId id="581" r:id="rId55"/>
    <p:sldId id="579" r:id="rId56"/>
    <p:sldId id="580" r:id="rId57"/>
  </p:sldIdLst>
  <p:sldSz cx="9144000" cy="5143500" type="screen16x9"/>
  <p:notesSz cx="6858000" cy="9144000"/>
  <p:embeddedFontLst>
    <p:embeddedFont>
      <p:font typeface="Roboto" panose="02000000000000000000" pitchFamily="2" charset="0"/>
      <p:regular r:id="rId59"/>
      <p:bold r:id="rId60"/>
      <p:italic r:id="rId61"/>
      <p:boldItalic r:id="rId62"/>
    </p:embeddedFont>
    <p:embeddedFont>
      <p:font typeface="Merriweather" panose="00000500000000000000" pitchFamily="2" charset="-52"/>
      <p:regular r:id="rId63"/>
      <p:bold r:id="rId64"/>
      <p:italic r:id="rId65"/>
      <p:boldItalic r:id="rId66"/>
    </p:embeddedFont>
    <p:embeddedFont>
      <p:font typeface="Calibri" panose="020F0502020204030204" pitchFamily="34" charset="0"/>
      <p:regular r:id="rId67"/>
      <p:bold r:id="rId68"/>
      <p:italic r:id="rId69"/>
      <p:boldItalic r:id="rId70"/>
    </p:embeddedFont>
    <p:embeddedFont>
      <p:font typeface="Theano Didot" panose="020B0604020202020204" charset="0"/>
      <p:regular r:id="rId71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109" userDrawn="1">
          <p15:clr>
            <a:srgbClr val="A4A3A4"/>
          </p15:clr>
        </p15:guide>
        <p15:guide id="9" pos="3651" userDrawn="1">
          <p15:clr>
            <a:srgbClr val="A4A3A4"/>
          </p15:clr>
        </p15:guide>
        <p15:guide id="10" pos="392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B2"/>
    <a:srgbClr val="404040"/>
    <a:srgbClr val="0C44B5"/>
    <a:srgbClr val="34CC33"/>
    <a:srgbClr val="9346A4"/>
    <a:srgbClr val="F0774C"/>
    <a:srgbClr val="33CC33"/>
    <a:srgbClr val="DD4935"/>
    <a:srgbClr val="CA0000"/>
    <a:srgbClr val="413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471" autoAdjust="0"/>
    <p:restoredTop sz="94872" autoAdjust="0"/>
  </p:normalViewPr>
  <p:slideViewPr>
    <p:cSldViewPr snapToGrid="0" showGuides="1">
      <p:cViewPr>
        <p:scale>
          <a:sx n="64" d="100"/>
          <a:sy n="64" d="100"/>
        </p:scale>
        <p:origin x="2274" y="852"/>
      </p:cViewPr>
      <p:guideLst>
        <p:guide orient="horz" pos="214"/>
        <p:guide pos="5534"/>
        <p:guide orient="horz" pos="3003"/>
        <p:guide pos="2971"/>
        <p:guide pos="2789"/>
        <p:guide pos="226"/>
        <p:guide pos="1837"/>
        <p:guide pos="2109"/>
        <p:guide pos="3651"/>
        <p:guide pos="392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5.fntdata"/><Relationship Id="rId68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66" Type="http://schemas.openxmlformats.org/officeDocument/2006/relationships/font" Target="fonts/font8.fntdata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font" Target="fonts/font3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6.fntdata"/><Relationship Id="rId69" Type="http://schemas.openxmlformats.org/officeDocument/2006/relationships/font" Target="fonts/font1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.fntdata"/><Relationship Id="rId67" Type="http://schemas.openxmlformats.org/officeDocument/2006/relationships/font" Target="fonts/font9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4.fntdata"/><Relationship Id="rId70" Type="http://schemas.openxmlformats.org/officeDocument/2006/relationships/font" Target="fonts/font12.fntdata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2.fntdata"/><Relationship Id="rId65" Type="http://schemas.openxmlformats.org/officeDocument/2006/relationships/font" Target="fonts/font7.fntdata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2391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45414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58393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353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3627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80223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348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1112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202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3073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38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58312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11474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5053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854586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70689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51864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36290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720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07075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53562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3279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344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9359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201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9816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86296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78550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42568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747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9818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02597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9015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78835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4637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41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5254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275221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4183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7303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29377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65166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588099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2844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5936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874388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76051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3368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130025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47675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650396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22303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56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507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7426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00673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05429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29195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29.06.2018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jpe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eg"/><Relationship Id="rId5" Type="http://schemas.openxmlformats.org/officeDocument/2006/relationships/image" Target="../media/image29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jpe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jpe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jpe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upload.wikimedia.org/wikipedia/commons/f/f5/%D0%95%D0%BA%D0%B0%D1%82%D0%B5%D1%80%D0%B8%D0%BD%D0%B0_%D0%BD%D0%B0_%D0%B1%D0%B0%D0%BB%D0%BA%D0%BE%D0%BD%D0%B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83424" y="400692"/>
            <a:ext cx="4676754" cy="4301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4" y="376238"/>
            <a:ext cx="5119080" cy="26161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Эпоха дворцовых переворотов. </a:t>
            </a:r>
            <a:endParaRPr lang="ru-RU" sz="3400" dirty="0" smtClean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От Ивана </a:t>
            </a:r>
            <a:endParaRPr lang="ru-RU" sz="3400" dirty="0" smtClean="0">
              <a:solidFill>
                <a:schemeClr val="bg1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Антоновича </a:t>
            </a:r>
          </a:p>
          <a:p>
            <a:r>
              <a:rPr lang="ru-RU" sz="3400" dirty="0" smtClean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до </a:t>
            </a:r>
            <a:r>
              <a:rPr lang="ru-RU" sz="34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Петра III</a:t>
            </a:r>
          </a:p>
        </p:txBody>
      </p:sp>
    </p:spTree>
    <p:extLst>
      <p:ext uri="{BB962C8B-B14F-4D97-AF65-F5344CB8AC3E}">
        <p14:creationId xmlns:p14="http://schemas.microsoft.com/office/powerpoint/2010/main" val="73571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ÐÐ°ÑÑÐ¸Ð½ÐºÐ¸ Ð¿Ð¾ Ð·Ð°Ð¿ÑÐ¾ÑÑ ÐºÐ°Ð¼ÐµÑÐ° Ð² ÑÐµÐºÑÐµÑÐ½Ð¾Ð¼ Ð´Ð¾Ð¼Ðµ ÐºÑÐµÐ¿Ð¾ÑÑÐ¸ Ð¾ÑÐµÑÐµÐº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-3575"/>
            <a:ext cx="9143999" cy="514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031" y="1833086"/>
            <a:ext cx="25574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камере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Ивана Антоновича </a:t>
            </a: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окна были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густо замазаны краской.</a:t>
            </a:r>
          </a:p>
        </p:txBody>
      </p:sp>
    </p:spTree>
    <p:extLst>
      <p:ext uri="{BB962C8B-B14F-4D97-AF65-F5344CB8AC3E}">
        <p14:creationId xmlns:p14="http://schemas.microsoft.com/office/powerpoint/2010/main" val="341554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1749" y="4423518"/>
            <a:ext cx="3940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Иван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VI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Антонович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8330" y="339725"/>
            <a:ext cx="3179621" cy="388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36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72"/>
            <a:ext cx="9145195" cy="5142827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6977534" y="34781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Убийство</a:t>
            </a:r>
            <a:endParaRPr lang="en-US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Ивана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VI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Шлиссельбурге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2239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7693" y="0"/>
            <a:ext cx="9151693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6977534" y="34781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Памятник </a:t>
            </a:r>
            <a:endParaRPr lang="en-US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Ивану </a:t>
            </a:r>
            <a:r>
              <a:rPr lang="en-US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VI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 Чаплыгине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74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71132" y="356002"/>
            <a:ext cx="3375924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Вопросы занятия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910825" y="1307196"/>
            <a:ext cx="6154226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Воцарение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Ивана VI и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дворцовый </a:t>
            </a: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переворот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1740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года.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70825" y="130719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70825" y="255602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70825" y="367579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10825" y="2556027"/>
            <a:ext cx="5326452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Дворцовый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переворот 1741 года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и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Елизавета Петровна.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0825" y="3804859"/>
            <a:ext cx="4665814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Пётр III и переворот 1762 года.</a:t>
            </a:r>
          </a:p>
        </p:txBody>
      </p:sp>
    </p:spTree>
    <p:extLst>
      <p:ext uri="{BB962C8B-B14F-4D97-AF65-F5344CB8AC3E}">
        <p14:creationId xmlns:p14="http://schemas.microsoft.com/office/powerpoint/2010/main" val="27982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334803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26193" y="0"/>
            <a:ext cx="641780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-1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377031" y="1673107"/>
            <a:ext cx="2557462" cy="17972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Анна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Иоанновна не имела детей, поэтому перед ней остро стоял вопрос престолонаследия.</a:t>
            </a:r>
          </a:p>
        </p:txBody>
      </p:sp>
    </p:spTree>
    <p:extLst>
      <p:ext uri="{BB962C8B-B14F-4D97-AF65-F5344CB8AC3E}">
        <p14:creationId xmlns:p14="http://schemas.microsoft.com/office/powerpoint/2010/main" val="30724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25101" y="347437"/>
            <a:ext cx="3202438" cy="4126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88778" y="4463802"/>
            <a:ext cx="14750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Merriweather"/>
              </a:rPr>
              <a:t>Пётр </a:t>
            </a:r>
            <a:r>
              <a:rPr lang="en-US" sz="2800" dirty="0" smtClean="0">
                <a:solidFill>
                  <a:prstClr val="white"/>
                </a:solidFill>
                <a:latin typeface="Merriweather"/>
              </a:rPr>
              <a:t>I </a:t>
            </a:r>
            <a:endParaRPr lang="ru-RU" sz="2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509357" y="4463363"/>
            <a:ext cx="16385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prstClr val="white"/>
                </a:solidFill>
                <a:latin typeface="Merriweather"/>
              </a:rPr>
              <a:t>Иван</a:t>
            </a:r>
            <a:r>
              <a:rPr lang="en-US" sz="2800" dirty="0" smtClean="0">
                <a:solidFill>
                  <a:prstClr val="white"/>
                </a:solidFill>
                <a:latin typeface="Merriweather"/>
              </a:rPr>
              <a:t> V</a:t>
            </a:r>
            <a:r>
              <a:rPr lang="ru-RU" sz="2800" dirty="0" smtClean="0">
                <a:solidFill>
                  <a:prstClr val="white"/>
                </a:solidFill>
                <a:latin typeface="Merriweather"/>
              </a:rPr>
              <a:t> </a:t>
            </a:r>
            <a:endParaRPr lang="ru-RU" sz="2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026" name="Picture 2" descr="ÐÐ°ÑÑÐ¸Ð½ÐºÐ¸ Ð¿Ð¾ Ð·Ð°Ð¿ÑÐ¾ÑÑ Ð¸Ð²Ð°Ð½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681" y="333572"/>
            <a:ext cx="3202439" cy="4140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002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Box 56"/>
          <p:cNvSpPr txBox="1"/>
          <p:nvPr/>
        </p:nvSpPr>
        <p:spPr>
          <a:xfrm>
            <a:off x="3240026" y="1511365"/>
            <a:ext cx="2172802" cy="518358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3236836" y="2274989"/>
            <a:ext cx="2189051" cy="518358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04830" y="1493093"/>
            <a:ext cx="20564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Дочь 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Елизавета Петровна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713829" y="1896794"/>
            <a:ext cx="2186011" cy="52983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74470" y="3743695"/>
            <a:ext cx="2185862" cy="53209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6" y="386416"/>
            <a:ext cx="84264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Претенденты на престол в 1740 году</a:t>
            </a:r>
            <a:endParaRPr lang="en-US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18352" y="2007823"/>
            <a:ext cx="2237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Потомки Петра </a:t>
            </a:r>
            <a:r>
              <a:rPr lang="en-US" sz="1400" dirty="0">
                <a:solidFill>
                  <a:srgbClr val="404040"/>
                </a:solidFill>
              </a:rPr>
              <a:t>I 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80" name="Скругленная соединительная линия 79"/>
          <p:cNvCxnSpPr>
            <a:stCxn id="61" idx="3"/>
            <a:endCxn id="24" idx="1"/>
          </p:cNvCxnSpPr>
          <p:nvPr/>
        </p:nvCxnSpPr>
        <p:spPr>
          <a:xfrm>
            <a:off x="2860332" y="4009740"/>
            <a:ext cx="379694" cy="0"/>
          </a:xfrm>
          <a:prstGeom prst="straightConnector1">
            <a:avLst/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Скругленная соединительная линия 84"/>
          <p:cNvCxnSpPr>
            <a:stCxn id="62" idx="1"/>
            <a:endCxn id="53" idx="3"/>
          </p:cNvCxnSpPr>
          <p:nvPr/>
        </p:nvCxnSpPr>
        <p:spPr>
          <a:xfrm rot="10800000">
            <a:off x="2899840" y="2161712"/>
            <a:ext cx="336996" cy="37245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Скругленная соединительная линия 85"/>
          <p:cNvCxnSpPr>
            <a:stCxn id="53" idx="3"/>
            <a:endCxn id="57" idx="1"/>
          </p:cNvCxnSpPr>
          <p:nvPr/>
        </p:nvCxnSpPr>
        <p:spPr>
          <a:xfrm flipV="1">
            <a:off x="2899840" y="1770544"/>
            <a:ext cx="340186" cy="39116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240026" y="3743695"/>
            <a:ext cx="2185861" cy="532090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749824" y="1825641"/>
            <a:ext cx="2186011" cy="52983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749824" y="2679974"/>
            <a:ext cx="2198889" cy="52983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290534" y="3741262"/>
            <a:ext cx="20848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Внучка </a:t>
            </a:r>
          </a:p>
          <a:p>
            <a:pPr algn="ctr"/>
            <a:r>
              <a:rPr lang="ru-RU" sz="1400" dirty="0">
                <a:solidFill>
                  <a:srgbClr val="003BB2"/>
                </a:solidFill>
              </a:rPr>
              <a:t>Анна Леопольдовна</a:t>
            </a:r>
          </a:p>
        </p:txBody>
      </p:sp>
      <p:cxnSp>
        <p:nvCxnSpPr>
          <p:cNvPr id="37" name="Скругленная соединительная линия 36"/>
          <p:cNvCxnSpPr>
            <a:endCxn id="25" idx="1"/>
          </p:cNvCxnSpPr>
          <p:nvPr/>
        </p:nvCxnSpPr>
        <p:spPr>
          <a:xfrm flipV="1">
            <a:off x="5426038" y="2090558"/>
            <a:ext cx="323786" cy="43552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Скругленная соединительная линия 37"/>
          <p:cNvCxnSpPr>
            <a:stCxn id="62" idx="3"/>
            <a:endCxn id="26" idx="1"/>
          </p:cNvCxnSpPr>
          <p:nvPr/>
        </p:nvCxnSpPr>
        <p:spPr>
          <a:xfrm>
            <a:off x="5425887" y="2534168"/>
            <a:ext cx="323937" cy="41072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/>
          <p:cNvSpPr txBox="1"/>
          <p:nvPr/>
        </p:nvSpPr>
        <p:spPr>
          <a:xfrm>
            <a:off x="5782620" y="1936668"/>
            <a:ext cx="21332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Анна Петровна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5675616" y="2664586"/>
            <a:ext cx="2334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Фридрих</a:t>
            </a:r>
          </a:p>
          <a:p>
            <a:pPr algn="ctr"/>
            <a:r>
              <a:rPr lang="ru-RU" sz="1400" dirty="0" err="1" smtClean="0">
                <a:solidFill>
                  <a:srgbClr val="404040"/>
                </a:solidFill>
              </a:rPr>
              <a:t>Гольштейн-Готторпский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353236" y="2266994"/>
            <a:ext cx="1959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003BB2"/>
                </a:solidFill>
              </a:rPr>
              <a:t>Внук </a:t>
            </a:r>
          </a:p>
          <a:p>
            <a:pPr algn="ctr"/>
            <a:r>
              <a:rPr lang="ru-RU" sz="1400" dirty="0">
                <a:solidFill>
                  <a:srgbClr val="003BB2"/>
                </a:solidFill>
              </a:rPr>
              <a:t>Карл Петер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692419" y="3854722"/>
            <a:ext cx="2149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Потомки Ивана </a:t>
            </a:r>
            <a:r>
              <a:rPr lang="en-US" sz="1400" dirty="0">
                <a:solidFill>
                  <a:srgbClr val="404040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7294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62" grpId="0" animBg="1"/>
      <p:bldP spid="14" grpId="0"/>
      <p:bldP spid="53" grpId="0" animBg="1"/>
      <p:bldP spid="61" grpId="0" animBg="1"/>
      <p:bldP spid="48" grpId="0"/>
      <p:bldP spid="24" grpId="0" animBg="1"/>
      <p:bldP spid="25" grpId="0" animBg="1"/>
      <p:bldP spid="26" grpId="0" animBg="1"/>
      <p:bldP spid="27" grpId="0"/>
      <p:bldP spid="49" grpId="0"/>
      <p:bldP spid="50" grpId="0"/>
      <p:bldP spid="58" grpId="0"/>
      <p:bldP spid="7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1855692" y="1025125"/>
            <a:ext cx="5442556" cy="640551"/>
          </a:xfrm>
          <a:prstGeom prst="roundRect">
            <a:avLst/>
          </a:prstGeom>
          <a:noFill/>
          <a:ln w="15875" cap="rnd">
            <a:solidFill>
              <a:srgbClr val="0C44B5">
                <a:alpha val="75000"/>
              </a:srgbClr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Желание закрепить престол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за линией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потомков Ивана </a:t>
            </a:r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V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033142" y="345320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Воцарение Ивана Антоновича</a:t>
            </a:r>
            <a:endParaRPr lang="en-US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855692" y="3386982"/>
            <a:ext cx="5448906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Смерть Анны Иоанновны в октябре 1740 года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855690" y="1812411"/>
            <a:ext cx="5442558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855691" y="2599697"/>
            <a:ext cx="5455257" cy="640551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0" name="Скругленная соединительная линия 9"/>
          <p:cNvCxnSpPr>
            <a:stCxn id="19" idx="1"/>
            <a:endCxn id="17" idx="1"/>
          </p:cNvCxnSpPr>
          <p:nvPr/>
        </p:nvCxnSpPr>
        <p:spPr>
          <a:xfrm rot="10800000" flipH="1">
            <a:off x="1855690" y="1345401"/>
            <a:ext cx="2" cy="787286"/>
          </a:xfrm>
          <a:prstGeom prst="curvedConnector3">
            <a:avLst>
              <a:gd name="adj1" fmla="val -1143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кругленная соединительная линия 25"/>
          <p:cNvCxnSpPr>
            <a:stCxn id="17" idx="3"/>
            <a:endCxn id="19" idx="3"/>
          </p:cNvCxnSpPr>
          <p:nvPr/>
        </p:nvCxnSpPr>
        <p:spPr>
          <a:xfrm>
            <a:off x="7298248" y="1345401"/>
            <a:ext cx="12700" cy="787286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Скругленная соединительная линия 30"/>
          <p:cNvCxnSpPr>
            <a:stCxn id="19" idx="3"/>
            <a:endCxn id="21" idx="3"/>
          </p:cNvCxnSpPr>
          <p:nvPr/>
        </p:nvCxnSpPr>
        <p:spPr>
          <a:xfrm>
            <a:off x="7298248" y="2132687"/>
            <a:ext cx="12700" cy="787286"/>
          </a:xfrm>
          <a:prstGeom prst="curvedConnector3">
            <a:avLst>
              <a:gd name="adj1" fmla="val 19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1" idx="1"/>
            <a:endCxn id="35" idx="1"/>
          </p:cNvCxnSpPr>
          <p:nvPr/>
        </p:nvCxnSpPr>
        <p:spPr>
          <a:xfrm rot="10800000" flipH="1" flipV="1">
            <a:off x="1855690" y="2919972"/>
            <a:ext cx="1" cy="787285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Скругленная соединительная линия 13"/>
          <p:cNvCxnSpPr>
            <a:stCxn id="19" idx="1"/>
            <a:endCxn id="21" idx="1"/>
          </p:cNvCxnSpPr>
          <p:nvPr/>
        </p:nvCxnSpPr>
        <p:spPr>
          <a:xfrm rot="10800000" flipH="1" flipV="1">
            <a:off x="1855689" y="2132687"/>
            <a:ext cx="1" cy="787286"/>
          </a:xfrm>
          <a:prstGeom prst="curvedConnector3">
            <a:avLst>
              <a:gd name="adj1" fmla="val -228600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кругленная соединительная линия 14"/>
          <p:cNvCxnSpPr>
            <a:stCxn id="21" idx="3"/>
            <a:endCxn id="35" idx="3"/>
          </p:cNvCxnSpPr>
          <p:nvPr/>
        </p:nvCxnSpPr>
        <p:spPr>
          <a:xfrm flipH="1">
            <a:off x="7304598" y="2919973"/>
            <a:ext cx="6350" cy="787285"/>
          </a:xfrm>
          <a:prstGeom prst="curvedConnector3">
            <a:avLst>
              <a:gd name="adj1" fmla="val -36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кругленная соединительная линия 29"/>
          <p:cNvCxnSpPr>
            <a:stCxn id="35" idx="1"/>
            <a:endCxn id="25" idx="1"/>
          </p:cNvCxnSpPr>
          <p:nvPr/>
        </p:nvCxnSpPr>
        <p:spPr>
          <a:xfrm rot="10800000" flipH="1" flipV="1">
            <a:off x="1855692" y="3707257"/>
            <a:ext cx="12700" cy="787285"/>
          </a:xfrm>
          <a:prstGeom prst="curvedConnector3">
            <a:avLst>
              <a:gd name="adj1" fmla="val -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кругленная соединительная линия 32"/>
          <p:cNvCxnSpPr>
            <a:stCxn id="35" idx="3"/>
            <a:endCxn id="25" idx="3"/>
          </p:cNvCxnSpPr>
          <p:nvPr/>
        </p:nvCxnSpPr>
        <p:spPr>
          <a:xfrm flipH="1">
            <a:off x="7298247" y="3707258"/>
            <a:ext cx="6351" cy="787285"/>
          </a:xfrm>
          <a:prstGeom prst="curvedConnector3">
            <a:avLst>
              <a:gd name="adj1" fmla="val -3599433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68392" y="4174267"/>
            <a:ext cx="5429855" cy="640551"/>
          </a:xfrm>
          <a:prstGeom prst="roundRect">
            <a:avLst/>
          </a:prstGeom>
          <a:noFill/>
          <a:ln w="15875" cap="rnd">
            <a:solidFill>
              <a:srgbClr val="0C44B5">
                <a:alpha val="75000"/>
              </a:srgbClr>
            </a:solidFill>
            <a:prstDash val="solid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r>
              <a:rPr lang="ru-RU" sz="1400" dirty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Провозглашение императором двухмесячного </a:t>
            </a:r>
            <a:r>
              <a:rPr lang="ru-RU" sz="1400" dirty="0" smtClean="0">
                <a:solidFill>
                  <a:srgbClr val="003BB2"/>
                </a:solidFill>
                <a:ea typeface="Roboto" panose="02000000000000000000" pitchFamily="2" charset="0"/>
                <a:cs typeface="Roboto" panose="02000000000000000000" pitchFamily="2" charset="0"/>
              </a:rPr>
              <a:t>Ивана</a:t>
            </a:r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215649" y="1871169"/>
            <a:ext cx="4709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Подписание </a:t>
            </a:r>
            <a:r>
              <a:rPr lang="ru-RU" sz="1400" dirty="0" smtClean="0">
                <a:solidFill>
                  <a:srgbClr val="404040"/>
                </a:solidFill>
              </a:rPr>
              <a:t>Анной Иоанновной завещания в </a:t>
            </a:r>
            <a:r>
              <a:rPr lang="ru-RU" sz="1400" dirty="0">
                <a:solidFill>
                  <a:srgbClr val="404040"/>
                </a:solidFill>
              </a:rPr>
              <a:t>пользу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будущего сына Анны Леопольдовны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40684" y="2658362"/>
            <a:ext cx="458490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400" dirty="0">
                <a:solidFill>
                  <a:srgbClr val="404040"/>
                </a:solidFill>
              </a:rPr>
              <a:t>Назначение регентом Бирона до совершеннолетия </a:t>
            </a:r>
            <a:endParaRPr lang="ru-RU" sz="1400" dirty="0" smtClean="0">
              <a:solidFill>
                <a:srgbClr val="404040"/>
              </a:solidFill>
            </a:endParaRP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императора</a:t>
            </a:r>
            <a:endParaRPr lang="ru-RU" sz="1400" dirty="0">
              <a:solidFill>
                <a:srgbClr val="4040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05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5" grpId="0" animBg="1"/>
      <p:bldP spid="19" grpId="0" animBg="1"/>
      <p:bldP spid="21" grpId="0" animBg="1"/>
      <p:bldP spid="25" grpId="0" animBg="1"/>
      <p:bldP spid="34" grpId="0"/>
      <p:bldP spid="3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817954"/>
            <a:ext cx="4870449" cy="182819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За время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царствования Ивана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VI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произошло сразу 2 дворцовых переворота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</a:t>
            </a: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Первый из них – уже в ноябре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1740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года.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14338" t="12638" r="5733" b="24037"/>
          <a:stretch/>
        </p:blipFill>
        <p:spPr>
          <a:xfrm>
            <a:off x="358774" y="741051"/>
            <a:ext cx="2989263" cy="365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56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0"/>
            <a:ext cx="3302560" cy="51435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2561" y="-1"/>
            <a:ext cx="5841440" cy="514350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-8965" y="1121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322679" y="1486838"/>
            <a:ext cx="273914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После смерти Анны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Иоанновны правителем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России был провозглашён юный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Иван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Антонович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2089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487936" y="4423518"/>
            <a:ext cx="41681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prstClr val="white"/>
                </a:solidFill>
                <a:latin typeface="Merriweather"/>
              </a:rPr>
              <a:t>Эрнст Иоганн Бирон</a:t>
            </a:r>
          </a:p>
        </p:txBody>
      </p:sp>
      <p:pic>
        <p:nvPicPr>
          <p:cNvPr id="2050" name="Picture 2" descr="https://upload.wikimedia.org/wikipedia/commons/a/ae/Sokolov_biron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976669" y="339725"/>
            <a:ext cx="3190662" cy="4019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0690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Причина свержения Бирона</a:t>
            </a:r>
            <a:endParaRPr lang="en-US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647032" y="1639988"/>
            <a:ext cx="253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Был раскрыт заговор </a:t>
            </a:r>
            <a:r>
              <a:rPr lang="ru-RU" sz="1400" dirty="0">
                <a:solidFill>
                  <a:srgbClr val="003BB2"/>
                </a:solidFill>
              </a:rPr>
              <a:t>против Бирона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775199" y="1524101"/>
            <a:ext cx="32433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Родителей Ивана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VI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подозревали в участии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заговоре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406769" y="3088010"/>
            <a:ext cx="30080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Родителям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Ивана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VI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стала грозить опасность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18954" y="3088010"/>
            <a:ext cx="25558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Произошёл конфликт</a:t>
            </a:r>
            <a:endParaRPr lang="ru-RU" sz="1400" dirty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между ними </a:t>
            </a:r>
            <a:r>
              <a:rPr lang="ru-RU" sz="1400" dirty="0">
                <a:solidFill>
                  <a:srgbClr val="003BB2"/>
                </a:solidFill>
              </a:rPr>
              <a:t>и </a:t>
            </a:r>
            <a:r>
              <a:rPr lang="ru-RU" sz="1400" dirty="0" smtClean="0">
                <a:solidFill>
                  <a:srgbClr val="003BB2"/>
                </a:solidFill>
              </a:rPr>
              <a:t>Бироном</a:t>
            </a:r>
            <a:endParaRPr lang="ru-RU" sz="1400" dirty="0">
              <a:solidFill>
                <a:srgbClr val="003BB2"/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4471988" y="18934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4462463" y="34269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396892" y="2571958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45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31" grpId="0"/>
      <p:bldP spid="3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upload.wikimedia.org/wikipedia/commons/4/45/Minikh_BK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0" y="0"/>
            <a:ext cx="74824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upload.wikimedia.org/wikipedia/commons/4/45/Minikh_BK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8243" y="0"/>
            <a:ext cx="839575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7585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179722" y="785547"/>
            <a:ext cx="291691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помощь родителям 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Ивана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VI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пришёл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фельдмаршал 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Миних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–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один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из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соратников 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Петра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,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видный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государственный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военный деятель России. </a:t>
            </a:r>
          </a:p>
        </p:txBody>
      </p:sp>
    </p:spTree>
    <p:extLst>
      <p:ext uri="{BB962C8B-B14F-4D97-AF65-F5344CB8AC3E}">
        <p14:creationId xmlns:p14="http://schemas.microsoft.com/office/powerpoint/2010/main" val="3755865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665605"/>
            <a:ext cx="4870449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В ноябре 1740 года Миних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главе гвардейского отряда арестовал Бирона. 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en-US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Эрнст Иоганн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был отстранён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от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власти 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отправлен в двадцатилетнюю ссылку в Сибирь.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8" name="Picture 2" descr="http://enoth.org/enc/2/3.files/image01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41051"/>
            <a:ext cx="2989262" cy="3651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261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Регентом </a:t>
            </a:r>
            <a:r>
              <a:rPr lang="ru-RU" sz="1400" dirty="0"/>
              <a:t>при Иване VI была объявлена Анна Леопольдовна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4836" y="2743438"/>
            <a:ext cx="2854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Она не </a:t>
            </a:r>
            <a:r>
              <a:rPr lang="ru-RU" sz="1400" dirty="0" smtClean="0"/>
              <a:t>справилась</a:t>
            </a:r>
          </a:p>
          <a:p>
            <a:pPr algn="ctr" defTabSz="685783"/>
            <a:r>
              <a:rPr lang="ru-RU" sz="1400" dirty="0" smtClean="0"/>
              <a:t>с </a:t>
            </a:r>
            <a:r>
              <a:rPr lang="ru-RU" sz="1400" dirty="0"/>
              <a:t>управлением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государством</a:t>
            </a:r>
            <a:endParaRPr lang="ru-RU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6227763" y="2743438"/>
            <a:ext cx="25574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Государственными</a:t>
            </a:r>
          </a:p>
          <a:p>
            <a:pPr algn="ctr" defTabSz="685783"/>
            <a:r>
              <a:rPr lang="ru-RU" sz="1400" dirty="0" smtClean="0"/>
              <a:t>делами </a:t>
            </a:r>
            <a:r>
              <a:rPr lang="ru-RU" sz="1400" dirty="0"/>
              <a:t>ведали </a:t>
            </a:r>
            <a:r>
              <a:rPr lang="ru-RU" sz="1400" dirty="0" smtClean="0"/>
              <a:t>Миних</a:t>
            </a:r>
          </a:p>
          <a:p>
            <a:pPr algn="ctr" defTabSz="685783"/>
            <a:r>
              <a:rPr lang="ru-RU" sz="1400" dirty="0" smtClean="0"/>
              <a:t>и </a:t>
            </a:r>
            <a:r>
              <a:rPr lang="ru-RU" sz="1400" dirty="0"/>
              <a:t>Остерман </a:t>
            </a:r>
          </a:p>
          <a:p>
            <a:pPr algn="ctr" defTabSz="685783"/>
            <a:r>
              <a:rPr lang="ru-RU" sz="1400" dirty="0"/>
              <a:t> 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Дворцовый переворот 1740 года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8256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417932" y="3645539"/>
            <a:ext cx="6380273" cy="652451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1417932" y="1118127"/>
            <a:ext cx="6351051" cy="652451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1388710" y="2380045"/>
            <a:ext cx="6380273" cy="654835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1" name="Скругленная соединительная линия 30"/>
          <p:cNvCxnSpPr>
            <a:stCxn id="29" idx="3"/>
            <a:endCxn id="35" idx="3"/>
          </p:cNvCxnSpPr>
          <p:nvPr/>
        </p:nvCxnSpPr>
        <p:spPr>
          <a:xfrm>
            <a:off x="7768983" y="1444353"/>
            <a:ext cx="12700" cy="1263110"/>
          </a:xfrm>
          <a:prstGeom prst="curvedConnector3">
            <a:avLst>
              <a:gd name="adj1" fmla="val 180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Скругленная соединительная линия 31"/>
          <p:cNvCxnSpPr>
            <a:stCxn id="29" idx="1"/>
            <a:endCxn id="35" idx="1"/>
          </p:cNvCxnSpPr>
          <p:nvPr/>
        </p:nvCxnSpPr>
        <p:spPr>
          <a:xfrm rot="10800000" flipV="1">
            <a:off x="1388710" y="1444353"/>
            <a:ext cx="29222" cy="1263110"/>
          </a:xfrm>
          <a:prstGeom prst="curvedConnector3">
            <a:avLst>
              <a:gd name="adj1" fmla="val 88228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кругленная соединительная линия 22"/>
          <p:cNvCxnSpPr>
            <a:stCxn id="35" idx="3"/>
            <a:endCxn id="21" idx="3"/>
          </p:cNvCxnSpPr>
          <p:nvPr/>
        </p:nvCxnSpPr>
        <p:spPr>
          <a:xfrm>
            <a:off x="7768983" y="2707463"/>
            <a:ext cx="29222" cy="1264302"/>
          </a:xfrm>
          <a:prstGeom prst="curvedConnector3">
            <a:avLst>
              <a:gd name="adj1" fmla="val 88228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Скругленная соединительная линия 23"/>
          <p:cNvCxnSpPr>
            <a:stCxn id="35" idx="1"/>
            <a:endCxn id="21" idx="1"/>
          </p:cNvCxnSpPr>
          <p:nvPr/>
        </p:nvCxnSpPr>
        <p:spPr>
          <a:xfrm rot="10800000" flipH="1" flipV="1">
            <a:off x="1388710" y="2707463"/>
            <a:ext cx="29222" cy="1264302"/>
          </a:xfrm>
          <a:prstGeom prst="curvedConnector3">
            <a:avLst>
              <a:gd name="adj1" fmla="val -782287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1433960" y="1186012"/>
            <a:ext cx="6276077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3BB2"/>
                </a:solidFill>
              </a:rPr>
              <a:t>Анна Леопольдовна, Антон Ульрих и император Иван VI были </a:t>
            </a:r>
            <a:r>
              <a:rPr lang="ru-RU" dirty="0" smtClean="0">
                <a:solidFill>
                  <a:srgbClr val="003BB2"/>
                </a:solidFill>
              </a:rPr>
              <a:t>арестованы</a:t>
            </a:r>
            <a:endParaRPr lang="en-US" dirty="0" smtClean="0">
              <a:solidFill>
                <a:srgbClr val="003BB2"/>
              </a:solidFill>
            </a:endParaRPr>
          </a:p>
          <a:p>
            <a:pPr algn="ctr"/>
            <a:r>
              <a:rPr lang="ru-RU" dirty="0" smtClean="0">
                <a:solidFill>
                  <a:srgbClr val="003BB2"/>
                </a:solidFill>
              </a:rPr>
              <a:t>ротой </a:t>
            </a:r>
            <a:r>
              <a:rPr lang="ru-RU" dirty="0">
                <a:solidFill>
                  <a:srgbClr val="003BB2"/>
                </a:solidFill>
              </a:rPr>
              <a:t>Преображенского полка и отстранены от власти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074361" y="2452355"/>
            <a:ext cx="49632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404040"/>
                </a:solidFill>
              </a:rPr>
              <a:t>Миних, Остерман и </a:t>
            </a:r>
            <a:r>
              <a:rPr lang="ru-RU" dirty="0" err="1">
                <a:solidFill>
                  <a:srgbClr val="404040"/>
                </a:solidFill>
              </a:rPr>
              <a:t>Лёвенвольде</a:t>
            </a:r>
            <a:r>
              <a:rPr lang="ru-RU" dirty="0">
                <a:solidFill>
                  <a:srgbClr val="404040"/>
                </a:solidFill>
              </a:rPr>
              <a:t> также были арестованы </a:t>
            </a:r>
          </a:p>
          <a:p>
            <a:pPr algn="ctr"/>
            <a:r>
              <a:rPr lang="ru-RU" dirty="0">
                <a:solidFill>
                  <a:srgbClr val="404040"/>
                </a:solidFill>
              </a:rPr>
              <a:t>и отправлены в ссылку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360223" y="3716657"/>
            <a:ext cx="649568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>
                <a:solidFill>
                  <a:srgbClr val="003BB2"/>
                </a:solidFill>
              </a:rPr>
              <a:t>Особым манифестом новой российской императрицей была </a:t>
            </a:r>
            <a:r>
              <a:rPr lang="ru-RU" dirty="0" smtClean="0">
                <a:solidFill>
                  <a:srgbClr val="003BB2"/>
                </a:solidFill>
              </a:rPr>
              <a:t>провозглашена</a:t>
            </a:r>
            <a:endParaRPr lang="en-US" dirty="0" smtClean="0">
              <a:solidFill>
                <a:srgbClr val="003BB2"/>
              </a:solidFill>
            </a:endParaRPr>
          </a:p>
          <a:p>
            <a:pPr algn="ctr"/>
            <a:r>
              <a:rPr lang="ru-RU" dirty="0" smtClean="0">
                <a:solidFill>
                  <a:srgbClr val="003BB2"/>
                </a:solidFill>
              </a:rPr>
              <a:t>дочь </a:t>
            </a:r>
            <a:r>
              <a:rPr lang="ru-RU" dirty="0">
                <a:solidFill>
                  <a:srgbClr val="003BB2"/>
                </a:solidFill>
              </a:rPr>
              <a:t>Петра </a:t>
            </a:r>
            <a:r>
              <a:rPr lang="en-US" dirty="0" smtClean="0">
                <a:solidFill>
                  <a:srgbClr val="003BB2"/>
                </a:solidFill>
              </a:rPr>
              <a:t>I </a:t>
            </a:r>
            <a:r>
              <a:rPr lang="ru-RU" dirty="0" smtClean="0">
                <a:solidFill>
                  <a:srgbClr val="003BB2"/>
                </a:solidFill>
              </a:rPr>
              <a:t>Елизавета</a:t>
            </a:r>
            <a:endParaRPr lang="ru-RU" dirty="0">
              <a:solidFill>
                <a:srgbClr val="003BB2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Дворцовый переворот 1741 года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1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9" grpId="0" animBg="1"/>
      <p:bldP spid="35" grpId="0" animBg="1"/>
      <p:bldP spid="2" grpId="0"/>
      <p:bldP spid="27" grpId="0"/>
      <p:bldP spid="4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31917" y="4439505"/>
            <a:ext cx="2480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Екатерина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I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" descr="ÐÐ°ÑÑÐ¸Ð½ÐºÐ¸ Ð¿Ð¾ Ð·Ð°Ð¿ÑÐ¾ÑÑ ÐÐºÐ°ÑÐµÑÐ¸Ð½Ð°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2622" y="355470"/>
            <a:ext cx="3054632" cy="395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0713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71632" y="4439505"/>
            <a:ext cx="62007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Цесаревна Елизавета Петровна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622" y="339725"/>
            <a:ext cx="3054632" cy="3969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44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s00.yaplakal.com/pics/pics_original/1/4/5/1119954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62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984581" y="35115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65285" y="927989"/>
            <a:ext cx="163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Елизавета </a:t>
            </a:r>
            <a:r>
              <a:rPr lang="ru-RU" sz="1200" dirty="0" smtClean="0"/>
              <a:t>во главе </a:t>
            </a:r>
            <a:endParaRPr lang="en-US" sz="1200" dirty="0" smtClean="0"/>
          </a:p>
          <a:p>
            <a:pPr algn="ctr"/>
            <a:r>
              <a:rPr lang="ru-RU" sz="1200" dirty="0" smtClean="0"/>
              <a:t>гвардейцев </a:t>
            </a:r>
          </a:p>
          <a:p>
            <a:pPr algn="ctr"/>
            <a:r>
              <a:rPr lang="ru-RU" sz="1200" dirty="0" smtClean="0"/>
              <a:t>у Зимнего дворца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555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814195"/>
            <a:ext cx="4992687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Иван Антонович был объявлен незаконным правителем, который не имел «никакой уже ко всероссийскому престолу принадлежащей претензии, линии и права».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6" name="Picture 2" descr="https://upload.wikimedia.org/wikipedia/commons/b/bf/Ivan_VI_Antonovich_%28Oranienbaum%2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575117"/>
            <a:ext cx="2990215" cy="400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76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675659" y="1665604"/>
            <a:ext cx="4870449" cy="18122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Иван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VI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Антонович стал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одной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из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самых трагичных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фигур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российском престоле.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Его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можно назвать «железной маской» русской истории.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t="5256" b="5938"/>
          <a:stretch/>
        </p:blipFill>
        <p:spPr>
          <a:xfrm>
            <a:off x="358775" y="694953"/>
            <a:ext cx="2958109" cy="3753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18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352955"/>
            <a:ext cx="5094287" cy="24375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Елизавета издала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указ,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которому населению было предписано сдавать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все монеты с именем Ивана Антоновича.</a:t>
            </a: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en-US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к 1745 году хранение таких денег приравнивалось к государственной измене.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95" y="1050924"/>
            <a:ext cx="3047748" cy="304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3409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0458" y="1164282"/>
            <a:ext cx="50273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Изменялись все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документы,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 которых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было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его имя.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7137" y="117828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6940" y="20642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9" y="2195792"/>
            <a:ext cx="502730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Сжигались портреты Ивана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VI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939" y="296430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8" y="2950303"/>
            <a:ext cx="57683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Изымались оды Ломоносова, </a:t>
            </a: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опубликованные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 его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честь.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66938" y="351480"/>
            <a:ext cx="841828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Меры для забвения имени Ивана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VI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366939" y="399394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200458" y="3979950"/>
            <a:ext cx="576837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Публично сжигались листы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присягой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на верность Ивану </a:t>
            </a:r>
            <a:r>
              <a:rPr lang="en-US" sz="1800" dirty="0" smtClean="0">
                <a:solidFill>
                  <a:prstClr val="white"/>
                </a:solidFill>
                <a:latin typeface="Merriweather"/>
              </a:rPr>
              <a:t>VI.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4098" name="Picture 2" descr="https://upload.wikimedia.org/wikipedia/commons/2/2c/Ivan_VI_of_Russia_with_ca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008" y="1133847"/>
            <a:ext cx="2338894" cy="31675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90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21" grpId="0" animBg="1"/>
      <p:bldP spid="2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https://upload.wikimedia.org/wikipedia/commons/1/16/Equestrian_portrait_of_Elizabeth_of_Russia_by_G.C.Prenner_%281744-55%2C_Russian_museum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"/>
            <a:ext cx="9144001" cy="5143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55320" y="1846231"/>
            <a:ext cx="2800884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Для ведения государственных дел Елизавета подбирала способных людей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510724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97230" y="4439505"/>
            <a:ext cx="534954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</a:rPr>
              <a:t>Яков Петрович Шаховской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52622" y="339725"/>
            <a:ext cx="3054632" cy="3969124"/>
          </a:xfrm>
          <a:prstGeom prst="rect">
            <a:avLst/>
          </a:prstGeom>
        </p:spPr>
      </p:pic>
      <p:pic>
        <p:nvPicPr>
          <p:cNvPr id="6146" name="Picture 2" descr="https://upload.wikimedia.org/wikipedia/commons/3/3b/Yakov_Petrovich_Shakhovskoy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52623" y="339726"/>
            <a:ext cx="3054632" cy="3969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93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s://upload.wikimedia.org/wikipedia/commons/b/b0/A.P._Bestuzhev-Rumin_by_L.Tocque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6985225" y="34959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Алексей Петрович Бестужев-Рюмин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0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34558" y="0"/>
            <a:ext cx="9378560" cy="6277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6985225" y="34959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Алексей 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 и Григорий Орловы</a:t>
            </a:r>
          </a:p>
        </p:txBody>
      </p:sp>
    </p:spTree>
    <p:extLst>
      <p:ext uri="{BB962C8B-B14F-4D97-AF65-F5344CB8AC3E}">
        <p14:creationId xmlns:p14="http://schemas.microsoft.com/office/powerpoint/2010/main" val="91449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81183" y="4439505"/>
            <a:ext cx="71593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+mj-lt"/>
              </a:rPr>
              <a:t>Алексей Григорьевич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Разумовский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" descr="https://upload.wikimedia.org/wikipedia/commons/f/fb/Alexei_Grigorievich_Razumovskiy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867" y="349901"/>
            <a:ext cx="3163895" cy="3958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3847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upload.wikimedia.org/wikipedia/commons/8/85/Ivan_Shuvalov_by_F.Rokotov_%281760%2C_Hermitage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6985225" y="349592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Ф. Рокотов.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Портрет 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И. Шувалова.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1760</a:t>
            </a:r>
          </a:p>
        </p:txBody>
      </p:sp>
    </p:spTree>
    <p:extLst>
      <p:ext uri="{BB962C8B-B14F-4D97-AF65-F5344CB8AC3E}">
        <p14:creationId xmlns:p14="http://schemas.microsoft.com/office/powerpoint/2010/main" val="269472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817954"/>
            <a:ext cx="4870449" cy="15075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Иван Шувалов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покровительствовал учёным, писателям и художникам.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том числе он оказывал поддержку Михаилу Ломоносову.</a:t>
            </a:r>
          </a:p>
        </p:txBody>
      </p:sp>
      <p:sp>
        <p:nvSpPr>
          <p:cNvPr id="5" name="AutoShape 6" descr="ÐÐ°ÑÑÐ¸Ð½ÐºÐ¸ Ð¿Ð¾ Ð·Ð°Ð¿ÑÐ¾ÑÑ Ð»Ð¾Ð¼Ð¾Ð½Ð¾ÑÐ¾Ð² Ð¸ ÑÑÐ²Ð°Ð»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Ð°ÑÑÐ¸Ð½ÐºÐ¸ Ð¿Ð¾ Ð·Ð°Ð¿ÑÐ¾ÑÑ Ð»Ð¾Ð¼Ð¾Ð½Ð¾ÑÐ¾Ð² Ð¸ ÑÑÐ²Ð°Ð»Ð¾Ð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274" name="Picture 10" descr="ÐÐ°ÑÑÐ¸Ð½ÐºÐ¸ Ð¿Ð¾ Ð·Ð°Ð¿ÑÐ¾ÑÑ Ð»Ð¾Ð¼Ð¾Ð½Ð¾ÑÐ¾Ð²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27184"/>
            <a:ext cx="2711669" cy="368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923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ÐÐ°ÑÑÐ¸Ð½ÐºÐ¸ Ð¿Ð¾ Ð·Ð°Ð¿ÑÐ¾ÑÑ ÐÐ½Ð°ÑÐ³ÑÑÐ°ÑÐ¸Ñ ÐÐ¼Ð¿ÐµÑÐ°ÑÐ¾ÑÑÐºÐ¾Ð¹ ÐÐºÐ°Ð´ÐµÐ¼Ð¸Ð¸ ÑÑÐ´Ð¾Ð¶ÐµÑÑÐ² 7 Ð¸ÑÐ»Ñ 1765 Ð³Ð¾Ð´Ð°, ÐÐ°Ð»ÐµÑÐ¸Ð¹ ÐÐ²Ð°Ð½Ð¾Ð²Ð¸Ñ Ð¯ÐºÐ¾Ð±Ð¸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вал 5"/>
          <p:cNvSpPr/>
          <p:nvPr/>
        </p:nvSpPr>
        <p:spPr>
          <a:xfrm>
            <a:off x="6984581" y="35115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79279" y="650990"/>
            <a:ext cx="180530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 smtClean="0"/>
              <a:t>В. Якоби. </a:t>
            </a:r>
          </a:p>
          <a:p>
            <a:pPr algn="ctr"/>
            <a:r>
              <a:rPr lang="ru-RU" sz="1200" dirty="0" smtClean="0"/>
              <a:t>Инаугурация</a:t>
            </a:r>
          </a:p>
          <a:p>
            <a:pPr algn="ctr"/>
            <a:r>
              <a:rPr lang="ru-RU" sz="1200" dirty="0" smtClean="0"/>
              <a:t>Императорской</a:t>
            </a:r>
          </a:p>
          <a:p>
            <a:pPr algn="ctr"/>
            <a:r>
              <a:rPr lang="ru-RU" sz="1200" dirty="0" smtClean="0"/>
              <a:t> </a:t>
            </a:r>
            <a:r>
              <a:rPr lang="ru-RU" sz="1200" dirty="0"/>
              <a:t>Академии художеств </a:t>
            </a:r>
            <a:endParaRPr lang="ru-RU" sz="1200" dirty="0" smtClean="0"/>
          </a:p>
          <a:p>
            <a:pPr algn="ctr"/>
            <a:r>
              <a:rPr lang="ru-RU" sz="1200" dirty="0" smtClean="0"/>
              <a:t>7 </a:t>
            </a:r>
            <a:r>
              <a:rPr lang="ru-RU" sz="1200" dirty="0"/>
              <a:t>июля 1765 года</a:t>
            </a:r>
            <a:r>
              <a:rPr lang="ru-RU" sz="1200" dirty="0" smtClean="0"/>
              <a:t>.</a:t>
            </a:r>
          </a:p>
          <a:p>
            <a:pPr algn="ctr"/>
            <a:r>
              <a:rPr lang="ru-RU" sz="1200" dirty="0" smtClean="0"/>
              <a:t>1889</a:t>
            </a:r>
            <a:endParaRPr lang="ru-RU" dirty="0"/>
          </a:p>
        </p:txBody>
      </p:sp>
      <p:pic>
        <p:nvPicPr>
          <p:cNvPr id="12292" name="Picture 4" descr="https://upload.wikimedia.org/wikipedia/commons/9/98/Moscow_University%2C_1820s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"/>
          <a:stretch/>
        </p:blipFill>
        <p:spPr bwMode="auto">
          <a:xfrm>
            <a:off x="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9" name="Овал 8"/>
          <p:cNvSpPr/>
          <p:nvPr/>
        </p:nvSpPr>
        <p:spPr>
          <a:xfrm>
            <a:off x="6988442" y="35182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25323" y="1020994"/>
            <a:ext cx="11256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Московский </a:t>
            </a:r>
            <a:endParaRPr lang="ru-RU" sz="1200" dirty="0" smtClean="0"/>
          </a:p>
          <a:p>
            <a:pPr algn="ctr"/>
            <a:r>
              <a:rPr lang="ru-RU" sz="1200" dirty="0" smtClean="0"/>
              <a:t>университет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8215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5536768" y="1928509"/>
            <a:ext cx="1432097" cy="528200"/>
          </a:xfrm>
          <a:prstGeom prst="roundRect">
            <a:avLst/>
          </a:prstGeom>
          <a:noFill/>
          <a:ln w="15875" cap="rnd">
            <a:solidFill>
              <a:srgbClr val="003BB2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501795" y="1910688"/>
            <a:ext cx="15392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Анна</a:t>
            </a:r>
          </a:p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Леопольдовна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897939" y="3079524"/>
            <a:ext cx="1433650" cy="52466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536768" y="1164789"/>
            <a:ext cx="1432097" cy="52983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80961" y="3084692"/>
            <a:ext cx="1415659" cy="519497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7181813" y="1537486"/>
            <a:ext cx="1432097" cy="541885"/>
          </a:xfrm>
          <a:prstGeom prst="roundRect">
            <a:avLst/>
          </a:prstGeom>
          <a:noFill/>
          <a:ln w="15875">
            <a:solidFill>
              <a:srgbClr val="003BB2">
                <a:alpha val="75000"/>
              </a:srgbClr>
            </a:solidFill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 smtClean="0">
              <a:solidFill>
                <a:srgbClr val="003BB2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81158" y="1654539"/>
            <a:ext cx="8334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Иван </a:t>
            </a:r>
            <a:r>
              <a:rPr lang="en-US" sz="1400" dirty="0" smtClean="0">
                <a:solidFill>
                  <a:srgbClr val="003BB2"/>
                </a:solidFill>
              </a:rPr>
              <a:t>VI  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46684" y="3082830"/>
            <a:ext cx="1270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Алексей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Михайлович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56" name="Скругленная соединительная линия 55"/>
          <p:cNvCxnSpPr>
            <a:stCxn id="36" idx="1"/>
            <a:endCxn id="59" idx="3"/>
          </p:cNvCxnSpPr>
          <p:nvPr/>
        </p:nvCxnSpPr>
        <p:spPr>
          <a:xfrm rot="10800000" flipV="1">
            <a:off x="3655109" y="2580211"/>
            <a:ext cx="244383" cy="36210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Скругленная соединительная линия 56"/>
          <p:cNvCxnSpPr>
            <a:stCxn id="59" idx="3"/>
            <a:endCxn id="49" idx="1"/>
          </p:cNvCxnSpPr>
          <p:nvPr/>
        </p:nvCxnSpPr>
        <p:spPr>
          <a:xfrm>
            <a:off x="3655108" y="2942313"/>
            <a:ext cx="242831" cy="399544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33142" y="386416"/>
            <a:ext cx="711457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32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Родословная Ивана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VI </a:t>
            </a:r>
            <a:endParaRPr lang="en-US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cxnSp>
        <p:nvCxnSpPr>
          <p:cNvPr id="21" name="Скругленная соединительная линия 20"/>
          <p:cNvCxnSpPr>
            <a:stCxn id="54" idx="3"/>
            <a:endCxn id="59" idx="1"/>
          </p:cNvCxnSpPr>
          <p:nvPr/>
        </p:nvCxnSpPr>
        <p:spPr>
          <a:xfrm>
            <a:off x="1995068" y="2578143"/>
            <a:ext cx="244383" cy="36417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Скругленная соединительная линия 51"/>
          <p:cNvCxnSpPr>
            <a:stCxn id="40" idx="1"/>
            <a:endCxn id="36" idx="3"/>
          </p:cNvCxnSpPr>
          <p:nvPr/>
        </p:nvCxnSpPr>
        <p:spPr>
          <a:xfrm rot="10800000" flipV="1">
            <a:off x="5331590" y="2192609"/>
            <a:ext cx="205179" cy="38760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5741461" y="1157649"/>
            <a:ext cx="1084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Антон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Ульрих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80" name="Скругленная соединительная линия 79"/>
          <p:cNvCxnSpPr>
            <a:stCxn id="55" idx="3"/>
            <a:endCxn id="63" idx="1"/>
          </p:cNvCxnSpPr>
          <p:nvPr/>
        </p:nvCxnSpPr>
        <p:spPr>
          <a:xfrm flipV="1">
            <a:off x="1993345" y="3735972"/>
            <a:ext cx="249783" cy="374097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Скругленная соединительная линия 84"/>
          <p:cNvCxnSpPr>
            <a:stCxn id="63" idx="1"/>
            <a:endCxn id="60" idx="3"/>
          </p:cNvCxnSpPr>
          <p:nvPr/>
        </p:nvCxnSpPr>
        <p:spPr>
          <a:xfrm rot="10800000">
            <a:off x="1996620" y="3344442"/>
            <a:ext cx="246508" cy="391531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Скругленная соединительная линия 85"/>
          <p:cNvCxnSpPr>
            <a:stCxn id="60" idx="3"/>
            <a:endCxn id="59" idx="1"/>
          </p:cNvCxnSpPr>
          <p:nvPr/>
        </p:nvCxnSpPr>
        <p:spPr>
          <a:xfrm flipV="1">
            <a:off x="1996620" y="2942313"/>
            <a:ext cx="242831" cy="402128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899491" y="2315294"/>
            <a:ext cx="1432098" cy="529833"/>
          </a:xfrm>
          <a:prstGeom prst="roundRect">
            <a:avLst/>
          </a:prstGeom>
          <a:noFill/>
          <a:ln w="15875" cap="rnd">
            <a:solidFill>
              <a:srgbClr val="003BB2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27501" y="3082829"/>
            <a:ext cx="13690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Анна Иоанновна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899491" y="1567590"/>
            <a:ext cx="1432098" cy="529833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982239" y="2331819"/>
            <a:ext cx="1266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Екатерина Иоанновна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069697" y="1574203"/>
            <a:ext cx="1084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Карл Леопольд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8404" y="2311159"/>
            <a:ext cx="15407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Мария 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Милославская 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79409" y="2313037"/>
            <a:ext cx="1415659" cy="532090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577686" y="3848491"/>
            <a:ext cx="1415659" cy="523156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sp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630783" y="3859839"/>
            <a:ext cx="1307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Наталья</a:t>
            </a:r>
          </a:p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Нарышкина</a:t>
            </a:r>
            <a:endParaRPr lang="ru-RU" sz="1400" dirty="0">
              <a:solidFill>
                <a:srgbClr val="404040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39451" y="2679140"/>
            <a:ext cx="1415657" cy="526345"/>
          </a:xfrm>
          <a:prstGeom prst="roundRect">
            <a:avLst/>
          </a:prstGeom>
          <a:noFill/>
          <a:ln w="15875" cap="rnd">
            <a:solidFill>
              <a:srgbClr val="003BB2">
                <a:alpha val="75000"/>
              </a:srgbClr>
            </a:solidFill>
            <a:prstDash val="solid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420764" y="2775053"/>
            <a:ext cx="11246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3BB2"/>
                </a:solidFill>
              </a:rPr>
              <a:t>Иван </a:t>
            </a:r>
            <a:r>
              <a:rPr lang="en-US" sz="1400" dirty="0" smtClean="0">
                <a:solidFill>
                  <a:srgbClr val="003BB2"/>
                </a:solidFill>
              </a:rPr>
              <a:t>V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243128" y="3475423"/>
            <a:ext cx="1410257" cy="521098"/>
          </a:xfrm>
          <a:prstGeom prst="roundRect">
            <a:avLst/>
          </a:prstGeom>
          <a:noFill/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</a:ln>
        </p:spPr>
        <p:txBody>
          <a:bodyPr wrap="square" tIns="180000" bIns="180000" rtlCol="0">
            <a:noAutofit/>
          </a:bodyPr>
          <a:lstStyle/>
          <a:p>
            <a:pPr algn="ctr" defTabSz="685732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565523" y="3591630"/>
            <a:ext cx="7569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404040"/>
                </a:solidFill>
              </a:rPr>
              <a:t>Пётр </a:t>
            </a:r>
            <a:r>
              <a:rPr lang="en-US" sz="1400" dirty="0" smtClean="0">
                <a:solidFill>
                  <a:srgbClr val="404040"/>
                </a:solidFill>
              </a:rPr>
              <a:t>I</a:t>
            </a:r>
            <a:endParaRPr lang="ru-RU" sz="1400" dirty="0">
              <a:solidFill>
                <a:srgbClr val="404040"/>
              </a:solidFill>
            </a:endParaRPr>
          </a:p>
        </p:txBody>
      </p:sp>
      <p:cxnSp>
        <p:nvCxnSpPr>
          <p:cNvPr id="74" name="Скругленная соединительная линия 73"/>
          <p:cNvCxnSpPr>
            <a:stCxn id="40" idx="1"/>
            <a:endCxn id="42" idx="3"/>
          </p:cNvCxnSpPr>
          <p:nvPr/>
        </p:nvCxnSpPr>
        <p:spPr>
          <a:xfrm rot="10800000">
            <a:off x="5331590" y="1832507"/>
            <a:ext cx="205179" cy="360102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Скругленная соединительная линия 78"/>
          <p:cNvCxnSpPr>
            <a:stCxn id="29" idx="1"/>
            <a:endCxn id="41" idx="3"/>
          </p:cNvCxnSpPr>
          <p:nvPr/>
        </p:nvCxnSpPr>
        <p:spPr>
          <a:xfrm rot="10800000">
            <a:off x="6968865" y="1429707"/>
            <a:ext cx="212948" cy="378723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Скругленная соединительная линия 80"/>
          <p:cNvCxnSpPr>
            <a:stCxn id="29" idx="1"/>
            <a:endCxn id="40" idx="3"/>
          </p:cNvCxnSpPr>
          <p:nvPr/>
        </p:nvCxnSpPr>
        <p:spPr>
          <a:xfrm rot="10800000" flipV="1">
            <a:off x="6968865" y="1808429"/>
            <a:ext cx="212948" cy="384180"/>
          </a:xfrm>
          <a:prstGeom prst="curvedConnector3">
            <a:avLst>
              <a:gd name="adj1" fmla="val 50000"/>
            </a:avLst>
          </a:prstGeom>
          <a:ln w="15875" cap="rnd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78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500"/>
                            </p:stCondLst>
                            <p:childTnLst>
                              <p:par>
                                <p:cTn id="1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35" grpId="0"/>
      <p:bldP spid="49" grpId="0" animBg="1"/>
      <p:bldP spid="41" grpId="0" animBg="1"/>
      <p:bldP spid="60" grpId="0" animBg="1"/>
      <p:bldP spid="29" grpId="0" animBg="1"/>
      <p:bldP spid="14" grpId="0"/>
      <p:bldP spid="47" grpId="0"/>
      <p:bldP spid="38" grpId="0"/>
      <p:bldP spid="36" grpId="0" animBg="1"/>
      <p:bldP spid="37" grpId="0"/>
      <p:bldP spid="42" grpId="0" animBg="1"/>
      <p:bldP spid="43" grpId="0"/>
      <p:bldP spid="51" grpId="0"/>
      <p:bldP spid="53" grpId="0"/>
      <p:bldP spid="54" grpId="0" animBg="1"/>
      <p:bldP spid="55" grpId="0" animBg="1"/>
      <p:bldP spid="58" grpId="0"/>
      <p:bldP spid="59" grpId="0" animBg="1"/>
      <p:bldP spid="62" grpId="0"/>
      <p:bldP spid="63" grpId="0" animBg="1"/>
      <p:bldP spid="6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802236"/>
            <a:ext cx="4870449" cy="15234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Пётр Шувалов был инициатором важной экономической реформы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1754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года, в ходе которой были отменены внутренние таможенные пошлины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AutoShape 6" descr="ÐÐ°ÑÑÐ¸Ð½ÐºÐ¸ Ð¿Ð¾ Ð·Ð°Ð¿ÑÐ¾ÑÑ Ð»Ð¾Ð¼Ð¾Ð½Ð¾ÑÐ¾Ð² Ð¸ ÑÑÐ²Ð°Ð»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Ð°ÑÑÐ¸Ð½ÐºÐ¸ Ð¿Ð¾ Ð·Ð°Ð¿ÑÐ¾ÑÑ Ð»Ð¾Ð¼Ð¾Ð½Ð¾ÑÐ¾Ð² Ð¸ ÑÑÐ²Ð°Ð»Ð¾Ð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314" name="Picture 2" descr="https://upload.wikimedia.org/wikipedia/commons/3/3d/RusPortraits_v3-003_Le_Comte_Pierre_Ivanowitch_Chouvaloff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76445" y="672662"/>
            <a:ext cx="3002783" cy="3804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856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s://upload.wikimedia.org/wikipedia/commons/6/62/Portrait_of_Empress_Elizaveta_Petrovna_by_Ivan_Vishnyakov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248229" y="-1"/>
            <a:ext cx="7895771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upload.wikimedia.org/wikipedia/commons/6/62/Portrait_of_Empress_Elizaveta_Petrovna_by_Ivan_Vishnyakov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7847" y="0"/>
            <a:ext cx="1256074" cy="51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88515" y="1846231"/>
            <a:ext cx="2934494" cy="1451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Для незамужней бездетной Елизаветы остро стоял вопрос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о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преемнике.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98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962353"/>
            <a:ext cx="4992687" cy="1218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Единственным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наследником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Елизаветы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был сын её сестры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Анны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Петровны </a:t>
            </a:r>
            <a:r>
              <a:rPr lang="ru-RU" sz="1800" dirty="0" err="1">
                <a:solidFill>
                  <a:prstClr val="white"/>
                </a:solidFill>
                <a:latin typeface="+mj-lt"/>
              </a:rPr>
              <a:t>голштинский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герцог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Карл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Петер, внук Петра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.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AutoShape 6" descr="ÐÐ°ÑÑÐ¸Ð½ÐºÐ¸ Ð¿Ð¾ Ð·Ð°Ð¿ÑÐ¾ÑÑ Ð»Ð¾Ð¼Ð¾Ð½Ð¾ÑÐ¾Ð² Ð¸ ÑÑÐ²Ð°Ð»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Ð°ÑÑÐ¸Ð½ÐºÐ¸ Ð¿Ð¾ Ð·Ð°Ð¿ÑÐ¾ÑÑ Ð»Ð¾Ð¼Ð¾Ð½Ð¾ÑÐ¾Ð² Ð¸ ÑÑÐ²Ð°Ð»Ð¾Ð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/>
          <a:srcRect l="5702" t="17057" r="17224" b="1981"/>
          <a:stretch/>
        </p:blipFill>
        <p:spPr>
          <a:xfrm>
            <a:off x="358775" y="612629"/>
            <a:ext cx="3002263" cy="390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769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Приход к власти Петра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III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7590" y="130670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Желание Елизаветы Петровны закрепить трон за потомками Петра 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20078" y="130670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Официальное объявление наследником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Карла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Петера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феврале 1742 года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21661" y="1285762"/>
            <a:ext cx="2916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Крещение Карла </a:t>
            </a:r>
            <a:r>
              <a:rPr lang="ru-RU" sz="1400" dirty="0" smtClean="0">
                <a:solidFill>
                  <a:srgbClr val="003BB2"/>
                </a:solidFill>
              </a:rPr>
              <a:t>Петера</a:t>
            </a:r>
            <a:endParaRPr lang="en-US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в православие</a:t>
            </a:r>
            <a:r>
              <a:rPr lang="en-US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 smtClean="0">
                <a:solidFill>
                  <a:srgbClr val="003BB2"/>
                </a:solidFill>
              </a:rPr>
              <a:t>под </a:t>
            </a:r>
            <a:r>
              <a:rPr lang="ru-RU" sz="1400" dirty="0">
                <a:solidFill>
                  <a:srgbClr val="003BB2"/>
                </a:solidFill>
              </a:rPr>
              <a:t>именем Петра </a:t>
            </a:r>
            <a:r>
              <a:rPr lang="ru-RU" sz="1400" dirty="0" smtClean="0">
                <a:solidFill>
                  <a:srgbClr val="003BB2"/>
                </a:solidFill>
              </a:rPr>
              <a:t>Фёдоровича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178859" y="2885965"/>
            <a:ext cx="2606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Свадьба Петра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 Софии Августы Фредерики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(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Екатерины Алексеевны)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808133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24370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479780" y="2368070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1695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ÐÐ°ÑÑÐ¸Ð½ÐºÐ¸ Ð¿Ð¾ Ð·Ð°Ð¿ÑÐ¾ÑÑ Ð¿ÑÑÑ iii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966060" y="-1"/>
            <a:ext cx="8177937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ÐÐ°ÑÑÐ¸Ð½ÐºÐ¸ Ð¿Ð¾ Ð·Ð°Ð¿ÑÐ¾ÑÑ Ð¿ÑÑÑ iii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1"/>
            <a:ext cx="977578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3311525" cy="5143500"/>
          </a:xfrm>
          <a:prstGeom prst="rect">
            <a:avLst/>
          </a:prstGeom>
          <a:solidFill>
            <a:srgbClr val="003BB2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88515" y="1308887"/>
            <a:ext cx="2864651" cy="2516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Елизавета считала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, что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Пётр слишком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долго жил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algn="ctr" defTabSz="685783">
              <a:lnSpc>
                <a:spcPct val="125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за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границей и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не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имел достаточного образования,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чтобы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управлять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Россией.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78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Приход к власти Петра </a:t>
            </a:r>
            <a:r>
              <a:rPr lang="en-US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III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7590" y="1306703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Желание Елизаветы Петровны закрепить трон за потомками Петра I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20078" y="1306703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Официальное объявление наследником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Карла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Петера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в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феврале 1742 года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541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Провозглашение 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Петра российским</a:t>
            </a: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императором 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120078" y="2841726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Смерть Елизаветы Петровны в </a:t>
            </a:r>
            <a:r>
              <a:rPr lang="ru-RU" sz="1400" dirty="0" smtClean="0">
                <a:solidFill>
                  <a:srgbClr val="003BB2"/>
                </a:solidFill>
              </a:rPr>
              <a:t>декабре</a:t>
            </a: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>
                <a:solidFill>
                  <a:srgbClr val="003BB2"/>
                </a:solidFill>
              </a:rPr>
              <a:t>1761 года 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808133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24370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724370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798608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21661" y="1285762"/>
            <a:ext cx="2916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Крещение Карла </a:t>
            </a:r>
            <a:r>
              <a:rPr lang="ru-RU" sz="1400" dirty="0" smtClean="0">
                <a:solidFill>
                  <a:srgbClr val="003BB2"/>
                </a:solidFill>
              </a:rPr>
              <a:t>Петера</a:t>
            </a:r>
            <a:endParaRPr lang="en-US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в православие</a:t>
            </a:r>
            <a:r>
              <a:rPr lang="en-US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 smtClean="0">
                <a:solidFill>
                  <a:srgbClr val="003BB2"/>
                </a:solidFill>
              </a:rPr>
              <a:t>под </a:t>
            </a:r>
            <a:r>
              <a:rPr lang="ru-RU" sz="1400" dirty="0">
                <a:solidFill>
                  <a:srgbClr val="003BB2"/>
                </a:solidFill>
              </a:rPr>
              <a:t>именем Петра </a:t>
            </a:r>
            <a:r>
              <a:rPr lang="ru-RU" sz="1400" dirty="0" smtClean="0">
                <a:solidFill>
                  <a:srgbClr val="003BB2"/>
                </a:solidFill>
              </a:rPr>
              <a:t>Фёдоровича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78859" y="2841726"/>
            <a:ext cx="2606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Свадьба Петра на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Софии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Августе Фредерике (Екатерине Алексеевне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)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cxnSp>
        <p:nvCxnSpPr>
          <p:cNvPr id="23" name="Прямая со стрелкой 22"/>
          <p:cNvCxnSpPr/>
          <p:nvPr/>
        </p:nvCxnSpPr>
        <p:spPr>
          <a:xfrm>
            <a:off x="7479780" y="2368070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622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2267051"/>
            <a:ext cx="4992687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Пётр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III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правил всего полгода </a:t>
            </a:r>
            <a:endParaRPr lang="ru-RU" sz="1800" dirty="0" smtClean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не был коронован.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</p:txBody>
      </p:sp>
      <p:sp>
        <p:nvSpPr>
          <p:cNvPr id="5" name="AutoShape 6" descr="ÐÐ°ÑÑÐ¸Ð½ÐºÐ¸ Ð¿Ð¾ Ð·Ð°Ð¿ÑÐ¾ÑÑ Ð»Ð¾Ð¼Ð¾Ð½Ð¾ÑÐ¾Ð² Ð¸ ÑÑÐ²Ð°Ð»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Ð°ÑÑÐ¸Ð½ÐºÐ¸ Ð¿Ð¾ Ð·Ð°Ð¿ÑÐ¾ÑÑ Ð»Ð¾Ð¼Ð¾Ð½Ð¾ÑÐ¾Ð² Ð¸ ÑÑÐ²Ð°Ð»Ð¾Ð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8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533056"/>
            <a:ext cx="2989263" cy="4085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522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2767" y="377003"/>
            <a:ext cx="832288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Внутренняя политика Петра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III</a:t>
            </a:r>
            <a:endParaRPr lang="ru-RU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00457" y="1505728"/>
            <a:ext cx="64336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 проводить реформы в области экономики.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742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3525" y="22623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5776" y="2392060"/>
            <a:ext cx="580651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Освободил дворян от обязательной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службы. 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8844" y="321518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16534" y="3346687"/>
            <a:ext cx="65338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Прекратил преследование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старообрядцев.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3582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6939" y="413632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prstClr val="black"/>
                </a:solidFill>
                <a:latin typeface="Merriweather"/>
              </a:rPr>
              <a:t>4</a:t>
            </a:r>
            <a:endParaRPr lang="ru-RU" sz="1800" dirty="0">
              <a:solidFill>
                <a:prstClr val="black"/>
              </a:solidFill>
              <a:latin typeface="Merriweather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00457" y="4268052"/>
            <a:ext cx="653384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Упразднил Тайную канцелярию.</a:t>
            </a:r>
          </a:p>
        </p:txBody>
      </p:sp>
      <p:pic>
        <p:nvPicPr>
          <p:cNvPr id="2052" name="Picture 4" descr="ÐÐ°ÑÑÐ¸Ð½ÐºÐ¸ Ð¿Ð¾ Ð·Ð°Ð¿ÑÐ¾ÑÑ Ð¿ÑÑÑ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481" y="1979201"/>
            <a:ext cx="1792172" cy="260313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4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s://upload.wikimedia.org/wikipedia/commons/9/95/Peter_III_by_A.Antropov_%281762%2C_Tretyakov_gallery%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2603" y="-1"/>
            <a:ext cx="9156603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990931" y="3524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А. Антропов.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Портрет Петра III.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1762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-12603" y="3972860"/>
            <a:ext cx="4557709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Пётр Фёдорович не воспринимал русские традиции, </a:t>
            </a:r>
            <a:r>
              <a:rPr lang="ru-RU" sz="1400" dirty="0" smtClean="0">
                <a:solidFill>
                  <a:schemeClr val="bg1"/>
                </a:solidFill>
              </a:rPr>
              <a:t>не </a:t>
            </a:r>
            <a:r>
              <a:rPr lang="ru-RU" sz="1400" dirty="0">
                <a:solidFill>
                  <a:schemeClr val="bg1"/>
                </a:solidFill>
              </a:rPr>
              <a:t>желал изучать </a:t>
            </a:r>
            <a:r>
              <a:rPr lang="ru-RU" sz="1400" dirty="0" smtClean="0">
                <a:solidFill>
                  <a:schemeClr val="bg1"/>
                </a:solidFill>
              </a:rPr>
              <a:t>русскую историю</a:t>
            </a:r>
            <a:r>
              <a:rPr lang="ru-RU" sz="1400" dirty="0">
                <a:solidFill>
                  <a:schemeClr val="bg1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656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Внешняя </a:t>
            </a:r>
            <a:r>
              <a:rPr lang="ru-RU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политика Петра </a:t>
            </a:r>
            <a:r>
              <a:rPr lang="en-US" sz="2800" dirty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III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77826" y="2743438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Пётр III являлся потомком прусского короля Фридриха II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44836" y="2743676"/>
            <a:ext cx="28543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/>
              <a:t>Он преклонялся перед </a:t>
            </a:r>
            <a:r>
              <a:rPr lang="ru-RU" sz="1400" dirty="0" smtClean="0"/>
              <a:t>Фридрихом и </a:t>
            </a:r>
            <a:r>
              <a:rPr lang="ru-RU" sz="1400" dirty="0"/>
              <a:t>перед </a:t>
            </a:r>
            <a:endParaRPr lang="ru-RU" sz="1400" dirty="0" smtClean="0"/>
          </a:p>
          <a:p>
            <a:pPr algn="ctr" defTabSz="685783"/>
            <a:r>
              <a:rPr lang="ru-RU" sz="1400" dirty="0" smtClean="0"/>
              <a:t>всем </a:t>
            </a:r>
            <a:r>
              <a:rPr lang="ru-RU" sz="1400" dirty="0"/>
              <a:t>прусским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130925" y="2746453"/>
            <a:ext cx="28875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 smtClean="0"/>
              <a:t>Вывел Россию </a:t>
            </a:r>
          </a:p>
          <a:p>
            <a:pPr algn="ctr" defTabSz="685783"/>
            <a:r>
              <a:rPr lang="ru-RU" sz="1400" dirty="0" smtClean="0"/>
              <a:t>из Семилетней войны </a:t>
            </a:r>
          </a:p>
          <a:p>
            <a:pPr algn="ctr" defTabSz="685783"/>
            <a:r>
              <a:rPr lang="ru-RU" sz="1400" dirty="0" smtClean="0"/>
              <a:t>на </a:t>
            </a:r>
            <a:r>
              <a:rPr lang="ru-RU" sz="1400" dirty="0"/>
              <a:t>невыгодных </a:t>
            </a:r>
            <a:r>
              <a:rPr lang="ru-RU" sz="1400" dirty="0" smtClean="0"/>
              <a:t>условиях</a:t>
            </a:r>
            <a:endParaRPr lang="ru-RU" sz="1400" dirty="0"/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973388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889625" y="2165892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/>
          <p:cNvSpPr/>
          <p:nvPr/>
        </p:nvSpPr>
        <p:spPr>
          <a:xfrm>
            <a:off x="1377032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schemeClr val="bg1"/>
                </a:solidFill>
                <a:latin typeface="Merriweather"/>
              </a:rPr>
              <a:t>1</a:t>
            </a:r>
          </a:p>
        </p:txBody>
      </p:sp>
      <p:sp>
        <p:nvSpPr>
          <p:cNvPr id="23" name="Овал 22"/>
          <p:cNvSpPr/>
          <p:nvPr/>
        </p:nvSpPr>
        <p:spPr>
          <a:xfrm>
            <a:off x="4301999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2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7236493" y="1876842"/>
            <a:ext cx="540000" cy="540000"/>
          </a:xfrm>
          <a:prstGeom prst="ellipse">
            <a:avLst/>
          </a:prstGeom>
          <a:solidFill>
            <a:srgbClr val="003BB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 smtClean="0">
                <a:solidFill>
                  <a:schemeClr val="bg1"/>
                </a:solidFill>
                <a:latin typeface="Merriweather"/>
              </a:rPr>
              <a:t>3</a:t>
            </a:r>
            <a:endParaRPr lang="ru-RU" sz="1800" dirty="0">
              <a:solidFill>
                <a:schemeClr val="bg1"/>
              </a:solidFill>
              <a:latin typeface="Merriweather"/>
            </a:endParaRPr>
          </a:p>
        </p:txBody>
      </p:sp>
    </p:spTree>
    <p:extLst>
      <p:ext uri="{BB962C8B-B14F-4D97-AF65-F5344CB8AC3E}">
        <p14:creationId xmlns:p14="http://schemas.microsoft.com/office/powerpoint/2010/main" val="261467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18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1505304"/>
            <a:ext cx="487044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Иван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VI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был свергнут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в ноябре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1741 года в результате дворцового переворота. 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</a:t>
            </a:r>
            <a:endParaRPr lang="ru-RU" sz="1800" dirty="0">
              <a:solidFill>
                <a:prstClr val="white"/>
              </a:solidFill>
              <a:latin typeface="+mj-lt"/>
            </a:endParaRPr>
          </a:p>
          <a:p>
            <a:pPr defTabSz="685766">
              <a:lnSpc>
                <a:spcPct val="110000"/>
              </a:lnSpc>
            </a:pPr>
            <a:r>
              <a:rPr lang="ru-RU" sz="1800" dirty="0">
                <a:solidFill>
                  <a:prstClr val="white"/>
                </a:solidFill>
                <a:latin typeface="+mj-lt"/>
              </a:rPr>
              <a:t>Ю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ный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император и его 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родители</a:t>
            </a:r>
          </a:p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были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арестованы по приказу новой императрицы Елизаветы Петровны. </a:t>
            </a:r>
          </a:p>
        </p:txBody>
      </p:sp>
      <p:pic>
        <p:nvPicPr>
          <p:cNvPr id="1028" name="Picture 4" descr="http://enoth.org/enc/2/3.files/image0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8775" y="740602"/>
            <a:ext cx="2989263" cy="3662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5660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63030" y="17099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Мирный договор Петра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III</a:t>
            </a:r>
          </a:p>
          <a:p>
            <a:pPr defTabSz="685749"/>
            <a:r>
              <a:rPr lang="ru-RU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и Фридриха </a:t>
            </a:r>
            <a:r>
              <a:rPr lang="en-US" sz="2800" dirty="0" smtClean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II</a:t>
            </a:r>
            <a:endParaRPr lang="ru-RU" sz="2800" dirty="0" smtClean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3030" y="3946423"/>
            <a:ext cx="334072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возвращала Восточную </a:t>
            </a:r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Пруссию.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369285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443413" y="329748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444380" y="3946423"/>
            <a:ext cx="524572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отказалась от всех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земель, полученных </a:t>
            </a:r>
            <a:r>
              <a:rPr lang="ru-RU" sz="1800" dirty="0">
                <a:solidFill>
                  <a:prstClr val="white"/>
                </a:solidFill>
                <a:latin typeface="Merriweather"/>
              </a:rPr>
              <a:t>в ходе </a:t>
            </a:r>
            <a:endParaRPr lang="ru-RU" sz="1800" dirty="0" smtClean="0">
              <a:solidFill>
                <a:prstClr val="white"/>
              </a:solidFill>
              <a:latin typeface="Merriweather"/>
            </a:endParaRPr>
          </a:p>
          <a:p>
            <a:pPr defTabSz="685749"/>
            <a:r>
              <a:rPr lang="ru-RU" sz="1800" dirty="0" smtClean="0">
                <a:solidFill>
                  <a:prstClr val="white"/>
                </a:solidFill>
                <a:latin typeface="Merriweather"/>
              </a:rPr>
              <a:t>Семилетней войны.</a:t>
            </a:r>
            <a:endParaRPr lang="ru-RU" sz="1800" dirty="0">
              <a:solidFill>
                <a:prstClr val="white"/>
              </a:solidFill>
              <a:latin typeface="Merriweather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ÑÑÐ¸Ð´ÑÐ¸Ñ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7764" y="437086"/>
            <a:ext cx="2485816" cy="3137528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480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upload.wikimedia.org/wikipedia/commons/f/fa/Fall_of_Kolberg_in_17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" y="-13856"/>
            <a:ext cx="9144002" cy="515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990931" y="3524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Коцебу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Взятие 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крепости </a:t>
            </a:r>
            <a:r>
              <a:rPr lang="ru-RU" sz="1200" dirty="0" err="1">
                <a:solidFill>
                  <a:schemeClr val="tx1"/>
                </a:solidFill>
                <a:ea typeface="Theano Didot" panose="02060603060706020203" pitchFamily="18" charset="0"/>
              </a:rPr>
              <a:t>Кольберг</a:t>
            </a:r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 в ходе Семилетней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войны.</a:t>
            </a: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1852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0" y="352425"/>
            <a:ext cx="3047562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Семилетняя </a:t>
            </a:r>
            <a:r>
              <a:rPr lang="ru-RU" sz="1400" dirty="0" smtClean="0">
                <a:solidFill>
                  <a:schemeClr val="bg1"/>
                </a:solidFill>
              </a:rPr>
              <a:t>война началась</a:t>
            </a:r>
          </a:p>
          <a:p>
            <a:r>
              <a:rPr lang="ru-RU" sz="1400" dirty="0">
                <a:solidFill>
                  <a:schemeClr val="bg1"/>
                </a:solidFill>
              </a:rPr>
              <a:t>е</a:t>
            </a:r>
            <a:r>
              <a:rPr lang="ru-RU" sz="1400" dirty="0" smtClean="0">
                <a:solidFill>
                  <a:schemeClr val="bg1"/>
                </a:solidFill>
              </a:rPr>
              <a:t>щё в </a:t>
            </a:r>
            <a:r>
              <a:rPr lang="ru-RU" sz="1400" dirty="0">
                <a:solidFill>
                  <a:schemeClr val="bg1"/>
                </a:solidFill>
              </a:rPr>
              <a:t>правление Елизаветы.</a:t>
            </a:r>
          </a:p>
        </p:txBody>
      </p:sp>
    </p:spTree>
    <p:extLst>
      <p:ext uri="{BB962C8B-B14F-4D97-AF65-F5344CB8AC3E}">
        <p14:creationId xmlns:p14="http://schemas.microsoft.com/office/powerpoint/2010/main" val="10264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ÐÐ°ÑÑÐ¸Ð½ÐºÐ¸ Ð¿Ð¾ Ð·Ð°Ð¿ÑÐ¾ÑÑ ÑÐµÐ¼Ð¸Ð»ÐµÑÐ½ÑÑ Ð²Ð¾Ð¹Ð½Ð° ÑÑÑÑÐºÐ¸Ðµ Ð²Ð¾Ð¹ÑÐºÐ° Ð² Ð±ÐµÑÐ»Ð¸Ð½Ð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584200"/>
            <a:ext cx="9144002" cy="5727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3" name="AutoShape 4" descr="http://www.cirota.ru/forum/images/40/40710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6990931" y="352425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Коцебу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.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Взятие Берлина.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  <a:p>
            <a:pPr algn="ctr"/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1849</a:t>
            </a:r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38" y="352425"/>
            <a:ext cx="3592508" cy="794403"/>
          </a:xfrm>
          <a:prstGeom prst="rect">
            <a:avLst/>
          </a:prstGeom>
          <a:solidFill>
            <a:srgbClr val="003BB2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</a:rPr>
              <a:t>В ходе Семилетней войны русские</a:t>
            </a:r>
          </a:p>
          <a:p>
            <a:r>
              <a:rPr lang="ru-RU" sz="1400" dirty="0" smtClean="0">
                <a:solidFill>
                  <a:schemeClr val="bg1"/>
                </a:solidFill>
              </a:rPr>
              <a:t>войска </a:t>
            </a:r>
            <a:r>
              <a:rPr lang="ru-RU" sz="1400" dirty="0">
                <a:solidFill>
                  <a:schemeClr val="bg1"/>
                </a:solidFill>
              </a:rPr>
              <a:t>смогли дойти до Берлина.</a:t>
            </a:r>
          </a:p>
        </p:txBody>
      </p:sp>
    </p:spTree>
    <p:extLst>
      <p:ext uri="{BB962C8B-B14F-4D97-AF65-F5344CB8AC3E}">
        <p14:creationId xmlns:p14="http://schemas.microsoft.com/office/powerpoint/2010/main" val="2007614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792538" y="2267051"/>
            <a:ext cx="4992687" cy="59349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Пётр </a:t>
            </a:r>
            <a:r>
              <a:rPr lang="en-US" sz="1800" dirty="0" smtClean="0">
                <a:solidFill>
                  <a:prstClr val="white"/>
                </a:solidFill>
                <a:latin typeface="+mj-lt"/>
              </a:rPr>
              <a:t>III</a:t>
            </a:r>
            <a:r>
              <a:rPr lang="ru-RU" sz="1800" dirty="0" smtClean="0">
                <a:solidFill>
                  <a:prstClr val="white"/>
                </a:solidFill>
                <a:latin typeface="+mj-lt"/>
              </a:rPr>
              <a:t> ввёл </a:t>
            </a:r>
            <a:r>
              <a:rPr lang="ru-RU" sz="1800" dirty="0">
                <a:solidFill>
                  <a:prstClr val="white"/>
                </a:solidFill>
                <a:latin typeface="+mj-lt"/>
              </a:rPr>
              <a:t>в русской армии муштру на прусский манер и прусскую форму.</a:t>
            </a:r>
          </a:p>
        </p:txBody>
      </p:sp>
      <p:sp>
        <p:nvSpPr>
          <p:cNvPr id="5" name="AutoShape 6" descr="ÐÐ°ÑÑÐ¸Ð½ÐºÐ¸ Ð¿Ð¾ Ð·Ð°Ð¿ÑÐ¾ÑÑ Ð»Ð¾Ð¼Ð¾Ð½Ð¾ÑÐ¾Ð² Ð¸ ÑÑÐ²Ð°Ð»Ð¾Ð²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8" descr="ÐÐ°ÑÑÐ¸Ð½ÐºÐ¸ Ð¿Ð¾ Ð·Ð°Ð¿ÑÐ¾ÑÑ Ð»Ð¾Ð¼Ð¾Ð½Ð¾ÑÐ¾Ð² Ð¸ ÑÑÐ²Ð°Ð»Ð¾Ð²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775" y="643517"/>
            <a:ext cx="3009034" cy="3856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50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376238"/>
            <a:ext cx="84264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2800" dirty="0" smtClean="0">
                <a:solidFill>
                  <a:srgbClr val="003BB2"/>
                </a:solidFill>
                <a:latin typeface="Merriweather"/>
                <a:ea typeface="Theano Didot" panose="02060603060706020203" pitchFamily="18" charset="0"/>
              </a:rPr>
              <a:t>Дворцовый переворот 1762 года</a:t>
            </a:r>
            <a:endParaRPr lang="ru-RU" sz="2800" dirty="0">
              <a:solidFill>
                <a:srgbClr val="003BB2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47590" y="1316594"/>
            <a:ext cx="25384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Политика Петра III </a:t>
            </a:r>
            <a:r>
              <a:rPr lang="ru-RU" sz="1400" dirty="0" smtClean="0">
                <a:solidFill>
                  <a:srgbClr val="003BB2"/>
                </a:solidFill>
              </a:rPr>
              <a:t>воспринималась</a:t>
            </a:r>
            <a:endParaRPr lang="en-US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как предательство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146270" y="1316594"/>
            <a:ext cx="255587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Назревал новый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дворцовый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переворот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883118" y="1316594"/>
            <a:ext cx="291623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28 июня 1762 </a:t>
            </a:r>
            <a:r>
              <a:rPr lang="ru-RU" sz="1400" dirty="0" smtClean="0">
                <a:solidFill>
                  <a:srgbClr val="003BB2"/>
                </a:solidFill>
              </a:rPr>
              <a:t>года</a:t>
            </a:r>
            <a:endParaRPr lang="en-US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Пётр </a:t>
            </a:r>
            <a:r>
              <a:rPr lang="ru-RU" sz="1400" dirty="0">
                <a:solidFill>
                  <a:srgbClr val="003BB2"/>
                </a:solidFill>
              </a:rPr>
              <a:t>ІІІ </a:t>
            </a:r>
            <a:r>
              <a:rPr lang="ru-RU" sz="1400" dirty="0" smtClean="0">
                <a:solidFill>
                  <a:srgbClr val="003BB2"/>
                </a:solidFill>
              </a:rPr>
              <a:t>был свергнут</a:t>
            </a:r>
            <a:r>
              <a:rPr lang="en-US" sz="1400" dirty="0" smtClean="0">
                <a:solidFill>
                  <a:srgbClr val="003BB2"/>
                </a:solidFill>
              </a:rPr>
              <a:t> </a:t>
            </a:r>
            <a:r>
              <a:rPr lang="ru-RU" sz="1400" dirty="0" smtClean="0">
                <a:solidFill>
                  <a:srgbClr val="003BB2"/>
                </a:solidFill>
              </a:rPr>
              <a:t>заговорщиками </a:t>
            </a:r>
            <a:endParaRPr lang="ru-RU" sz="1400" dirty="0">
              <a:solidFill>
                <a:srgbClr val="003BB2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38053" y="2841726"/>
            <a:ext cx="26063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Вскоре император </a:t>
            </a:r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был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</a:endParaRPr>
          </a:p>
          <a:p>
            <a:pPr algn="ctr" defTabSz="685783"/>
            <a:r>
              <a:rPr lang="ru-RU" sz="1400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убит 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охранявшими его гвардейцами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28541" y="2841726"/>
            <a:ext cx="25574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</a:rPr>
              <a:t>В 1762 году эпоха дворцовых переворотов окончилась 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291680" y="2841726"/>
            <a:ext cx="2560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400" dirty="0">
                <a:solidFill>
                  <a:srgbClr val="003BB2"/>
                </a:solidFill>
              </a:rPr>
              <a:t>Российской императрицей стала </a:t>
            </a:r>
            <a:r>
              <a:rPr lang="ru-RU" sz="1400" dirty="0" smtClean="0">
                <a:solidFill>
                  <a:srgbClr val="003BB2"/>
                </a:solidFill>
              </a:rPr>
              <a:t>Екатерина, </a:t>
            </a:r>
            <a:endParaRPr lang="en-US" sz="1400" dirty="0" smtClean="0">
              <a:solidFill>
                <a:srgbClr val="003BB2"/>
              </a:solidFill>
            </a:endParaRPr>
          </a:p>
          <a:p>
            <a:pPr algn="ctr" defTabSz="685783"/>
            <a:r>
              <a:rPr lang="ru-RU" sz="1400" dirty="0" smtClean="0">
                <a:solidFill>
                  <a:srgbClr val="003BB2"/>
                </a:solidFill>
              </a:rPr>
              <a:t>жена </a:t>
            </a:r>
            <a:r>
              <a:rPr lang="ru-RU" sz="1400" dirty="0">
                <a:solidFill>
                  <a:srgbClr val="003BB2"/>
                </a:solidFill>
              </a:rPr>
              <a:t>Петра III</a:t>
            </a: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2808133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5724370" y="1677533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5724370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2798608" y="3211058"/>
            <a:ext cx="241300" cy="0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7341237" y="2465055"/>
            <a:ext cx="0" cy="212603"/>
          </a:xfrm>
          <a:prstGeom prst="straightConnector1">
            <a:avLst/>
          </a:prstGeom>
          <a:ln w="31750" cap="rnd">
            <a:solidFill>
              <a:srgbClr val="003BB2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703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31" grpId="0"/>
      <p:bldP spid="3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046" y="387072"/>
            <a:ext cx="6585136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Эпоха дворцовых переворотов. </a:t>
            </a:r>
            <a:endParaRPr lang="en-US" sz="2800" dirty="0" smtClean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От Ивана Антоновича до Петра III</a:t>
            </a:r>
            <a:endParaRPr lang="en-US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046" y="1784040"/>
            <a:ext cx="6577334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За время царствования Ивана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VI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произошло </a:t>
            </a: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два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дворцовых переворота – в 1740 и 1741 годах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368146" y="179316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1</a:t>
            </a:r>
          </a:p>
        </p:txBody>
      </p:sp>
      <p:sp>
        <p:nvSpPr>
          <p:cNvPr id="14" name="Овал 13"/>
          <p:cNvSpPr/>
          <p:nvPr/>
        </p:nvSpPr>
        <p:spPr>
          <a:xfrm>
            <a:off x="369285" y="292324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2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047" y="402316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schemeClr val="tx1"/>
                </a:solidFill>
                <a:latin typeface="+mj-lt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06046" y="2919174"/>
            <a:ext cx="6334107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 результате переворота 1740 года 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был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 </a:t>
            </a:r>
            <a:endParaRPr lang="ru-RU" sz="1800" dirty="0" smtClean="0">
              <a:solidFill>
                <a:schemeClr val="bg1"/>
              </a:solidFill>
              <a:latin typeface="+mj-lt"/>
            </a:endParaRPr>
          </a:p>
          <a:p>
            <a:pPr defTabSz="685783"/>
            <a:r>
              <a:rPr lang="ru-RU" sz="1800" dirty="0" smtClean="0">
                <a:solidFill>
                  <a:schemeClr val="bg1"/>
                </a:solidFill>
                <a:latin typeface="+mj-lt"/>
              </a:rPr>
              <a:t>отстранён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от регентства Бирон.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06046" y="4154664"/>
            <a:ext cx="6339881" cy="276999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В 1741 году Елизавета Петровна свергла Ивана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VI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.</a:t>
            </a:r>
            <a:endParaRPr lang="ru-RU" sz="18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60540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5" grpId="0" animBg="1"/>
      <p:bldP spid="17" grpId="0"/>
      <p:bldP spid="18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6046" y="387072"/>
            <a:ext cx="6585136" cy="86177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Эпоха дворцовых переворотов. </a:t>
            </a:r>
            <a:endParaRPr lang="en-US" sz="2800" dirty="0" smtClean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  <a:p>
            <a:r>
              <a:rPr lang="ru-RU" sz="2800" dirty="0">
                <a:solidFill>
                  <a:srgbClr val="FFDC5A"/>
                </a:solidFill>
                <a:latin typeface="+mj-lt"/>
                <a:ea typeface="Theano Didot" panose="02060603060706020203" pitchFamily="18" charset="0"/>
              </a:rPr>
              <a:t>От Ивана Антоновича до Петра III</a:t>
            </a:r>
            <a:endParaRPr lang="en-US" sz="2800" dirty="0">
              <a:solidFill>
                <a:srgbClr val="FFDC5A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366047" y="189455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4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06046" y="1880557"/>
            <a:ext cx="6136438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После свержения Петра </a:t>
            </a:r>
            <a:r>
              <a:rPr lang="en-US" sz="1800" dirty="0" smtClean="0">
                <a:solidFill>
                  <a:schemeClr val="bg1"/>
                </a:solidFill>
                <a:latin typeface="+mj-lt"/>
              </a:rPr>
              <a:t>III</a:t>
            </a:r>
            <a:r>
              <a:rPr lang="ru-RU" sz="1800" dirty="0" smtClean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1800" dirty="0">
                <a:solidFill>
                  <a:schemeClr val="bg1"/>
                </a:solidFill>
                <a:latin typeface="+mj-lt"/>
              </a:rPr>
              <a:t>в 1762 году к власти пришла его жена Екатерина.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06046" y="3240954"/>
            <a:ext cx="6136439" cy="553998"/>
          </a:xfrm>
          <a:prstGeom prst="rect">
            <a:avLst/>
          </a:prstGeom>
          <a:noFill/>
        </p:spPr>
        <p:txBody>
          <a:bodyPr wrap="square" lIns="18000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schemeClr val="bg1"/>
                </a:solidFill>
                <a:latin typeface="+mj-lt"/>
              </a:rPr>
              <a:t>С воцарением Екатерины эпоха дворцовых переворотов окончилась.</a:t>
            </a:r>
          </a:p>
        </p:txBody>
      </p:sp>
      <p:sp>
        <p:nvSpPr>
          <p:cNvPr id="20" name="Овал 19"/>
          <p:cNvSpPr/>
          <p:nvPr/>
        </p:nvSpPr>
        <p:spPr>
          <a:xfrm>
            <a:off x="368147" y="324095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5</a:t>
            </a:r>
            <a:endParaRPr lang="ru-RU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22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8" grpId="0"/>
      <p:bldP spid="19" grpId="0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img-fotki.yandex.ru/get/5805/96911445.8c/0_e4718_66e44152_XXL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75866" cy="515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4781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 err="1" smtClean="0">
                <a:solidFill>
                  <a:schemeClr val="tx1"/>
                </a:solidFill>
                <a:ea typeface="Theano Didot" panose="02060603060706020203" pitchFamily="18" charset="0"/>
              </a:rPr>
              <a:t>Ораниенбург</a:t>
            </a:r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02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01749" y="4423518"/>
            <a:ext cx="39405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Иван </a:t>
            </a:r>
            <a:r>
              <a:rPr lang="en-US" sz="2800" dirty="0" smtClean="0">
                <a:solidFill>
                  <a:schemeClr val="bg1"/>
                </a:solidFill>
                <a:latin typeface="+mj-lt"/>
              </a:rPr>
              <a:t>VI </a:t>
            </a:r>
            <a:r>
              <a:rPr lang="ru-RU" sz="2800" dirty="0" smtClean="0">
                <a:solidFill>
                  <a:schemeClr val="bg1"/>
                </a:solidFill>
                <a:latin typeface="+mj-lt"/>
              </a:rPr>
              <a:t>Антонович</a:t>
            </a:r>
            <a:endParaRPr lang="ru-RU" sz="2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/>
          <a:srcRect l="2929" t="2424" r="1546" b="2493"/>
          <a:stretch/>
        </p:blipFill>
        <p:spPr>
          <a:xfrm>
            <a:off x="2984818" y="356834"/>
            <a:ext cx="3179618" cy="4066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1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ÐÐ°ÑÑÐ¸Ð½ÐºÐ¸ Ð¿Ð¾ Ð·Ð°Ð¿ÑÐ¾ÑÑ Ð¨Ð»Ð¸ÑÑÐµÐ»ÑÐ±ÑÑÐ³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28" b="2817"/>
          <a:stretch/>
        </p:blipFill>
        <p:spPr bwMode="auto">
          <a:xfrm>
            <a:off x="-66675" y="-1"/>
            <a:ext cx="9210676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4781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Крепость </a:t>
            </a:r>
            <a:r>
              <a:rPr lang="ru-RU" sz="1200" dirty="0" smtClean="0">
                <a:solidFill>
                  <a:schemeClr val="tx1"/>
                </a:solidFill>
                <a:ea typeface="Theano Didot" panose="02060603060706020203" pitchFamily="18" charset="0"/>
              </a:rPr>
              <a:t>Шлиссельбург</a:t>
            </a:r>
          </a:p>
        </p:txBody>
      </p:sp>
    </p:spTree>
    <p:extLst>
      <p:ext uri="{BB962C8B-B14F-4D97-AF65-F5344CB8AC3E}">
        <p14:creationId xmlns:p14="http://schemas.microsoft.com/office/powerpoint/2010/main" val="193127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ÐÐ°ÑÑÐ¸Ð½ÐºÐ¸ Ð¿Ð¾ Ð·Ð°Ð¿ÑÐ¾ÑÑ Ð¨Ð»Ð¸ÑÑÐµÐ»ÑÐ±ÑÑÐ³ÑÐºÐ°Ñ ÐºÑÐµÐ¿Ð¾ÑÑÑ ÐÑÐµÑÐµÐº. Ð¡ÑÐ°ÑÐ°Ñ ÑÑÑÑÐ¼Ð° Ð¸Ð»Ð¸ Ð¡ÐµÐºÑÐµÑÐ½ÑÐ¹ Ð´Ð¾Ð¼.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0"/>
          <a:stretch/>
        </p:blipFill>
        <p:spPr bwMode="auto">
          <a:xfrm>
            <a:off x="0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58775" y="347817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 smtClean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1390" y="924651"/>
            <a:ext cx="17347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200" dirty="0"/>
              <a:t>Тюрьма </a:t>
            </a:r>
          </a:p>
          <a:p>
            <a:pPr algn="ctr"/>
            <a:r>
              <a:rPr lang="ru-RU" sz="1200" dirty="0"/>
              <a:t>в Шлиссельбургской </a:t>
            </a:r>
          </a:p>
          <a:p>
            <a:pPr algn="ctr"/>
            <a:r>
              <a:rPr lang="ru-RU" sz="1200" dirty="0" smtClean="0"/>
              <a:t>крепости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99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1093</Words>
  <Application>Microsoft Office PowerPoint</Application>
  <PresentationFormat>Экран (16:9)</PresentationFormat>
  <Paragraphs>321</Paragraphs>
  <Slides>56</Slides>
  <Notes>56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62" baseType="lpstr">
      <vt:lpstr>Roboto</vt:lpstr>
      <vt:lpstr>Arial</vt:lpstr>
      <vt:lpstr>Merriweather</vt:lpstr>
      <vt:lpstr>Calibri</vt:lpstr>
      <vt:lpstr>Theano Didot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2018-06-29T13:22:13Z</dcterms:created>
  <dcterms:modified xsi:type="dcterms:W3CDTF">2018-06-29T13:22:59Z</dcterms:modified>
</cp:coreProperties>
</file>