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60" r:id="rId1"/>
  </p:sldMasterIdLst>
  <p:notesMasterIdLst>
    <p:notesMasterId r:id="rId68"/>
  </p:notesMasterIdLst>
  <p:sldIdLst>
    <p:sldId id="267" r:id="rId2"/>
    <p:sldId id="491" r:id="rId3"/>
    <p:sldId id="312" r:id="rId4"/>
    <p:sldId id="370" r:id="rId5"/>
    <p:sldId id="436" r:id="rId6"/>
    <p:sldId id="437" r:id="rId7"/>
    <p:sldId id="263" r:id="rId8"/>
    <p:sldId id="306" r:id="rId9"/>
    <p:sldId id="394" r:id="rId10"/>
    <p:sldId id="492" r:id="rId11"/>
    <p:sldId id="439" r:id="rId12"/>
    <p:sldId id="300" r:id="rId13"/>
    <p:sldId id="455" r:id="rId14"/>
    <p:sldId id="381" r:id="rId15"/>
    <p:sldId id="465" r:id="rId16"/>
    <p:sldId id="498" r:id="rId17"/>
    <p:sldId id="458" r:id="rId18"/>
    <p:sldId id="316" r:id="rId19"/>
    <p:sldId id="499" r:id="rId20"/>
    <p:sldId id="454" r:id="rId21"/>
    <p:sldId id="493" r:id="rId22"/>
    <p:sldId id="500" r:id="rId23"/>
    <p:sldId id="502" r:id="rId24"/>
    <p:sldId id="494" r:id="rId25"/>
    <p:sldId id="307" r:id="rId26"/>
    <p:sldId id="301" r:id="rId27"/>
    <p:sldId id="460" r:id="rId28"/>
    <p:sldId id="503" r:id="rId29"/>
    <p:sldId id="504" r:id="rId30"/>
    <p:sldId id="505" r:id="rId31"/>
    <p:sldId id="506" r:id="rId32"/>
    <p:sldId id="507" r:id="rId33"/>
    <p:sldId id="477" r:id="rId34"/>
    <p:sldId id="537" r:id="rId35"/>
    <p:sldId id="373" r:id="rId36"/>
    <p:sldId id="470" r:id="rId37"/>
    <p:sldId id="447" r:id="rId38"/>
    <p:sldId id="509" r:id="rId39"/>
    <p:sldId id="476" r:id="rId40"/>
    <p:sldId id="466" r:id="rId41"/>
    <p:sldId id="514" r:id="rId42"/>
    <p:sldId id="515" r:id="rId43"/>
    <p:sldId id="516" r:id="rId44"/>
    <p:sldId id="441" r:id="rId45"/>
    <p:sldId id="309" r:id="rId46"/>
    <p:sldId id="479" r:id="rId47"/>
    <p:sldId id="518" r:id="rId48"/>
    <p:sldId id="519" r:id="rId49"/>
    <p:sldId id="521" r:id="rId50"/>
    <p:sldId id="520" r:id="rId51"/>
    <p:sldId id="474" r:id="rId52"/>
    <p:sldId id="522" r:id="rId53"/>
    <p:sldId id="524" r:id="rId54"/>
    <p:sldId id="538" r:id="rId55"/>
    <p:sldId id="525" r:id="rId56"/>
    <p:sldId id="523" r:id="rId57"/>
    <p:sldId id="527" r:id="rId58"/>
    <p:sldId id="528" r:id="rId59"/>
    <p:sldId id="530" r:id="rId60"/>
    <p:sldId id="531" r:id="rId61"/>
    <p:sldId id="532" r:id="rId62"/>
    <p:sldId id="529" r:id="rId63"/>
    <p:sldId id="533" r:id="rId64"/>
    <p:sldId id="461" r:id="rId65"/>
    <p:sldId id="534" r:id="rId66"/>
    <p:sldId id="535" r:id="rId67"/>
  </p:sldIdLst>
  <p:sldSz cx="9144000" cy="5143500" type="screen16x9"/>
  <p:notesSz cx="6858000" cy="9144000"/>
  <p:embeddedFontLst>
    <p:embeddedFont>
      <p:font typeface="Theano Didot" panose="020B0604020202020204" charset="0"/>
      <p:regular r:id="rId69"/>
    </p:embeddedFont>
    <p:embeddedFont>
      <p:font typeface="Roboto" panose="02000000000000000000" pitchFamily="2" charset="0"/>
      <p:regular r:id="rId70"/>
      <p:bold r:id="rId71"/>
      <p:italic r:id="rId72"/>
      <p:boldItalic r:id="rId73"/>
    </p:embeddedFont>
    <p:embeddedFont>
      <p:font typeface="Merriweather" panose="00000500000000000000" pitchFamily="2" charset="-52"/>
      <p:regular r:id="rId74"/>
      <p:bold r:id="rId75"/>
      <p:italic r:id="rId76"/>
      <p:boldItalic r:id="rId77"/>
    </p:embeddedFont>
    <p:embeddedFont>
      <p:font typeface="Calibri" panose="020F0502020204030204" pitchFamily="34" charset="0"/>
      <p:regular r:id="rId78"/>
      <p:bold r:id="rId79"/>
      <p:italic r:id="rId80"/>
      <p:boldItalic r:id="rId81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3003" userDrawn="1">
          <p15:clr>
            <a:srgbClr val="A4A3A4"/>
          </p15:clr>
        </p15:guide>
        <p15:guide id="4" pos="2971" userDrawn="1">
          <p15:clr>
            <a:srgbClr val="A4A3A4"/>
          </p15:clr>
        </p15:guide>
        <p15:guide id="5" pos="2789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109" userDrawn="1">
          <p15:clr>
            <a:srgbClr val="A4A3A4"/>
          </p15:clr>
        </p15:guide>
        <p15:guide id="9" pos="3651" userDrawn="1">
          <p15:clr>
            <a:srgbClr val="A4A3A4"/>
          </p15:clr>
        </p15:guide>
        <p15:guide id="10" pos="39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003BB2"/>
    <a:srgbClr val="0C44B5"/>
    <a:srgbClr val="34CC33"/>
    <a:srgbClr val="9346A4"/>
    <a:srgbClr val="F0774C"/>
    <a:srgbClr val="33CC33"/>
    <a:srgbClr val="DD4935"/>
    <a:srgbClr val="CA0000"/>
    <a:srgbClr val="4134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95324" autoAdjust="0"/>
  </p:normalViewPr>
  <p:slideViewPr>
    <p:cSldViewPr snapToGrid="0" showGuides="1">
      <p:cViewPr>
        <p:scale>
          <a:sx n="89" d="100"/>
          <a:sy n="89" d="100"/>
        </p:scale>
        <p:origin x="1554" y="456"/>
      </p:cViewPr>
      <p:guideLst>
        <p:guide orient="horz" pos="214"/>
        <p:guide pos="5534"/>
        <p:guide orient="horz" pos="3003"/>
        <p:guide pos="2971"/>
        <p:guide pos="2789"/>
        <p:guide pos="226"/>
        <p:guide pos="1837"/>
        <p:guide pos="2109"/>
        <p:guide pos="3651"/>
        <p:guide pos="392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6.fntdata"/><Relationship Id="rId79" Type="http://schemas.openxmlformats.org/officeDocument/2006/relationships/font" Target="fonts/font11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1.fntdata"/><Relationship Id="rId77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4.fntdata"/><Relationship Id="rId80" Type="http://schemas.openxmlformats.org/officeDocument/2006/relationships/font" Target="fonts/font12.fntdata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2.fntdata"/><Relationship Id="rId75" Type="http://schemas.openxmlformats.org/officeDocument/2006/relationships/font" Target="fonts/font7.fntdata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5.fntdata"/><Relationship Id="rId78" Type="http://schemas.openxmlformats.org/officeDocument/2006/relationships/font" Target="fonts/font10.fntdata"/><Relationship Id="rId8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8.fntdata"/><Relationship Id="rId7" Type="http://schemas.openxmlformats.org/officeDocument/2006/relationships/slide" Target="slides/slide6.xml"/><Relationship Id="rId71" Type="http://schemas.openxmlformats.org/officeDocument/2006/relationships/font" Target="fonts/font3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BEF2C-B300-46D5-8036-A5B0A33E22D9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E0E06-5A83-4907-924B-CCA8D8A712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702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3915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488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320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6233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2390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5458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8835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207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8743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9816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855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8312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2426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4183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5388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9714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6014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5254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5186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7204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5685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73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0673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0259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2257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1915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3373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3049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65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90984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0158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7254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668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3442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77353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6472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4843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41773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9192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94392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57755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88099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25773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645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36278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84920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48330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58698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60656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71325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84990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19741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44229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0481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247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42657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82940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70860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28442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86977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92333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43848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341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022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541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639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02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50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50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1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68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26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23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75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78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80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41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8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ÐÐ°ÑÑÐ¸Ð½ÐºÐ¸ Ð¿Ð¾ Ð·Ð°Ð¿ÑÐ¾ÑÑ Ð´Ð²Ð¾ÑÑÐ¾Ð²ÑÐ¹ Ð¿ÐµÑÐµÐ²Ð¾ÑÐ¾Ñ ÐµÐºÐ°ÑÐµÑÐ¸Ð½Ñ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852" y="439838"/>
            <a:ext cx="5160378" cy="424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4" y="376238"/>
            <a:ext cx="5119080" cy="26161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Эпоха дворцовых переворотов. </a:t>
            </a:r>
            <a:endParaRPr lang="ru-RU" sz="3400" dirty="0" smtClean="0">
              <a:solidFill>
                <a:schemeClr val="bg1"/>
              </a:solidFill>
              <a:latin typeface="+mj-lt"/>
              <a:ea typeface="Theano Didot" panose="02060603060706020203" pitchFamily="18" charset="0"/>
            </a:endParaRPr>
          </a:p>
          <a:p>
            <a:r>
              <a:rPr lang="ru-RU" sz="34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От </a:t>
            </a:r>
            <a:r>
              <a:rPr lang="ru-RU" sz="3400" dirty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Екатерины I </a:t>
            </a:r>
            <a:endParaRPr lang="ru-RU" sz="3400" dirty="0" smtClean="0">
              <a:solidFill>
                <a:schemeClr val="bg1"/>
              </a:solidFill>
              <a:latin typeface="+mj-lt"/>
              <a:ea typeface="Theano Didot" panose="02060603060706020203" pitchFamily="18" charset="0"/>
            </a:endParaRPr>
          </a:p>
          <a:p>
            <a:r>
              <a:rPr lang="ru-RU" sz="34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до </a:t>
            </a:r>
            <a:r>
              <a:rPr lang="ru-RU" sz="3400" dirty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Анны </a:t>
            </a:r>
            <a:endParaRPr lang="ru-RU" sz="3400" dirty="0" smtClean="0">
              <a:solidFill>
                <a:schemeClr val="bg1"/>
              </a:solidFill>
              <a:latin typeface="+mj-lt"/>
              <a:ea typeface="Theano Didot" panose="02060603060706020203" pitchFamily="18" charset="0"/>
            </a:endParaRPr>
          </a:p>
          <a:p>
            <a:r>
              <a:rPr lang="ru-RU" sz="34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Иоанновны</a:t>
            </a:r>
            <a:endParaRPr lang="ru-RU" sz="3400" dirty="0">
              <a:solidFill>
                <a:schemeClr val="bg1"/>
              </a:solidFill>
              <a:latin typeface="+mj-lt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71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f/f5/%D0%95%D0%BA%D0%B0%D1%82%D0%B5%D1%80%D0%B8%D0%BD%D0%B0_%D0%BD%D0%B0_%D0%B1%D0%B0%D0%BB%D0%BA%D0%BE%D0%BD%D0%B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77031" y="807485"/>
            <a:ext cx="2557462" cy="3528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С 1725 по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1762 год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многим правителям удалось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захватить власть, опираясь на военных, осуществив таким образом государственный переворот. </a:t>
            </a:r>
          </a:p>
        </p:txBody>
      </p:sp>
    </p:spTree>
    <p:extLst>
      <p:ext uri="{BB962C8B-B14F-4D97-AF65-F5344CB8AC3E}">
        <p14:creationId xmlns:p14="http://schemas.microsoft.com/office/powerpoint/2010/main" val="30724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50" name="Picture 2" descr="ÐÐ¾ÑÑÑÐµÑ ÐÐµÑÑÐ° I - ÐÐ²Ð³ÑÑÑ Ð¢Ð¾Ð»ÑÐ½Ð´ÐµÑ - 800x60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4571996" cy="514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Ð°ÑÑÐ¸Ð½ÐºÐ¸ Ð¿Ð¾ Ð·Ð°Ð¿ÑÐ¾ÑÑ ÐÐ¾ÑÑÐµÑÑÐ²Ð¸Ðµ ÐÐºÐ°ÑÐµÑÐ¸Ð½Ñ Ð¿ÑÐµÑÑÐ¾Ð»]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1999" y="-3266"/>
            <a:ext cx="4572002" cy="514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77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Причина дворцовых переворотов</a:t>
            </a:r>
            <a:endParaRPr lang="en-US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47032" y="1533183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003BB2"/>
                </a:solidFill>
              </a:rPr>
              <a:t>Подписание </a:t>
            </a:r>
            <a:r>
              <a:rPr lang="ru-RU" sz="1400" dirty="0" smtClean="0">
                <a:solidFill>
                  <a:srgbClr val="003BB2"/>
                </a:solidFill>
              </a:rPr>
              <a:t>Указа</a:t>
            </a:r>
          </a:p>
          <a:p>
            <a:pPr algn="ctr" defTabSz="685783"/>
            <a:r>
              <a:rPr lang="ru-RU" sz="1400" dirty="0" smtClean="0">
                <a:solidFill>
                  <a:srgbClr val="003BB2"/>
                </a:solidFill>
              </a:rPr>
              <a:t>о престолонаследии</a:t>
            </a:r>
          </a:p>
          <a:p>
            <a:pPr algn="ctr" defTabSz="685783"/>
            <a:r>
              <a:rPr lang="ru-RU" sz="1400" dirty="0" smtClean="0">
                <a:solidFill>
                  <a:srgbClr val="003BB2"/>
                </a:solidFill>
              </a:rPr>
              <a:t>1722 года</a:t>
            </a:r>
            <a:endParaRPr lang="ru-RU" sz="1400" dirty="0">
              <a:solidFill>
                <a:srgbClr val="003BB2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75200" y="1533183"/>
            <a:ext cx="32433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Назначение правителем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своего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преемника вне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зависимости</a:t>
            </a: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от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степени родства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06769" y="3088010"/>
            <a:ext cx="30080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Начало острой борьбы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за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власть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между</a:t>
            </a: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группировками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дворян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118955" y="3057626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003BB2"/>
                </a:solidFill>
              </a:rPr>
              <a:t>Отсутствие </a:t>
            </a:r>
            <a:r>
              <a:rPr lang="ru-RU" sz="1400" dirty="0" smtClean="0">
                <a:solidFill>
                  <a:srgbClr val="003BB2"/>
                </a:solidFill>
              </a:rPr>
              <a:t>наследника</a:t>
            </a:r>
          </a:p>
          <a:p>
            <a:pPr algn="ctr" defTabSz="685783"/>
            <a:r>
              <a:rPr lang="ru-RU" sz="1400" dirty="0" smtClean="0">
                <a:solidFill>
                  <a:srgbClr val="003BB2"/>
                </a:solidFill>
              </a:rPr>
              <a:t>в </a:t>
            </a:r>
            <a:r>
              <a:rPr lang="ru-RU" sz="1400" dirty="0">
                <a:solidFill>
                  <a:srgbClr val="003BB2"/>
                </a:solidFill>
              </a:rPr>
              <a:t>связи со смертью Петра I в январе 1725 </a:t>
            </a:r>
            <a:r>
              <a:rPr lang="ru-RU" sz="1400" dirty="0" smtClean="0">
                <a:solidFill>
                  <a:srgbClr val="003BB2"/>
                </a:solidFill>
              </a:rPr>
              <a:t>года</a:t>
            </a:r>
            <a:endParaRPr lang="ru-RU" sz="1400" dirty="0">
              <a:solidFill>
                <a:srgbClr val="003BB2"/>
              </a:solidFill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4471988" y="1893433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4462463" y="3426958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396892" y="2571958"/>
            <a:ext cx="0" cy="212603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525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1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aria-art.ru/0/A/Anna%20Ioannovna/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0"/>
            <a:ext cx="9144001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3" name="Овал 12"/>
          <p:cNvSpPr/>
          <p:nvPr/>
        </p:nvSpPr>
        <p:spPr>
          <a:xfrm>
            <a:off x="6985225" y="39068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В.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Якоби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.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Шуты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при дворе императрицы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Анны Иоанновны. 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1872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" y="339725"/>
            <a:ext cx="4056184" cy="1009846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В итоге </a:t>
            </a:r>
            <a:r>
              <a:rPr lang="ru-RU" sz="1400" dirty="0" smtClean="0">
                <a:solidFill>
                  <a:schemeClr val="bg1"/>
                </a:solidFill>
              </a:rPr>
              <a:t>дворцовых переворотов </a:t>
            </a:r>
            <a:r>
              <a:rPr lang="ru-RU" sz="1400" dirty="0">
                <a:solidFill>
                  <a:schemeClr val="bg1"/>
                </a:solidFill>
              </a:rPr>
              <a:t>к власти зачастую приходили люди, неспособные управлять великой страной. 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299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ÐÐ°ÑÑÐ¸Ð½ÐºÐ¸ Ð¿Ð¾ Ð·Ð°Ð¿ÑÐ¾ÑÑ Ð¼ÐµÐ½ÑÑÐ¸ÐºÐ¾Ð² Ð¸ Ð¿ÐµÑÑ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 bwMode="auto">
          <a:xfrm flipH="1">
            <a:off x="0" y="0"/>
            <a:ext cx="9144000" cy="514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77030" y="621216"/>
            <a:ext cx="2626145" cy="3901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В период с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1725</a:t>
            </a:r>
          </a:p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по 1762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год внутренняя политика правителей России была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в основном направлена </a:t>
            </a:r>
            <a:endParaRPr lang="ru-RU" sz="1800" dirty="0" smtClean="0">
              <a:solidFill>
                <a:prstClr val="white"/>
              </a:solidFill>
              <a:latin typeface="+mj-lt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на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расширение </a:t>
            </a:r>
            <a:endParaRPr lang="ru-RU" sz="1800" dirty="0" smtClean="0">
              <a:solidFill>
                <a:prstClr val="white"/>
              </a:solidFill>
              <a:latin typeface="+mj-lt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укрепление привилегий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дворянства.  </a:t>
            </a:r>
            <a:endParaRPr lang="ru-RU" sz="1800" dirty="0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5586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3409347" y="2975950"/>
            <a:ext cx="2369099" cy="729217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431299" y="1151555"/>
            <a:ext cx="2369099" cy="729217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431299" y="2064835"/>
            <a:ext cx="2369099" cy="729217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62101" y="2468541"/>
            <a:ext cx="2560275" cy="870299"/>
          </a:xfrm>
          <a:prstGeom prst="roundRect">
            <a:avLst/>
          </a:prstGeom>
          <a:noFill/>
          <a:ln w="15875">
            <a:solidFill>
              <a:srgbClr val="003BB2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 smtClean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2119" y="2642080"/>
            <a:ext cx="2578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3BB2"/>
                </a:solidFill>
              </a:rPr>
              <a:t>Ближайши</a:t>
            </a:r>
            <a:r>
              <a:rPr lang="ru-RU" sz="1400" dirty="0">
                <a:solidFill>
                  <a:srgbClr val="003BB2"/>
                </a:solidFill>
              </a:rPr>
              <a:t>е</a:t>
            </a:r>
            <a:r>
              <a:rPr lang="ru-RU" sz="1400" dirty="0" smtClean="0">
                <a:solidFill>
                  <a:srgbClr val="003BB2"/>
                </a:solidFill>
              </a:rPr>
              <a:t> </a:t>
            </a:r>
          </a:p>
          <a:p>
            <a:pPr algn="ctr"/>
            <a:r>
              <a:rPr lang="ru-RU" sz="1400" dirty="0" smtClean="0">
                <a:solidFill>
                  <a:srgbClr val="003BB2"/>
                </a:solidFill>
              </a:rPr>
              <a:t>родственники Петра</a:t>
            </a:r>
            <a:r>
              <a:rPr lang="en-US" sz="1400" dirty="0" smtClean="0">
                <a:solidFill>
                  <a:srgbClr val="003BB2"/>
                </a:solidFill>
              </a:rPr>
              <a:t> I </a:t>
            </a:r>
            <a:endParaRPr lang="ru-RU" sz="1400" dirty="0">
              <a:solidFill>
                <a:srgbClr val="003BB2"/>
              </a:solidFill>
            </a:endParaRPr>
          </a:p>
        </p:txBody>
      </p:sp>
      <p:cxnSp>
        <p:nvCxnSpPr>
          <p:cNvPr id="36" name="Скругленная соединительная линия 35"/>
          <p:cNvCxnSpPr>
            <a:stCxn id="61" idx="1"/>
            <a:endCxn id="29" idx="3"/>
          </p:cNvCxnSpPr>
          <p:nvPr/>
        </p:nvCxnSpPr>
        <p:spPr>
          <a:xfrm rot="10800000" flipV="1">
            <a:off x="3022377" y="1516163"/>
            <a:ext cx="408923" cy="1387527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3486302" y="1218128"/>
            <a:ext cx="2259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Внук </a:t>
            </a:r>
            <a:r>
              <a:rPr lang="ru-RU" sz="1400" dirty="0">
                <a:solidFill>
                  <a:srgbClr val="404040"/>
                </a:solidFill>
              </a:rPr>
              <a:t>Пётр </a:t>
            </a:r>
            <a:endParaRPr lang="ru-RU" sz="1400" dirty="0" smtClean="0">
              <a:solidFill>
                <a:srgbClr val="404040"/>
              </a:solidFill>
            </a:endParaRP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(</a:t>
            </a:r>
            <a:r>
              <a:rPr lang="ru-RU" sz="1400" dirty="0">
                <a:solidFill>
                  <a:srgbClr val="404040"/>
                </a:solidFill>
              </a:rPr>
              <a:t>сын </a:t>
            </a:r>
            <a:r>
              <a:rPr lang="ru-RU" sz="1400" dirty="0" smtClean="0">
                <a:solidFill>
                  <a:srgbClr val="404040"/>
                </a:solidFill>
              </a:rPr>
              <a:t>царевича Алексея) </a:t>
            </a:r>
            <a:endParaRPr lang="ru-RU" sz="1400" dirty="0">
              <a:solidFill>
                <a:srgbClr val="40404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581550" y="2276555"/>
            <a:ext cx="21499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Вдова </a:t>
            </a:r>
            <a:r>
              <a:rPr lang="ru-RU" sz="1400" dirty="0">
                <a:solidFill>
                  <a:srgbClr val="404040"/>
                </a:solidFill>
              </a:rPr>
              <a:t>Екатерина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540866" y="3165300"/>
            <a:ext cx="21499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Дочь Анна Петровна</a:t>
            </a:r>
            <a:endParaRPr lang="ru-RU" sz="1400" dirty="0">
              <a:solidFill>
                <a:srgbClr val="404040"/>
              </a:solidFill>
            </a:endParaRPr>
          </a:p>
        </p:txBody>
      </p:sp>
      <p:cxnSp>
        <p:nvCxnSpPr>
          <p:cNvPr id="56" name="Скругленная соединительная линия 55"/>
          <p:cNvCxnSpPr>
            <a:stCxn id="59" idx="1"/>
            <a:endCxn id="29" idx="3"/>
          </p:cNvCxnSpPr>
          <p:nvPr/>
        </p:nvCxnSpPr>
        <p:spPr>
          <a:xfrm rot="10800000">
            <a:off x="3022377" y="2903691"/>
            <a:ext cx="386971" cy="436868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Скругленная соединительная линия 56"/>
          <p:cNvCxnSpPr>
            <a:stCxn id="20" idx="1"/>
            <a:endCxn id="29" idx="3"/>
          </p:cNvCxnSpPr>
          <p:nvPr/>
        </p:nvCxnSpPr>
        <p:spPr>
          <a:xfrm rot="10800000">
            <a:off x="3022376" y="2903692"/>
            <a:ext cx="408922" cy="1347983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Кризис власти после смерти Петра </a:t>
            </a:r>
            <a:r>
              <a:rPr lang="en-US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I </a:t>
            </a:r>
            <a:endParaRPr lang="en-US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31298" y="3887065"/>
            <a:ext cx="2369099" cy="729217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1" name="Скругленная соединительная линия 20"/>
          <p:cNvCxnSpPr>
            <a:stCxn id="60" idx="1"/>
            <a:endCxn id="29" idx="3"/>
          </p:cNvCxnSpPr>
          <p:nvPr/>
        </p:nvCxnSpPr>
        <p:spPr>
          <a:xfrm rot="10800000" flipV="1">
            <a:off x="3022377" y="2429443"/>
            <a:ext cx="408923" cy="474247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518915" y="3990063"/>
            <a:ext cx="2149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Дочь Елизавета Петровна</a:t>
            </a:r>
            <a:endParaRPr lang="ru-RU" sz="1400" dirty="0">
              <a:solidFill>
                <a:srgbClr val="40404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140902" y="1516163"/>
            <a:ext cx="2560275" cy="870299"/>
          </a:xfrm>
          <a:prstGeom prst="roundRect">
            <a:avLst/>
          </a:prstGeom>
          <a:noFill/>
          <a:ln w="15875">
            <a:solidFill>
              <a:srgbClr val="003BB2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 smtClean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51" name="Скругленная соединительная линия 50"/>
          <p:cNvCxnSpPr>
            <a:stCxn id="49" idx="1"/>
            <a:endCxn id="60" idx="3"/>
          </p:cNvCxnSpPr>
          <p:nvPr/>
        </p:nvCxnSpPr>
        <p:spPr>
          <a:xfrm rot="10800000" flipV="1">
            <a:off x="5800398" y="1951312"/>
            <a:ext cx="340504" cy="47813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Скругленная соединительная линия 51"/>
          <p:cNvCxnSpPr>
            <a:stCxn id="49" idx="1"/>
            <a:endCxn id="61" idx="3"/>
          </p:cNvCxnSpPr>
          <p:nvPr/>
        </p:nvCxnSpPr>
        <p:spPr>
          <a:xfrm rot="10800000">
            <a:off x="5800398" y="1516165"/>
            <a:ext cx="340504" cy="43514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6195904" y="1741348"/>
            <a:ext cx="2578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3BB2"/>
                </a:solidFill>
              </a:rPr>
              <a:t>Возможные преемники власти</a:t>
            </a:r>
            <a:endParaRPr lang="ru-RU" sz="1400" dirty="0">
              <a:solidFill>
                <a:srgbClr val="003B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8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1" grpId="0" animBg="1"/>
      <p:bldP spid="60" grpId="0" animBg="1"/>
      <p:bldP spid="29" grpId="0" animBg="1"/>
      <p:bldP spid="14" grpId="0"/>
      <p:bldP spid="46" grpId="0"/>
      <p:bldP spid="47" grpId="0"/>
      <p:bldP spid="50" grpId="0"/>
      <p:bldP spid="20" grpId="0" animBg="1"/>
      <p:bldP spid="48" grpId="0"/>
      <p:bldP spid="49" grpId="0" animBg="1"/>
      <p:bldP spid="5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4598782" y="2813021"/>
            <a:ext cx="2718832" cy="659944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659456" y="2814728"/>
            <a:ext cx="2939325" cy="661545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598783" y="3643075"/>
            <a:ext cx="2734455" cy="669469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583503" y="2007727"/>
            <a:ext cx="2760844" cy="662462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662260" y="3643075"/>
            <a:ext cx="2928883" cy="664355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662261" y="2007727"/>
            <a:ext cx="2918440" cy="662462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ru-RU" sz="1013" dirty="0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18005" y="3639767"/>
            <a:ext cx="2743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200" dirty="0">
                <a:solidFill>
                  <a:prstClr val="black"/>
                </a:solidFill>
              </a:rPr>
              <a:t>Стремились к продолжению реформ и сохранению своего особого </a:t>
            </a:r>
            <a:r>
              <a:rPr lang="ru-RU" sz="1200" dirty="0" smtClean="0">
                <a:solidFill>
                  <a:prstClr val="black"/>
                </a:solidFill>
              </a:rPr>
              <a:t>положения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73519" y="1600399"/>
            <a:ext cx="2545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srgbClr val="003BB2"/>
                </a:solidFill>
              </a:rPr>
              <a:t>Первая группировка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823772" y="2891368"/>
            <a:ext cx="2534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200" dirty="0">
                <a:solidFill>
                  <a:prstClr val="black"/>
                </a:solidFill>
              </a:rPr>
              <a:t>Стремились возвести </a:t>
            </a:r>
            <a:endParaRPr lang="ru-RU" sz="1200" dirty="0" smtClean="0">
              <a:solidFill>
                <a:prstClr val="black"/>
              </a:solidFill>
            </a:endParaRP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</a:rPr>
              <a:t>на </a:t>
            </a:r>
            <a:r>
              <a:rPr lang="ru-RU" sz="1200" dirty="0">
                <a:solidFill>
                  <a:prstClr val="black"/>
                </a:solidFill>
              </a:rPr>
              <a:t>престол юного Петра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662260" y="3642156"/>
            <a:ext cx="2802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200" dirty="0">
                <a:solidFill>
                  <a:prstClr val="black"/>
                </a:solidFill>
              </a:rPr>
              <a:t>Стремились </a:t>
            </a:r>
            <a:r>
              <a:rPr lang="ru-RU" sz="1200" dirty="0" smtClean="0">
                <a:solidFill>
                  <a:prstClr val="black"/>
                </a:solidFill>
              </a:rPr>
              <a:t>к возвращению </a:t>
            </a:r>
            <a:r>
              <a:rPr lang="ru-RU" sz="1200" dirty="0">
                <a:solidFill>
                  <a:prstClr val="black"/>
                </a:solidFill>
              </a:rPr>
              <a:t>старых порядков </a:t>
            </a:r>
            <a:r>
              <a:rPr lang="ru-RU" sz="1200" dirty="0" smtClean="0">
                <a:solidFill>
                  <a:prstClr val="black"/>
                </a:solidFill>
              </a:rPr>
              <a:t>и восстановлению 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</a:rPr>
              <a:t>своего влияния 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736377" y="2079878"/>
            <a:ext cx="2514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200" dirty="0">
                <a:solidFill>
                  <a:prstClr val="black"/>
                </a:solidFill>
              </a:rPr>
              <a:t>«Новые аристократы</a:t>
            </a:r>
            <a:r>
              <a:rPr lang="ru-RU" sz="1200" dirty="0" smtClean="0">
                <a:solidFill>
                  <a:prstClr val="black"/>
                </a:solidFill>
              </a:rPr>
              <a:t>» 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</a:rPr>
              <a:t>А</a:t>
            </a:r>
            <a:r>
              <a:rPr lang="ru-RU" sz="1200" dirty="0">
                <a:solidFill>
                  <a:prstClr val="black"/>
                </a:solidFill>
              </a:rPr>
              <a:t>. Меншиков и П. Толстой 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853400" y="2909932"/>
            <a:ext cx="2422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200" dirty="0">
                <a:solidFill>
                  <a:prstClr val="black"/>
                </a:solidFill>
              </a:rPr>
              <a:t>Поддерживали </a:t>
            </a:r>
            <a:endParaRPr lang="ru-RU" sz="1200" dirty="0" smtClean="0">
              <a:solidFill>
                <a:prstClr val="black"/>
              </a:solidFill>
            </a:endParaRP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</a:rPr>
              <a:t>Екатерину </a:t>
            </a:r>
            <a:r>
              <a:rPr lang="ru-RU" sz="1200" dirty="0">
                <a:solidFill>
                  <a:prstClr val="black"/>
                </a:solidFill>
              </a:rPr>
              <a:t>Алексеевну </a:t>
            </a:r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>
            <a:off x="4580701" y="1227887"/>
            <a:ext cx="0" cy="3627613"/>
          </a:xfrm>
          <a:prstGeom prst="line">
            <a:avLst/>
          </a:prstGeom>
          <a:ln>
            <a:solidFill>
              <a:srgbClr val="4E361E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830300" y="2085478"/>
            <a:ext cx="2555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200" dirty="0">
                <a:solidFill>
                  <a:prstClr val="black"/>
                </a:solidFill>
              </a:rPr>
              <a:t>Представители боярских семей Долгоруковых и Голицыных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Кризис власти после смерти Петра </a:t>
            </a:r>
            <a:r>
              <a:rPr lang="en-US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I </a:t>
            </a:r>
            <a:endParaRPr lang="en-US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36377" y="1599221"/>
            <a:ext cx="254592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66"/>
            <a:r>
              <a:rPr lang="ru-RU" sz="1400" b="1" dirty="0" smtClean="0">
                <a:solidFill>
                  <a:srgbClr val="003BB2"/>
                </a:solidFill>
              </a:rPr>
              <a:t>Вторая группировка</a:t>
            </a:r>
            <a:endParaRPr lang="ru-RU" sz="1400" b="1" dirty="0">
              <a:solidFill>
                <a:srgbClr val="003B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69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8" grpId="0" animBg="1"/>
      <p:bldP spid="27" grpId="0" animBg="1"/>
      <p:bldP spid="26" grpId="0" animBg="1"/>
      <p:bldP spid="24" grpId="0" animBg="1"/>
      <p:bldP spid="22" grpId="0" animBg="1"/>
      <p:bldP spid="6" grpId="0"/>
      <p:bldP spid="9" grpId="0"/>
      <p:bldP spid="38" grpId="0"/>
      <p:bldP spid="39" grpId="0"/>
      <p:bldP spid="43" grpId="0"/>
      <p:bldP spid="44" grpId="0"/>
      <p:bldP spid="58" grpId="0"/>
      <p:bldP spid="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792538" y="1200606"/>
            <a:ext cx="4870449" cy="27422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Сподвижников Петра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поддерживали</a:t>
            </a: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гвардейцы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, которые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видели</a:t>
            </a: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Екатерине законную преемницу Петра. </a:t>
            </a:r>
            <a:endParaRPr lang="ru-RU" sz="1800" dirty="0" smtClean="0">
              <a:solidFill>
                <a:prstClr val="white"/>
              </a:solidFill>
              <a:latin typeface="+mj-lt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+mj-lt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их интересах было не допустить восстановления старых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порядков</a:t>
            </a: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влияния старых аристократических родов. </a:t>
            </a:r>
            <a:endParaRPr lang="ru-RU" sz="1800" dirty="0" smtClean="0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1026" name="Picture 2" descr="https://upload.wikimedia.org/wikipedia/commons/2/21/02_231_Book_illustrations_of_Historical_description_of_the_clothes_and_weapons_of_Russian_troop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697302"/>
            <a:ext cx="2763836" cy="374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66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s://upload.wikimedia.org/wikipedia/commons/3/34/Catherine_I_of_Russia_by_Nattie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" y="0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5320" y="1659962"/>
            <a:ext cx="2800884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Законной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правительницей России в 1725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году была провозглашена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Екатерина I. </a:t>
            </a:r>
          </a:p>
        </p:txBody>
      </p:sp>
    </p:spTree>
    <p:extLst>
      <p:ext uri="{BB962C8B-B14F-4D97-AF65-F5344CB8AC3E}">
        <p14:creationId xmlns:p14="http://schemas.microsoft.com/office/powerpoint/2010/main" val="351072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commons/e/e1/Catherine_I_of_Russia_172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7585" y="0"/>
            <a:ext cx="916158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3" name="Овал 12"/>
          <p:cNvSpPr/>
          <p:nvPr/>
        </p:nvSpPr>
        <p:spPr>
          <a:xfrm>
            <a:off x="6985225" y="39068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Екатерина </a:t>
            </a:r>
            <a:r>
              <a:rPr lang="en-US" sz="1200" dirty="0">
                <a:solidFill>
                  <a:schemeClr val="tx1"/>
                </a:solidFill>
                <a:ea typeface="Theano Didot" panose="02060603060706020203" pitchFamily="18" charset="0"/>
              </a:rPr>
              <a:t>I </a:t>
            </a:r>
            <a:endParaRPr lang="ru-RU" sz="1200" dirty="0" smtClean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17587" y="3972860"/>
            <a:ext cx="3963945" cy="794403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В 1726 году Екатерина </a:t>
            </a:r>
            <a:r>
              <a:rPr lang="en-US" sz="1400" dirty="0" smtClean="0">
                <a:solidFill>
                  <a:schemeClr val="bg1"/>
                </a:solidFill>
              </a:rPr>
              <a:t>I </a:t>
            </a:r>
            <a:r>
              <a:rPr lang="ru-RU" sz="1400" dirty="0" smtClean="0">
                <a:solidFill>
                  <a:schemeClr val="bg1"/>
                </a:solidFill>
              </a:rPr>
              <a:t>подписала Указ о </a:t>
            </a:r>
            <a:r>
              <a:rPr lang="ru-RU" sz="1400" dirty="0">
                <a:solidFill>
                  <a:schemeClr val="bg1"/>
                </a:solidFill>
              </a:rPr>
              <a:t>создании Верховного тайного совета.</a:t>
            </a:r>
            <a:endParaRPr lang="ru-RU" sz="1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0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9144000" cy="516367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-8965" y="1121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22679" y="2019355"/>
            <a:ext cx="2739148" cy="1104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Происхождение Меншикова вызывало вопросы.</a:t>
            </a:r>
            <a:endParaRPr lang="ru-RU" sz="1800" dirty="0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2089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8775" y="1702251"/>
            <a:ext cx="5879815" cy="12926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685766"/>
            <a:r>
              <a:rPr lang="ru-RU" sz="4200" dirty="0">
                <a:solidFill>
                  <a:srgbClr val="FFDC5A"/>
                </a:solidFill>
                <a:latin typeface="+mj-lt"/>
              </a:rPr>
              <a:t>Верховный тайный </a:t>
            </a:r>
            <a:endParaRPr lang="ru-RU" sz="4200" dirty="0" smtClean="0">
              <a:solidFill>
                <a:srgbClr val="FFDC5A"/>
              </a:solidFill>
              <a:latin typeface="+mj-lt"/>
            </a:endParaRPr>
          </a:p>
          <a:p>
            <a:pPr defTabSz="685766"/>
            <a:r>
              <a:rPr lang="ru-RU" sz="4200" dirty="0" smtClean="0">
                <a:solidFill>
                  <a:srgbClr val="FFDC5A"/>
                </a:solidFill>
                <a:latin typeface="+mj-lt"/>
              </a:rPr>
              <a:t>совет —</a:t>
            </a:r>
            <a:endParaRPr lang="ru-RU" sz="4200" dirty="0">
              <a:solidFill>
                <a:srgbClr val="FFDC5A"/>
              </a:solidFill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8775" y="3012883"/>
            <a:ext cx="5416138" cy="6129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4000"/>
              </a:lnSpc>
            </a:pPr>
            <a:r>
              <a:rPr lang="ru-RU" sz="1800" dirty="0">
                <a:solidFill>
                  <a:schemeClr val="bg1"/>
                </a:solidFill>
                <a:latin typeface="+mj-lt"/>
              </a:rPr>
              <a:t>высшее государственное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учреждение</a:t>
            </a:r>
          </a:p>
          <a:p>
            <a:pPr defTabSz="685766">
              <a:lnSpc>
                <a:spcPct val="114000"/>
              </a:lnSpc>
            </a:pP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в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Российской империи в 1726–1730 годах.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 flipV="1">
            <a:off x="6133688" y="1358178"/>
            <a:ext cx="2999485" cy="2353335"/>
          </a:xfrm>
          <a:prstGeom prst="homePlate">
            <a:avLst>
              <a:gd name="adj" fmla="val 2770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2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Правление Екатерины </a:t>
            </a:r>
            <a:r>
              <a:rPr lang="en-US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I 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5218" y="1425005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003BB2"/>
                </a:solidFill>
              </a:rPr>
              <a:t>Создание Верховного тайного совета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93696" y="1414425"/>
            <a:ext cx="255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Примирение «старой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»</a:t>
            </a: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и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«новой» аристократии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62507" y="1290388"/>
            <a:ext cx="29162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srgbClr val="003BB2"/>
                </a:solidFill>
              </a:rPr>
              <a:t>Вмешательство «</a:t>
            </a:r>
            <a:r>
              <a:rPr lang="ru-RU" sz="1400" dirty="0" err="1" smtClean="0">
                <a:solidFill>
                  <a:srgbClr val="003BB2"/>
                </a:solidFill>
              </a:rPr>
              <a:t>верховников</a:t>
            </a:r>
            <a:r>
              <a:rPr lang="ru-RU" sz="1400" dirty="0" smtClean="0">
                <a:solidFill>
                  <a:srgbClr val="003BB2"/>
                </a:solidFill>
              </a:rPr>
              <a:t>» во </a:t>
            </a:r>
            <a:r>
              <a:rPr lang="ru-RU" sz="1400" dirty="0">
                <a:solidFill>
                  <a:srgbClr val="003BB2"/>
                </a:solidFill>
              </a:rPr>
              <a:t>все важнейшие государственные дела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062506" y="2957903"/>
            <a:ext cx="26063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Превращение А. Меншикова </a:t>
            </a: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в фактического правителя государства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15218" y="2979832"/>
            <a:ext cx="2557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Подписание Екатериной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I «</a:t>
            </a:r>
            <a:r>
              <a:rPr lang="ru-RU" sz="14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тестамента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»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111345" y="2872110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003BB2"/>
                </a:solidFill>
              </a:rPr>
              <a:t>Попадание императрицы под сильное </a:t>
            </a:r>
            <a:r>
              <a:rPr lang="ru-RU" sz="1400" dirty="0" smtClean="0">
                <a:solidFill>
                  <a:srgbClr val="003BB2"/>
                </a:solidFill>
              </a:rPr>
              <a:t>влияние</a:t>
            </a:r>
          </a:p>
          <a:p>
            <a:pPr algn="ctr" defTabSz="685783"/>
            <a:r>
              <a:rPr lang="ru-RU" sz="1400" dirty="0" smtClean="0">
                <a:solidFill>
                  <a:srgbClr val="003BB2"/>
                </a:solidFill>
              </a:rPr>
              <a:t>А</a:t>
            </a:r>
            <a:r>
              <a:rPr lang="ru-RU" sz="1400" dirty="0">
                <a:solidFill>
                  <a:srgbClr val="003BB2"/>
                </a:solidFill>
              </a:rPr>
              <a:t>. </a:t>
            </a:r>
            <a:r>
              <a:rPr lang="ru-RU" sz="1400" dirty="0" smtClean="0">
                <a:solidFill>
                  <a:srgbClr val="003BB2"/>
                </a:solidFill>
              </a:rPr>
              <a:t>Меншикова</a:t>
            </a:r>
            <a:endParaRPr lang="ru-RU" sz="1400" dirty="0">
              <a:solidFill>
                <a:srgbClr val="003BB2"/>
              </a:solidFill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808133" y="1677533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724370" y="1677533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5724370" y="3211058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2798608" y="3211058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7341237" y="2465055"/>
            <a:ext cx="0" cy="212603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169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31" grpId="0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792538" y="1216906"/>
            <a:ext cx="4870449" cy="27422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«</a:t>
            </a:r>
            <a:r>
              <a:rPr lang="ru-RU" sz="1800" dirty="0" err="1">
                <a:solidFill>
                  <a:prstClr val="white"/>
                </a:solidFill>
                <a:latin typeface="+mj-lt"/>
              </a:rPr>
              <a:t>Тестамент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» – это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завещание Екатерины </a:t>
            </a:r>
            <a:r>
              <a:rPr lang="en-US" sz="1800" dirty="0" smtClean="0">
                <a:solidFill>
                  <a:prstClr val="white"/>
                </a:solidFill>
                <a:latin typeface="+mj-lt"/>
              </a:rPr>
              <a:t>I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, согласно которому наследником престола становился Пётр, сын царевича Алексея. </a:t>
            </a:r>
          </a:p>
          <a:p>
            <a:pPr defTabSz="685766">
              <a:lnSpc>
                <a:spcPct val="110000"/>
              </a:lnSpc>
            </a:pPr>
            <a:endParaRPr lang="ru-RU" sz="1800" dirty="0" smtClean="0">
              <a:solidFill>
                <a:prstClr val="white"/>
              </a:solidFill>
              <a:latin typeface="+mj-lt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В связи с малолетством наследника его правление должно было первоначально проходить под опекой Верховного тайного совета.</a:t>
            </a:r>
            <a:endParaRPr lang="ru-RU" sz="1800" dirty="0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3" name="Picture 2" descr="ÐÐµÑÑ II Ð² Ð´ÐµÑÑÑÐ²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803130"/>
            <a:ext cx="2800061" cy="353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56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6" name="Picture 8" descr="ÐÐ°ÑÐ¸Ñ ÐÐµÐ½ÑÐ¸ÐºÐ¾Ð²Ð°. 1723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7251" y="351692"/>
            <a:ext cx="3349258" cy="405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ÐÐ°ÑÑÐ¸Ð½ÐºÐ¸ Ð¿Ð¾ Ð·Ð°Ð¿ÑÐ¾ÑÑ Ð¼ÐµÐ½ÑÐ¸ÐºÐ¾Ð²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936" y="351692"/>
            <a:ext cx="3341187" cy="405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43353" y="4307984"/>
            <a:ext cx="6960578" cy="794403"/>
          </a:xfrm>
          <a:prstGeom prst="rect">
            <a:avLst/>
          </a:prstGeom>
          <a:noFill/>
        </p:spPr>
        <p:txBody>
          <a:bodyPr wrap="square" lIns="360000" tIns="180000" rIns="180000" bIns="180000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Александр и Мария Меншиковы</a:t>
            </a:r>
            <a:endParaRPr lang="be-BY" sz="2800" dirty="0">
              <a:solidFill>
                <a:schemeClr val="bg1"/>
              </a:solidFill>
              <a:latin typeface="+mj-lt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52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777" y="2545507"/>
            <a:ext cx="3478706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Правила </a:t>
            </a:r>
            <a:r>
              <a:rPr lang="ru-RU" sz="1400" dirty="0">
                <a:solidFill>
                  <a:prstClr val="white"/>
                </a:solidFill>
              </a:rPr>
              <a:t>недолго и умерла </a:t>
            </a:r>
            <a:endParaRPr lang="en-US" sz="1400" dirty="0" smtClean="0">
              <a:solidFill>
                <a:prstClr val="white"/>
              </a:solidFill>
            </a:endParaRPr>
          </a:p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от </a:t>
            </a:r>
            <a:r>
              <a:rPr lang="ru-RU" sz="1400" dirty="0">
                <a:solidFill>
                  <a:prstClr val="white"/>
                </a:solidFill>
              </a:rPr>
              <a:t>осложнений после болезни </a:t>
            </a:r>
            <a:endParaRPr lang="en-US" sz="1400" dirty="0" smtClean="0">
              <a:solidFill>
                <a:prstClr val="white"/>
              </a:solidFill>
            </a:endParaRPr>
          </a:p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в </a:t>
            </a:r>
            <a:r>
              <a:rPr lang="ru-RU" sz="1400" dirty="0">
                <a:solidFill>
                  <a:prstClr val="white"/>
                </a:solidFill>
              </a:rPr>
              <a:t>1727 году.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58775" y="1965979"/>
            <a:ext cx="3478706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/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Екатерина </a:t>
            </a:r>
            <a:r>
              <a:rPr lang="en-US" sz="2800" dirty="0" smtClean="0">
                <a:solidFill>
                  <a:srgbClr val="FFDC5A"/>
                </a:solidFill>
                <a:latin typeface="Merriweather"/>
              </a:rPr>
              <a:t>I </a:t>
            </a:r>
            <a:endParaRPr lang="ru-RU" sz="2800" dirty="0">
              <a:solidFill>
                <a:srgbClr val="FFDC5A"/>
              </a:solidFill>
              <a:latin typeface="Merriweather"/>
            </a:endParaRPr>
          </a:p>
        </p:txBody>
      </p:sp>
      <p:pic>
        <p:nvPicPr>
          <p:cNvPr id="4100" name="Picture 4" descr="https://upload.wikimedia.org/wikipedia/commons/1/13/Moor%2C_karel_de_-_portret_ekaterini_i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92613" y="859903"/>
            <a:ext cx="4751387" cy="342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52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88515" y="1486837"/>
            <a:ext cx="2934494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В 1727 году </a:t>
            </a:r>
            <a:endParaRPr lang="ru-RU" sz="1800" dirty="0">
              <a:solidFill>
                <a:prstClr val="white"/>
              </a:solidFill>
              <a:latin typeface="+mj-lt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императором был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провозглашён юный Пётр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Алексеевич.</a:t>
            </a:r>
          </a:p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Ему было неполных 12 лет.</a:t>
            </a:r>
          </a:p>
        </p:txBody>
      </p:sp>
    </p:spTree>
    <p:extLst>
      <p:ext uri="{BB962C8B-B14F-4D97-AF65-F5344CB8AC3E}">
        <p14:creationId xmlns:p14="http://schemas.microsoft.com/office/powerpoint/2010/main" val="322498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Отстранение А. Меншикова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8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/>
              <a:t>Интриги </a:t>
            </a:r>
            <a:r>
              <a:rPr lang="ru-RU" sz="1400" dirty="0"/>
              <a:t>подорвали </a:t>
            </a:r>
            <a:endParaRPr lang="ru-RU" sz="1400" dirty="0" smtClean="0"/>
          </a:p>
          <a:p>
            <a:pPr algn="ctr" defTabSz="685783"/>
            <a:r>
              <a:rPr lang="ru-RU" sz="1400" dirty="0" smtClean="0"/>
              <a:t>планы </a:t>
            </a:r>
            <a:r>
              <a:rPr lang="ru-RU" sz="1400" dirty="0"/>
              <a:t>Меншикова остаться </a:t>
            </a:r>
            <a:r>
              <a:rPr lang="ru-RU" sz="1400" dirty="0" smtClean="0"/>
              <a:t>при </a:t>
            </a:r>
            <a:r>
              <a:rPr lang="ru-RU" sz="1400" dirty="0"/>
              <a:t>дворе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144836" y="2743438"/>
            <a:ext cx="28543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/>
              <a:t>Он был </a:t>
            </a:r>
            <a:r>
              <a:rPr lang="ru-RU" sz="1400" dirty="0" smtClean="0"/>
              <a:t>обвинён</a:t>
            </a:r>
          </a:p>
          <a:p>
            <a:pPr algn="ctr" defTabSz="685783"/>
            <a:r>
              <a:rPr lang="ru-RU" sz="1400" dirty="0" smtClean="0"/>
              <a:t>в </a:t>
            </a:r>
            <a:r>
              <a:rPr lang="ru-RU" sz="1400" dirty="0"/>
              <a:t>государственной </a:t>
            </a:r>
            <a:r>
              <a:rPr lang="ru-RU" sz="1400" dirty="0" smtClean="0"/>
              <a:t>измене </a:t>
            </a:r>
            <a:endParaRPr lang="ru-RU" sz="1400" dirty="0"/>
          </a:p>
          <a:p>
            <a:pPr algn="ctr" defTabSz="685783"/>
            <a:r>
              <a:rPr lang="ru-RU" sz="1400" dirty="0" smtClean="0"/>
              <a:t>и хищении казны</a:t>
            </a:r>
            <a:endParaRPr lang="ru-RU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6227763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/>
              <a:t>Меншикова </a:t>
            </a:r>
            <a:r>
              <a:rPr lang="ru-RU" sz="1400" dirty="0"/>
              <a:t>со всей </a:t>
            </a:r>
            <a:endParaRPr lang="ru-RU" sz="1400" dirty="0" smtClean="0"/>
          </a:p>
          <a:p>
            <a:pPr algn="ctr" defTabSz="685783"/>
            <a:r>
              <a:rPr lang="ru-RU" sz="1400" dirty="0" smtClean="0"/>
              <a:t>семьёй сослали </a:t>
            </a:r>
          </a:p>
          <a:p>
            <a:pPr algn="ctr" defTabSz="685783"/>
            <a:r>
              <a:rPr lang="ru-RU" sz="1400" dirty="0" smtClean="0"/>
              <a:t>в </a:t>
            </a:r>
            <a:r>
              <a:rPr lang="ru-RU" sz="1400" dirty="0"/>
              <a:t>город Берёзов 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schemeClr val="bg1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schemeClr val="bg1"/>
                </a:solidFill>
                <a:latin typeface="Merriweather"/>
              </a:rPr>
              <a:t>2</a:t>
            </a:r>
            <a:endParaRPr lang="ru-RU" sz="1800" dirty="0">
              <a:solidFill>
                <a:schemeClr val="bg1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schemeClr val="bg1"/>
                </a:solidFill>
                <a:latin typeface="Merriweather"/>
              </a:rPr>
              <a:t>3</a:t>
            </a:r>
            <a:endParaRPr lang="ru-RU" sz="1800" dirty="0">
              <a:solidFill>
                <a:schemeClr val="bg1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327825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6146" name="Picture 2" descr="https://upload.wikimedia.org/wikipedia/commons/2/22/Johann_Gottfried_Tannauer_0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30415" y="351448"/>
            <a:ext cx="3083170" cy="3985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76766" y="4439505"/>
            <a:ext cx="49904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+mj-lt"/>
              </a:rPr>
              <a:t>Пётр Андреевич Толстой</a:t>
            </a:r>
            <a:endParaRPr lang="ru-RU" sz="2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7071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2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05208" y="2378814"/>
            <a:ext cx="1739054" cy="913245"/>
          </a:xfrm>
          <a:prstGeom prst="roundRect">
            <a:avLst/>
          </a:prstGeom>
          <a:noFill/>
          <a:ln w="15875">
            <a:solidFill>
              <a:srgbClr val="003BB2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 smtClean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951181" y="1053510"/>
            <a:ext cx="3493668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Перенос двора в Москву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47587" y="2018621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Восстановление прежних порядков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47587" y="2983732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Возвращение из ссылки Е. Лопухиной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2" idx="3"/>
            <a:endCxn id="35" idx="1"/>
          </p:cNvCxnSpPr>
          <p:nvPr/>
        </p:nvCxnSpPr>
        <p:spPr>
          <a:xfrm flipV="1">
            <a:off x="4542807" y="1373786"/>
            <a:ext cx="408374" cy="146165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3" idx="3"/>
            <a:endCxn id="17" idx="1"/>
          </p:cNvCxnSpPr>
          <p:nvPr/>
        </p:nvCxnSpPr>
        <p:spPr>
          <a:xfrm flipV="1">
            <a:off x="4559282" y="2338897"/>
            <a:ext cx="388305" cy="49653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2" idx="3"/>
            <a:endCxn id="37" idx="1"/>
          </p:cNvCxnSpPr>
          <p:nvPr/>
        </p:nvCxnSpPr>
        <p:spPr>
          <a:xfrm>
            <a:off x="4542807" y="2835437"/>
            <a:ext cx="404780" cy="143277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77529" y="386416"/>
            <a:ext cx="778894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Изменения при императорском дворе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1235" y="2478500"/>
            <a:ext cx="1567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3BB2"/>
                </a:solidFill>
              </a:rPr>
              <a:t>Отстранение</a:t>
            </a:r>
          </a:p>
          <a:p>
            <a:pPr algn="ctr"/>
            <a:r>
              <a:rPr lang="ru-RU" sz="1400" dirty="0" smtClean="0">
                <a:solidFill>
                  <a:srgbClr val="003BB2"/>
                </a:solidFill>
              </a:rPr>
              <a:t>А. Меншикова</a:t>
            </a:r>
          </a:p>
          <a:p>
            <a:pPr algn="ctr"/>
            <a:r>
              <a:rPr lang="ru-RU" sz="1400" dirty="0" smtClean="0">
                <a:solidFill>
                  <a:srgbClr val="003BB2"/>
                </a:solidFill>
              </a:rPr>
              <a:t>и П. Толстого</a:t>
            </a:r>
            <a:endParaRPr lang="ru-RU" sz="1400" dirty="0">
              <a:solidFill>
                <a:srgbClr val="003BB2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947587" y="3948843"/>
            <a:ext cx="3497262" cy="638728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8" name="Скругленная соединительная линия 37"/>
          <p:cNvCxnSpPr>
            <a:stCxn id="29" idx="3"/>
            <a:endCxn id="22" idx="1"/>
          </p:cNvCxnSpPr>
          <p:nvPr/>
        </p:nvCxnSpPr>
        <p:spPr>
          <a:xfrm>
            <a:off x="2444262" y="2835437"/>
            <a:ext cx="359491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803753" y="2378814"/>
            <a:ext cx="1739054" cy="913245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03753" y="2466104"/>
            <a:ext cx="17555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Усиление</a:t>
            </a: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позиций родовой знати </a:t>
            </a:r>
            <a:endParaRPr lang="ru-RU" sz="1400" dirty="0">
              <a:solidFill>
                <a:srgbClr val="40404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96371" y="3994196"/>
            <a:ext cx="33996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32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Назначение Долгоруковых членами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Верховного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тайного совета</a:t>
            </a:r>
          </a:p>
        </p:txBody>
      </p:sp>
      <p:cxnSp>
        <p:nvCxnSpPr>
          <p:cNvPr id="40" name="Скругленная соединительная линия 39"/>
          <p:cNvCxnSpPr>
            <a:stCxn id="22" idx="3"/>
            <a:endCxn id="19" idx="1"/>
          </p:cNvCxnSpPr>
          <p:nvPr/>
        </p:nvCxnSpPr>
        <p:spPr>
          <a:xfrm>
            <a:off x="4542807" y="2835437"/>
            <a:ext cx="404780" cy="46857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713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19" grpId="0" animBg="1"/>
      <p:bldP spid="14" grpId="0"/>
      <p:bldP spid="37" grpId="0" animBg="1"/>
      <p:bldP spid="22" grpId="0" animBg="1"/>
      <p:bldP spid="23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ÐÐ°ÑÑÐ¸Ð½ÐºÐ¸ Ð¿Ð¾ Ð·Ð°Ð¿ÑÐ¾ÑÑ Ð. Ð¡ÐµÑÐ¾Ð². ÐÑÐµÐ·Ð´ Ð¸Ð¼Ð¿ÐµÑÐ°ÑÐ¾ÑÐ° ÐÐµÑÑÐ° II Ð¸ ÑÐµÑÐ°ÑÐµÐ²Ð½Ñ ÐÐ»Ð¸Ð·Ð°Ð²ÐµÑÑ ÐÐµÑÑÐ¾Ð²Ð½Ñ Ð½Ð° Ð¾ÑÐ¾ÑÑ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" y="0"/>
            <a:ext cx="914400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88515" y="1308887"/>
            <a:ext cx="2864651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Большую часть своего времени император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проводил</a:t>
            </a: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за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развлечениями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,</a:t>
            </a: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а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государственными делами занимались «</a:t>
            </a:r>
            <a:r>
              <a:rPr lang="ru-RU" sz="1800" dirty="0" err="1">
                <a:solidFill>
                  <a:prstClr val="white"/>
                </a:solidFill>
                <a:latin typeface="+mj-lt"/>
              </a:rPr>
              <a:t>верховники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». </a:t>
            </a:r>
          </a:p>
        </p:txBody>
      </p:sp>
    </p:spTree>
    <p:extLst>
      <p:ext uri="{BB962C8B-B14F-4D97-AF65-F5344CB8AC3E}">
        <p14:creationId xmlns:p14="http://schemas.microsoft.com/office/powerpoint/2010/main" val="264078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6" name="Picture 6" descr="https://img-fotki.yandex.ru/get/5412/121447594.21/0_6fbc9_63624ba1_XX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39725"/>
            <a:ext cx="3311525" cy="386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90492" y="4451228"/>
            <a:ext cx="6563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+mj-lt"/>
              </a:rPr>
              <a:t>Генералиссимус А. Д. Меншиков </a:t>
            </a:r>
          </a:p>
        </p:txBody>
      </p:sp>
    </p:spTree>
    <p:extLst>
      <p:ext uri="{BB962C8B-B14F-4D97-AF65-F5344CB8AC3E}">
        <p14:creationId xmlns:p14="http://schemas.microsoft.com/office/powerpoint/2010/main" val="5601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792538" y="1665604"/>
            <a:ext cx="4870449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Новой невестой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Петра </a:t>
            </a:r>
            <a:r>
              <a:rPr lang="en-US" sz="1800" dirty="0" smtClean="0">
                <a:solidFill>
                  <a:prstClr val="white"/>
                </a:solidFill>
                <a:latin typeface="+mj-lt"/>
              </a:rPr>
              <a:t>II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стала Екатерина, дочь Алексея Долгорукова. </a:t>
            </a:r>
            <a:endParaRPr lang="en-US" sz="1800" dirty="0" smtClean="0">
              <a:solidFill>
                <a:prstClr val="white"/>
              </a:solidFill>
              <a:latin typeface="+mj-lt"/>
            </a:endParaRPr>
          </a:p>
          <a:p>
            <a:pPr defTabSz="685766">
              <a:lnSpc>
                <a:spcPct val="110000"/>
              </a:lnSpc>
            </a:pPr>
            <a:endParaRPr lang="en-US" sz="1800" dirty="0">
              <a:solidFill>
                <a:prstClr val="white"/>
              </a:solidFill>
              <a:latin typeface="+mj-lt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Бракосочетание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было назначено </a:t>
            </a:r>
            <a:endParaRPr lang="en-US" sz="1800" dirty="0" smtClean="0">
              <a:solidFill>
                <a:prstClr val="white"/>
              </a:solidFill>
              <a:latin typeface="+mj-lt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на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январь 1730 года.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787406"/>
            <a:ext cx="2952750" cy="360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92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Предпосылки переворота 1730 года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8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/>
              <a:t>Внезапная смерть </a:t>
            </a:r>
            <a:endParaRPr lang="ru-RU" sz="1400" dirty="0" smtClean="0"/>
          </a:p>
          <a:p>
            <a:pPr algn="ctr" defTabSz="685783"/>
            <a:r>
              <a:rPr lang="ru-RU" sz="1400" dirty="0" smtClean="0"/>
              <a:t>Петра </a:t>
            </a:r>
            <a:r>
              <a:rPr lang="en-US" sz="1400" dirty="0" smtClean="0"/>
              <a:t>II</a:t>
            </a:r>
            <a:r>
              <a:rPr lang="ru-RU" sz="1400" dirty="0" smtClean="0"/>
              <a:t> в 1730 году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3144836" y="2743438"/>
            <a:ext cx="2854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/>
              <a:t>Отсутствие у него </a:t>
            </a:r>
            <a:endParaRPr lang="ru-RU" sz="1400" dirty="0" smtClean="0"/>
          </a:p>
          <a:p>
            <a:pPr algn="ctr" defTabSz="685783"/>
            <a:r>
              <a:rPr lang="ru-RU" sz="1400" dirty="0" smtClean="0"/>
              <a:t>наследников и преемника</a:t>
            </a:r>
            <a:endParaRPr lang="ru-RU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6130925" y="2743438"/>
            <a:ext cx="2654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/>
              <a:t>Пресечение рода Романовых по прямой мужской </a:t>
            </a:r>
            <a:r>
              <a:rPr lang="ru-RU" sz="1400" dirty="0" smtClean="0"/>
              <a:t>линии</a:t>
            </a:r>
            <a:endParaRPr lang="ru-RU" sz="1400" dirty="0"/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schemeClr val="bg1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schemeClr val="bg1"/>
                </a:solidFill>
                <a:latin typeface="Merriweather"/>
              </a:rPr>
              <a:t>2</a:t>
            </a:r>
            <a:endParaRPr lang="ru-RU" sz="1800" dirty="0">
              <a:solidFill>
                <a:schemeClr val="bg1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schemeClr val="bg1"/>
                </a:solidFill>
                <a:latin typeface="Merriweather"/>
              </a:rPr>
              <a:t>3</a:t>
            </a:r>
            <a:endParaRPr lang="ru-RU" sz="1800" dirty="0">
              <a:solidFill>
                <a:schemeClr val="bg1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214023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792538" y="1665604"/>
            <a:ext cx="4870449" cy="18122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Князья Долгоруковы попытались представить фальшивое завещание, которое Пётр якобы написал в пользу своей невесты Екатерины. </a:t>
            </a:r>
            <a:endParaRPr lang="ru-RU" sz="1800" dirty="0" smtClean="0">
              <a:solidFill>
                <a:prstClr val="white"/>
              </a:solidFill>
              <a:latin typeface="+mj-lt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+mj-lt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Однако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этим ничего не добились.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775" y="745608"/>
            <a:ext cx="2989263" cy="364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42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734200" y="2252185"/>
            <a:ext cx="1839310" cy="874523"/>
          </a:xfrm>
          <a:prstGeom prst="roundRect">
            <a:avLst/>
          </a:prstGeom>
          <a:noFill/>
          <a:ln w="15875">
            <a:solidFill>
              <a:srgbClr val="003BB2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 smtClean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33142" y="386416"/>
            <a:ext cx="732258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Кризис власти после смерти Петра </a:t>
            </a:r>
            <a:r>
              <a:rPr lang="en-US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II 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34200" y="2320114"/>
            <a:ext cx="18393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3BB2"/>
                </a:solidFill>
              </a:rPr>
              <a:t>Состав Верховного тайного совета</a:t>
            </a:r>
          </a:p>
          <a:p>
            <a:pPr algn="ctr"/>
            <a:r>
              <a:rPr lang="ru-RU" sz="1400" dirty="0" smtClean="0">
                <a:solidFill>
                  <a:srgbClr val="003BB2"/>
                </a:solidFill>
              </a:rPr>
              <a:t> в 1730 году</a:t>
            </a:r>
            <a:endParaRPr lang="ru-RU" sz="1400" dirty="0">
              <a:solidFill>
                <a:srgbClr val="003BB2"/>
              </a:solidFill>
            </a:endParaRPr>
          </a:p>
        </p:txBody>
      </p:sp>
      <p:cxnSp>
        <p:nvCxnSpPr>
          <p:cNvPr id="33" name="Скругленная соединительная линия 32"/>
          <p:cNvCxnSpPr>
            <a:stCxn id="22" idx="1"/>
            <a:endCxn id="29" idx="3"/>
          </p:cNvCxnSpPr>
          <p:nvPr/>
        </p:nvCxnSpPr>
        <p:spPr>
          <a:xfrm rot="10800000" flipV="1">
            <a:off x="3573511" y="2122811"/>
            <a:ext cx="444199" cy="566636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Скругленная соединительная линия 52"/>
          <p:cNvCxnSpPr>
            <a:stCxn id="21" idx="1"/>
            <a:endCxn id="29" idx="3"/>
          </p:cNvCxnSpPr>
          <p:nvPr/>
        </p:nvCxnSpPr>
        <p:spPr>
          <a:xfrm rot="10800000">
            <a:off x="3573510" y="2689448"/>
            <a:ext cx="420612" cy="506125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994122" y="2830963"/>
            <a:ext cx="1362482" cy="729217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17709" y="1758202"/>
            <a:ext cx="1338895" cy="729217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08253" y="1861200"/>
            <a:ext cx="990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«Старая»</a:t>
            </a: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знать</a:t>
            </a:r>
            <a:endParaRPr lang="ru-RU" sz="1400" dirty="0">
              <a:solidFill>
                <a:srgbClr val="40404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85878" y="2942511"/>
            <a:ext cx="1360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«Новая»</a:t>
            </a: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аристократия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753629" y="1758202"/>
            <a:ext cx="1378483" cy="729217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53629" y="2828841"/>
            <a:ext cx="1378483" cy="729217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777716" y="1861201"/>
            <a:ext cx="1330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4 князя Долгорукова</a:t>
            </a:r>
            <a:endParaRPr lang="ru-RU" sz="1400" dirty="0">
              <a:solidFill>
                <a:srgbClr val="40404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913387" y="2942511"/>
            <a:ext cx="1058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2 князя Голицына</a:t>
            </a:r>
          </a:p>
        </p:txBody>
      </p:sp>
      <p:cxnSp>
        <p:nvCxnSpPr>
          <p:cNvPr id="35" name="Скругленная соединительная линия 34"/>
          <p:cNvCxnSpPr>
            <a:stCxn id="28" idx="1"/>
            <a:endCxn id="21" idx="3"/>
          </p:cNvCxnSpPr>
          <p:nvPr/>
        </p:nvCxnSpPr>
        <p:spPr>
          <a:xfrm flipH="1">
            <a:off x="5356604" y="3193450"/>
            <a:ext cx="397025" cy="2122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Скругленная соединительная линия 35"/>
          <p:cNvCxnSpPr>
            <a:stCxn id="26" idx="1"/>
            <a:endCxn id="22" idx="3"/>
          </p:cNvCxnSpPr>
          <p:nvPr/>
        </p:nvCxnSpPr>
        <p:spPr>
          <a:xfrm flipH="1">
            <a:off x="5356604" y="2122811"/>
            <a:ext cx="397025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368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4" grpId="0"/>
      <p:bldP spid="21" grpId="0" animBg="1"/>
      <p:bldP spid="22" grpId="0" animBg="1"/>
      <p:bldP spid="23" grpId="0"/>
      <p:bldP spid="25" grpId="0"/>
      <p:bldP spid="26" grpId="0" animBg="1"/>
      <p:bldP spid="28" grpId="0" animBg="1"/>
      <p:bldP spid="32" grpId="0"/>
      <p:bldP spid="3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52331" y="4451228"/>
            <a:ext cx="16193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+mj-lt"/>
              </a:rPr>
              <a:t>Пётр 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II </a:t>
            </a:r>
            <a:endParaRPr lang="ru-RU" sz="2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2" descr="ÐÐ°ÑÑÐ¸Ð½ÐºÐ¸ Ð¿Ð¾ Ð·Ð°Ð¿ÑÐ¾ÑÑ Ð¿ÐµÑÑ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86108" y="339725"/>
            <a:ext cx="3371783" cy="411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06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AutoShape 4" descr="http://www.cirota.ru/forum/images/40/40710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8" name="Picture 2" descr="https://upload.wikimedia.org/wikipedia/commons/0/0e/Elizabeth_of_Russia_by_V.Erikse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0" y="-1"/>
            <a:ext cx="4563033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upload.wikimedia.org/wikipedia/commons/7/72/Anna_Petrovna_of_Russia_by_L.Caravaque_%281725%2C_Tretyakov_gallery%2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458096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3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3128489" y="3593627"/>
            <a:ext cx="2915245" cy="729217"/>
          </a:xfrm>
          <a:prstGeom prst="roundRect">
            <a:avLst/>
          </a:prstGeom>
          <a:noFill/>
          <a:ln w="15875">
            <a:solidFill>
              <a:srgbClr val="003BB2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 smtClean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28489" y="3593627"/>
            <a:ext cx="28595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32"/>
            <a:r>
              <a:rPr lang="ru-RU" sz="1400" dirty="0" smtClean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Приглашение </a:t>
            </a:r>
            <a:r>
              <a:rPr lang="ru-RU" sz="1400" dirty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  <a:t>на царствование </a:t>
            </a:r>
            <a:r>
              <a:rPr lang="ru-RU" sz="1400" dirty="0" smtClean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  <a:t>вдовствующей курляндской герцогини Анны</a:t>
            </a:r>
            <a:endParaRPr lang="ru-RU" sz="1400" dirty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71876" y="1373229"/>
            <a:ext cx="2948020" cy="729217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81333" y="1373229"/>
            <a:ext cx="2948020" cy="729217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cxnSp>
        <p:nvCxnSpPr>
          <p:cNvPr id="36" name="Скругленная соединительная линия 35"/>
          <p:cNvCxnSpPr>
            <a:stCxn id="18" idx="2"/>
            <a:endCxn id="26" idx="0"/>
          </p:cNvCxnSpPr>
          <p:nvPr/>
        </p:nvCxnSpPr>
        <p:spPr>
          <a:xfrm rot="16200000" flipH="1">
            <a:off x="3455528" y="1302261"/>
            <a:ext cx="323636" cy="1924006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141830" y="1363782"/>
            <a:ext cx="26032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Стремление «</a:t>
            </a:r>
            <a:r>
              <a:rPr lang="ru-RU" sz="1400" dirty="0" err="1" smtClean="0">
                <a:solidFill>
                  <a:srgbClr val="404040"/>
                </a:solidFill>
              </a:rPr>
              <a:t>верховников</a:t>
            </a:r>
            <a:r>
              <a:rPr lang="ru-RU" sz="1400" dirty="0" smtClean="0">
                <a:solidFill>
                  <a:srgbClr val="404040"/>
                </a:solidFill>
              </a:rPr>
              <a:t>»</a:t>
            </a: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 сохранить свои </a:t>
            </a: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привилегии </a:t>
            </a:r>
            <a:r>
              <a:rPr lang="ru-RU" sz="1400" dirty="0">
                <a:solidFill>
                  <a:srgbClr val="404040"/>
                </a:solidFill>
              </a:rPr>
              <a:t>и </a:t>
            </a:r>
            <a:r>
              <a:rPr lang="ru-RU" sz="1400" dirty="0" smtClean="0">
                <a:solidFill>
                  <a:srgbClr val="404040"/>
                </a:solidFill>
              </a:rPr>
              <a:t>влияние  </a:t>
            </a:r>
          </a:p>
        </p:txBody>
      </p:sp>
      <p:cxnSp>
        <p:nvCxnSpPr>
          <p:cNvPr id="56" name="Скругленная соединительная линия 55"/>
          <p:cNvCxnSpPr>
            <a:stCxn id="26" idx="0"/>
            <a:endCxn id="24" idx="2"/>
          </p:cNvCxnSpPr>
          <p:nvPr/>
        </p:nvCxnSpPr>
        <p:spPr>
          <a:xfrm rot="5400000" flipH="1" flipV="1">
            <a:off x="5350799" y="1330996"/>
            <a:ext cx="323636" cy="1866537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Скругленная соединительная линия 62"/>
          <p:cNvCxnSpPr>
            <a:stCxn id="26" idx="1"/>
            <a:endCxn id="29" idx="1"/>
          </p:cNvCxnSpPr>
          <p:nvPr/>
        </p:nvCxnSpPr>
        <p:spPr>
          <a:xfrm rot="10800000" flipH="1" flipV="1">
            <a:off x="3105339" y="2790690"/>
            <a:ext cx="23150" cy="1167545"/>
          </a:xfrm>
          <a:prstGeom prst="curvedConnector3">
            <a:avLst>
              <a:gd name="adj1" fmla="val -987473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Скругленная соединительная линия 63"/>
          <p:cNvCxnSpPr>
            <a:stCxn id="29" idx="3"/>
            <a:endCxn id="26" idx="3"/>
          </p:cNvCxnSpPr>
          <p:nvPr/>
        </p:nvCxnSpPr>
        <p:spPr>
          <a:xfrm flipV="1">
            <a:off x="6043734" y="2790691"/>
            <a:ext cx="9625" cy="1167545"/>
          </a:xfrm>
          <a:prstGeom prst="curvedConnector3">
            <a:avLst>
              <a:gd name="adj1" fmla="val 2475065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033142" y="386416"/>
            <a:ext cx="732258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Кризис власти после смерти Петра </a:t>
            </a:r>
            <a:r>
              <a:rPr lang="en-US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II 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33142" y="1476227"/>
            <a:ext cx="3059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Рождение дочерей Петра </a:t>
            </a:r>
            <a:r>
              <a:rPr lang="en-US" sz="1400" dirty="0">
                <a:solidFill>
                  <a:srgbClr val="404040"/>
                </a:solidFill>
              </a:rPr>
              <a:t>I </a:t>
            </a:r>
            <a:endParaRPr lang="ru-RU" sz="1400" dirty="0" smtClean="0">
              <a:solidFill>
                <a:srgbClr val="404040"/>
              </a:solidFill>
            </a:endParaRP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и Екатерины </a:t>
            </a:r>
            <a:r>
              <a:rPr lang="en-US" sz="1400" dirty="0" smtClean="0">
                <a:solidFill>
                  <a:srgbClr val="404040"/>
                </a:solidFill>
              </a:rPr>
              <a:t>I </a:t>
            </a:r>
            <a:r>
              <a:rPr lang="ru-RU" sz="1400" dirty="0" smtClean="0">
                <a:solidFill>
                  <a:srgbClr val="404040"/>
                </a:solidFill>
              </a:rPr>
              <a:t>вне брака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105339" y="2426082"/>
            <a:ext cx="2948020" cy="729217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49647" y="2529080"/>
            <a:ext cx="3059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Игнорирование «</a:t>
            </a:r>
            <a:r>
              <a:rPr lang="ru-RU" sz="1400" dirty="0" err="1" smtClean="0">
                <a:solidFill>
                  <a:srgbClr val="404040"/>
                </a:solidFill>
              </a:rPr>
              <a:t>верховниками</a:t>
            </a:r>
            <a:r>
              <a:rPr lang="ru-RU" sz="1400" dirty="0" smtClean="0">
                <a:solidFill>
                  <a:srgbClr val="404040"/>
                </a:solidFill>
              </a:rPr>
              <a:t>»</a:t>
            </a: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«</a:t>
            </a:r>
            <a:r>
              <a:rPr lang="ru-RU" sz="1400" dirty="0" err="1" smtClean="0">
                <a:solidFill>
                  <a:srgbClr val="404040"/>
                </a:solidFill>
              </a:rPr>
              <a:t>тестамента</a:t>
            </a:r>
            <a:r>
              <a:rPr lang="ru-RU" sz="1400" dirty="0" smtClean="0">
                <a:solidFill>
                  <a:srgbClr val="404040"/>
                </a:solidFill>
              </a:rPr>
              <a:t>» Екатерины </a:t>
            </a:r>
            <a:r>
              <a:rPr lang="en-US" sz="1400" dirty="0" smtClean="0">
                <a:solidFill>
                  <a:srgbClr val="404040"/>
                </a:solidFill>
              </a:rPr>
              <a:t>I</a:t>
            </a:r>
            <a:r>
              <a:rPr lang="ru-RU" sz="1400" dirty="0" smtClean="0">
                <a:solidFill>
                  <a:srgbClr val="40404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50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4" grpId="0"/>
      <p:bldP spid="24" grpId="0" animBg="1"/>
      <p:bldP spid="18" grpId="0" animBg="1"/>
      <p:bldP spid="44" grpId="0"/>
      <p:bldP spid="25" grpId="0"/>
      <p:bldP spid="26" grpId="0" animBg="1"/>
      <p:bldP spid="2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upload.wikimedia.org/wikipedia/commons/4/49/Louis_Caravaque%2C_Portrait_of_Empress_Anna_Ioannovna_%281730%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3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339725"/>
            <a:ext cx="4145450" cy="794403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Анна была дочерью Ивана </a:t>
            </a:r>
            <a:r>
              <a:rPr lang="en-US" sz="1400" dirty="0" smtClean="0">
                <a:solidFill>
                  <a:schemeClr val="bg1"/>
                </a:solidFill>
              </a:rPr>
              <a:t>V </a:t>
            </a:r>
            <a:r>
              <a:rPr lang="ru-RU" sz="1400" dirty="0" smtClean="0">
                <a:solidFill>
                  <a:schemeClr val="bg1"/>
                </a:solidFill>
              </a:rPr>
              <a:t>Алексеевича</a:t>
            </a:r>
            <a:r>
              <a:rPr lang="ru-RU" sz="1400" dirty="0">
                <a:solidFill>
                  <a:schemeClr val="bg1"/>
                </a:solidFill>
              </a:rPr>
              <a:t>, брата-соправителя Петра </a:t>
            </a:r>
            <a:r>
              <a:rPr lang="en-US" sz="1400" dirty="0" smtClean="0">
                <a:solidFill>
                  <a:schemeClr val="bg1"/>
                </a:solidFill>
              </a:rPr>
              <a:t>I</a:t>
            </a:r>
            <a:r>
              <a:rPr lang="ru-RU" sz="1400" dirty="0" smtClean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821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259836" y="2381307"/>
            <a:ext cx="2453234" cy="1027737"/>
          </a:xfrm>
          <a:prstGeom prst="roundRect">
            <a:avLst/>
          </a:prstGeom>
          <a:noFill/>
          <a:ln w="15875">
            <a:solidFill>
              <a:srgbClr val="003BB2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 smtClean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9515" y="386416"/>
            <a:ext cx="826497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83"/>
            <a:r>
              <a:rPr lang="ru-RU" sz="2800" dirty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Причины приглашения Анны Иоанновны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59836" y="2523771"/>
            <a:ext cx="24532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03BB2"/>
                </a:solidFill>
              </a:rPr>
              <a:t>«</a:t>
            </a:r>
            <a:r>
              <a:rPr lang="ru-RU" sz="1400" dirty="0" err="1">
                <a:solidFill>
                  <a:srgbClr val="003BB2"/>
                </a:solidFill>
              </a:rPr>
              <a:t>Верховники</a:t>
            </a:r>
            <a:r>
              <a:rPr lang="ru-RU" sz="1400" dirty="0">
                <a:solidFill>
                  <a:srgbClr val="003BB2"/>
                </a:solidFill>
              </a:rPr>
              <a:t>» надеялись ограничить самодержавие </a:t>
            </a:r>
            <a:endParaRPr lang="ru-RU" sz="1400" dirty="0" smtClean="0">
              <a:solidFill>
                <a:srgbClr val="003BB2"/>
              </a:solidFill>
            </a:endParaRPr>
          </a:p>
          <a:p>
            <a:pPr algn="ctr"/>
            <a:r>
              <a:rPr lang="ru-RU" sz="1400" dirty="0" smtClean="0">
                <a:solidFill>
                  <a:srgbClr val="003BB2"/>
                </a:solidFill>
              </a:rPr>
              <a:t>за </a:t>
            </a:r>
            <a:r>
              <a:rPr lang="ru-RU" sz="1400" dirty="0">
                <a:solidFill>
                  <a:srgbClr val="003BB2"/>
                </a:solidFill>
              </a:rPr>
              <a:t>время её царствования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1364" y="3017262"/>
            <a:ext cx="2427006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3721" y="1151103"/>
            <a:ext cx="2422517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9998" y="1209769"/>
            <a:ext cx="2149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С 1712 года она </a:t>
            </a:r>
            <a:r>
              <a:rPr lang="ru-RU" sz="1400" dirty="0" smtClean="0">
                <a:solidFill>
                  <a:srgbClr val="404040"/>
                </a:solidFill>
              </a:rPr>
              <a:t>жила</a:t>
            </a: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в </a:t>
            </a:r>
            <a:r>
              <a:rPr lang="ru-RU" sz="1400" dirty="0">
                <a:solidFill>
                  <a:srgbClr val="404040"/>
                </a:solidFill>
              </a:rPr>
              <a:t>Курляндии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91364" y="2120385"/>
            <a:ext cx="2422516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30094" y="2179049"/>
            <a:ext cx="2149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Не поддерживала связей с Россией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79957" y="3072332"/>
            <a:ext cx="2517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Не знала, что происходит при императорском дворе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91362" y="3969209"/>
            <a:ext cx="2422517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31675" y="4027874"/>
            <a:ext cx="1941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Не имела </a:t>
            </a:r>
            <a:r>
              <a:rPr lang="ru-RU" sz="1400" dirty="0" smtClean="0">
                <a:solidFill>
                  <a:srgbClr val="404040"/>
                </a:solidFill>
              </a:rPr>
              <a:t>фаворитов</a:t>
            </a: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и </a:t>
            </a:r>
            <a:r>
              <a:rPr lang="ru-RU" sz="1400" dirty="0">
                <a:solidFill>
                  <a:srgbClr val="404040"/>
                </a:solidFill>
              </a:rPr>
              <a:t>сторонников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333018" y="2381307"/>
            <a:ext cx="2468551" cy="1027738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426050" y="2523771"/>
            <a:ext cx="22671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Анна Иоанновна представлялась удобной кандидатурой</a:t>
            </a:r>
          </a:p>
        </p:txBody>
      </p:sp>
      <p:cxnSp>
        <p:nvCxnSpPr>
          <p:cNvPr id="53" name="Скругленная соединительная линия 52"/>
          <p:cNvCxnSpPr>
            <a:stCxn id="45" idx="1"/>
            <a:endCxn id="24" idx="3"/>
          </p:cNvCxnSpPr>
          <p:nvPr/>
        </p:nvCxnSpPr>
        <p:spPr>
          <a:xfrm rot="10800000">
            <a:off x="2916238" y="1471380"/>
            <a:ext cx="416780" cy="1423797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Скругленная соединительная линия 54"/>
          <p:cNvCxnSpPr>
            <a:stCxn id="45" idx="1"/>
            <a:endCxn id="23" idx="3"/>
          </p:cNvCxnSpPr>
          <p:nvPr/>
        </p:nvCxnSpPr>
        <p:spPr>
          <a:xfrm rot="10800000" flipV="1">
            <a:off x="2918370" y="2895176"/>
            <a:ext cx="414648" cy="442362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Скругленная соединительная линия 57"/>
          <p:cNvCxnSpPr>
            <a:stCxn id="30" idx="3"/>
            <a:endCxn id="45" idx="1"/>
          </p:cNvCxnSpPr>
          <p:nvPr/>
        </p:nvCxnSpPr>
        <p:spPr>
          <a:xfrm flipV="1">
            <a:off x="2913879" y="2895176"/>
            <a:ext cx="419139" cy="139430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Скругленная соединительная линия 74"/>
          <p:cNvCxnSpPr>
            <a:stCxn id="45" idx="1"/>
            <a:endCxn id="37" idx="3"/>
          </p:cNvCxnSpPr>
          <p:nvPr/>
        </p:nvCxnSpPr>
        <p:spPr>
          <a:xfrm rot="10800000">
            <a:off x="2913880" y="2440662"/>
            <a:ext cx="419138" cy="454515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Скругленная соединительная линия 60"/>
          <p:cNvCxnSpPr>
            <a:stCxn id="29" idx="1"/>
            <a:endCxn id="45" idx="3"/>
          </p:cNvCxnSpPr>
          <p:nvPr/>
        </p:nvCxnSpPr>
        <p:spPr>
          <a:xfrm flipH="1">
            <a:off x="5801569" y="2895176"/>
            <a:ext cx="458267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077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4" grpId="0"/>
      <p:bldP spid="23" grpId="0" animBg="1"/>
      <p:bldP spid="24" grpId="0" animBg="1"/>
      <p:bldP spid="27" grpId="0"/>
      <p:bldP spid="37" grpId="0" animBg="1"/>
      <p:bldP spid="38" grpId="0"/>
      <p:bldP spid="39" grpId="0"/>
      <p:bldP spid="30" grpId="0" animBg="1"/>
      <p:bldP spid="31" grpId="0"/>
      <p:bldP spid="45" grpId="0" animBg="1"/>
      <p:bldP spid="4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3" name="AutoShape 4" descr="http://www.cirota.ru/forum/images/40/40710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721872" y="1949672"/>
            <a:ext cx="5063353" cy="1218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Д. М.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Голицын предложил составить определённые условия (кондиции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),</a:t>
            </a: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на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которых Анна Иоанновна могла </a:t>
            </a:r>
            <a:endParaRPr lang="ru-RU" sz="1800" dirty="0" smtClean="0">
              <a:solidFill>
                <a:prstClr val="white"/>
              </a:solidFill>
              <a:latin typeface="+mj-lt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бы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стать императрицей.</a:t>
            </a:r>
          </a:p>
        </p:txBody>
      </p:sp>
      <p:pic>
        <p:nvPicPr>
          <p:cNvPr id="1026" name="Picture 2" descr="https://upload.wikimedia.org/wikipedia/commons/c/c6/%D0%9A%D0%BD%D1%8F%D0%B7%D1%8C_%D0%94%D0%BC%D0%B8%D1%82%D1%80%D0%B8%D0%B9_%D0%9C%D0%B8%D1%85%D0%B0%D0%B9%D0%BB%D0%BE%D0%B2%D0%B8%D1%87_%D0%93%D0%BE%D0%BB%D0%B8%D1%86%D1%8B%D0%BD_%281665_%E2%80%94_1737%2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6" y="624935"/>
            <a:ext cx="3004320" cy="379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92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686176" y="1958278"/>
            <a:ext cx="4870449" cy="1218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В народе поговаривали,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что якобы перед тем, как попасть в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окружение</a:t>
            </a: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к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императору,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Меншиков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был простым разносчиком пирожков.</a:t>
            </a:r>
          </a:p>
        </p:txBody>
      </p:sp>
      <p:pic>
        <p:nvPicPr>
          <p:cNvPr id="2050" name="Picture 2" descr="https://ic.pics.livejournal.com/tanjand/44781189/21565573/21565573_origina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8457" y="675186"/>
            <a:ext cx="2989263" cy="379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18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8775" y="1574590"/>
            <a:ext cx="3816750" cy="6463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685766"/>
            <a:r>
              <a:rPr lang="ru-RU" sz="4200" dirty="0" smtClean="0">
                <a:solidFill>
                  <a:srgbClr val="FFDC5A"/>
                </a:solidFill>
                <a:latin typeface="+mj-lt"/>
              </a:rPr>
              <a:t>Кондиции —</a:t>
            </a:r>
            <a:endParaRPr lang="ru-RU" sz="4200" dirty="0">
              <a:solidFill>
                <a:srgbClr val="FFDC5A"/>
              </a:solidFill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8775" y="2438207"/>
            <a:ext cx="5774912" cy="12445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4000"/>
              </a:lnSpc>
            </a:pPr>
            <a:r>
              <a:rPr lang="ru-RU" sz="1800" dirty="0">
                <a:solidFill>
                  <a:schemeClr val="bg1"/>
                </a:solidFill>
                <a:latin typeface="+mj-lt"/>
              </a:rPr>
              <a:t>условия вступления на престол императрицы Анны Иоанновны, выдвинутые Верховным тайным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советом с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целью ограничения самодержавной власти монарха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.</a:t>
            </a:r>
            <a:endParaRPr lang="ru-RU" sz="1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 flipV="1">
            <a:off x="6227763" y="1631992"/>
            <a:ext cx="2916237" cy="1879515"/>
          </a:xfrm>
          <a:prstGeom prst="homePlate">
            <a:avLst>
              <a:gd name="adj" fmla="val 2770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07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00458" y="1360230"/>
            <a:ext cx="481899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Не вступать в брак и не назначать себе наследника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. 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67137" y="13742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6939" y="268273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8" y="2675738"/>
            <a:ext cx="502730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Не начинать войны и не заключать мира.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99124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8" y="4122746"/>
            <a:ext cx="502730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Не вводить новых податей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66938" y="351480"/>
            <a:ext cx="841828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Условия царствования Анны Иоанновны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pic>
        <p:nvPicPr>
          <p:cNvPr id="22" name="Picture 2" descr="https://upload.wikimedia.org/wikipedia/commons/1/17/Anna_Ioanovn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12777" y="932154"/>
            <a:ext cx="2366923" cy="327919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53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00458" y="1360230"/>
            <a:ext cx="511966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Передать командование гвардией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и войсками Верховному тайному совету.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3742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4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66939" y="268273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5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00458" y="2675738"/>
            <a:ext cx="502730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Не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посягать на жизнь,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имения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и честь дворян.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99124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6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00458" y="3984247"/>
            <a:ext cx="502730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Не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жаловать вотчины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деревни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крепостными.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0" name="Picture 2" descr="https://upload.wikimedia.org/wikipedia/commons/1/17/Anna_Ioanovn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12777" y="932154"/>
            <a:ext cx="2366923" cy="327919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66938" y="351480"/>
            <a:ext cx="841828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Условия царствования Анны Иоанновны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43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77790" y="4451228"/>
            <a:ext cx="2188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+mj-lt"/>
              </a:rPr>
              <a:t>Кондиции</a:t>
            </a:r>
            <a:endParaRPr lang="ru-RU" sz="2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31004" y="343958"/>
            <a:ext cx="2881992" cy="4107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39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038599" y="3386982"/>
            <a:ext cx="509567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38596" y="1025125"/>
            <a:ext cx="5089326" cy="640551"/>
          </a:xfrm>
          <a:prstGeom prst="roundRect">
            <a:avLst/>
          </a:prstGeom>
          <a:noFill/>
          <a:ln w="15875" cap="rnd">
            <a:solidFill>
              <a:srgbClr val="0C44B5">
                <a:alpha val="75000"/>
              </a:srgbClr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38596" y="1812411"/>
            <a:ext cx="5089325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38598" y="2599697"/>
            <a:ext cx="5102023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19" idx="1"/>
            <a:endCxn id="17" idx="1"/>
          </p:cNvCxnSpPr>
          <p:nvPr/>
        </p:nvCxnSpPr>
        <p:spPr>
          <a:xfrm rot="10800000">
            <a:off x="2038596" y="1345401"/>
            <a:ext cx="12700" cy="787286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17" idx="3"/>
            <a:endCxn id="19" idx="3"/>
          </p:cNvCxnSpPr>
          <p:nvPr/>
        </p:nvCxnSpPr>
        <p:spPr>
          <a:xfrm flipH="1">
            <a:off x="7127921" y="1345401"/>
            <a:ext cx="1" cy="787286"/>
          </a:xfrm>
          <a:prstGeom prst="curvedConnector3">
            <a:avLst>
              <a:gd name="adj1" fmla="val -228600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19" idx="3"/>
            <a:endCxn id="21" idx="3"/>
          </p:cNvCxnSpPr>
          <p:nvPr/>
        </p:nvCxnSpPr>
        <p:spPr>
          <a:xfrm>
            <a:off x="7127921" y="2132687"/>
            <a:ext cx="12700" cy="787286"/>
          </a:xfrm>
          <a:prstGeom prst="curvedConnector3">
            <a:avLst>
              <a:gd name="adj1" fmla="val 19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1" idx="1"/>
            <a:endCxn id="35" idx="1"/>
          </p:cNvCxnSpPr>
          <p:nvPr/>
        </p:nvCxnSpPr>
        <p:spPr>
          <a:xfrm rot="10800000" flipH="1" flipV="1">
            <a:off x="2038597" y="2919972"/>
            <a:ext cx="1" cy="787285"/>
          </a:xfrm>
          <a:prstGeom prst="curvedConnector3">
            <a:avLst>
              <a:gd name="adj1" fmla="val -228600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Скругленная соединительная линия 13"/>
          <p:cNvCxnSpPr>
            <a:stCxn id="19" idx="1"/>
            <a:endCxn id="21" idx="1"/>
          </p:cNvCxnSpPr>
          <p:nvPr/>
        </p:nvCxnSpPr>
        <p:spPr>
          <a:xfrm rot="10800000" flipH="1" flipV="1">
            <a:off x="2038596" y="2132687"/>
            <a:ext cx="2" cy="787286"/>
          </a:xfrm>
          <a:prstGeom prst="curvedConnector3">
            <a:avLst>
              <a:gd name="adj1" fmla="val -114300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Скругленная соединительная линия 14"/>
          <p:cNvCxnSpPr>
            <a:stCxn id="21" idx="3"/>
            <a:endCxn id="35" idx="3"/>
          </p:cNvCxnSpPr>
          <p:nvPr/>
        </p:nvCxnSpPr>
        <p:spPr>
          <a:xfrm flipH="1">
            <a:off x="7134271" y="2919973"/>
            <a:ext cx="6350" cy="787285"/>
          </a:xfrm>
          <a:prstGeom prst="curvedConnector3">
            <a:avLst>
              <a:gd name="adj1" fmla="val -36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Скругленная соединительная линия 29"/>
          <p:cNvCxnSpPr>
            <a:stCxn id="35" idx="1"/>
            <a:endCxn id="25" idx="1"/>
          </p:cNvCxnSpPr>
          <p:nvPr/>
        </p:nvCxnSpPr>
        <p:spPr>
          <a:xfrm rot="10800000" flipH="1" flipV="1">
            <a:off x="2038598" y="3707257"/>
            <a:ext cx="12697" cy="787285"/>
          </a:xfrm>
          <a:prstGeom prst="curvedConnector3">
            <a:avLst>
              <a:gd name="adj1" fmla="val -1800425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Скругленная соединительная линия 32"/>
          <p:cNvCxnSpPr>
            <a:stCxn id="35" idx="3"/>
            <a:endCxn id="25" idx="3"/>
          </p:cNvCxnSpPr>
          <p:nvPr/>
        </p:nvCxnSpPr>
        <p:spPr>
          <a:xfrm flipH="1">
            <a:off x="7127921" y="3707258"/>
            <a:ext cx="6350" cy="787285"/>
          </a:xfrm>
          <a:prstGeom prst="curvedConnector3">
            <a:avLst>
              <a:gd name="adj1" fmla="val -36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051296" y="4174267"/>
            <a:ext cx="5076625" cy="640551"/>
          </a:xfrm>
          <a:prstGeom prst="roundRect">
            <a:avLst/>
          </a:prstGeom>
          <a:noFill/>
          <a:ln w="15875" cap="rnd">
            <a:solidFill>
              <a:srgbClr val="0C44B5">
                <a:alpha val="75000"/>
              </a:srgbClr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8775" y="376238"/>
            <a:ext cx="8785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Дворцовый </a:t>
            </a:r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переворот 25 </a:t>
            </a:r>
            <a:r>
              <a:rPr lang="ru-RU" sz="2800" dirty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февраля </a:t>
            </a:r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1730 года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48324" y="1083789"/>
            <a:ext cx="46698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solidFill>
                  <a:srgbClr val="003BB2"/>
                </a:solidFill>
              </a:rPr>
              <a:t>Приезд в Москву приглашённых на свадьбу Петра II </a:t>
            </a:r>
            <a:endParaRPr lang="ru-RU" sz="1400" dirty="0" smtClean="0">
              <a:solidFill>
                <a:srgbClr val="003BB2"/>
              </a:solidFill>
            </a:endParaRPr>
          </a:p>
          <a:p>
            <a:pPr algn="ctr"/>
            <a:r>
              <a:rPr lang="ru-RU" sz="1400" dirty="0" smtClean="0">
                <a:solidFill>
                  <a:srgbClr val="003BB2"/>
                </a:solidFill>
              </a:rPr>
              <a:t>дворян </a:t>
            </a:r>
            <a:r>
              <a:rPr lang="ru-RU" sz="1400" dirty="0">
                <a:solidFill>
                  <a:srgbClr val="003BB2"/>
                </a:solidFill>
              </a:rPr>
              <a:t>и высшего духовенства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18130" y="1871076"/>
            <a:ext cx="3542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Получение </a:t>
            </a:r>
            <a:r>
              <a:rPr lang="ru-RU" sz="1400" dirty="0">
                <a:solidFill>
                  <a:srgbClr val="404040"/>
                </a:solidFill>
              </a:rPr>
              <a:t>дворянами и духовенством </a:t>
            </a:r>
            <a:endParaRPr lang="ru-RU" sz="1400" dirty="0" smtClean="0">
              <a:solidFill>
                <a:srgbClr val="404040"/>
              </a:solidFill>
            </a:endParaRP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информации </a:t>
            </a:r>
            <a:r>
              <a:rPr lang="ru-RU" sz="1400" dirty="0">
                <a:solidFill>
                  <a:srgbClr val="404040"/>
                </a:solidFill>
              </a:rPr>
              <a:t>о кондициях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142340" y="2658362"/>
            <a:ext cx="49039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Недовольство дворян перспективой усиления </a:t>
            </a:r>
            <a:r>
              <a:rPr lang="ru-RU" sz="1400" dirty="0" smtClean="0">
                <a:solidFill>
                  <a:srgbClr val="404040"/>
                </a:solidFill>
              </a:rPr>
              <a:t>позиций</a:t>
            </a: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 </a:t>
            </a:r>
            <a:r>
              <a:rPr lang="ru-RU" sz="1400" dirty="0">
                <a:solidFill>
                  <a:srgbClr val="404040"/>
                </a:solidFill>
              </a:rPr>
              <a:t>нескольких аристократических семей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484674" y="3445647"/>
            <a:ext cx="42162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Провозглашение дворянами Анны Иоанновны </a:t>
            </a:r>
            <a:endParaRPr lang="ru-RU" sz="1400" dirty="0" smtClean="0">
              <a:solidFill>
                <a:srgbClr val="404040"/>
              </a:solidFill>
            </a:endParaRP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самодержавной </a:t>
            </a:r>
            <a:r>
              <a:rPr lang="ru-RU" sz="1400" dirty="0">
                <a:solidFill>
                  <a:srgbClr val="404040"/>
                </a:solidFill>
              </a:rPr>
              <a:t>правительницей России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307574" y="4232932"/>
            <a:ext cx="45640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solidFill>
                  <a:srgbClr val="003BB2"/>
                </a:solidFill>
              </a:rPr>
              <a:t>Уничтожение Анной </a:t>
            </a:r>
            <a:r>
              <a:rPr lang="ru-RU" sz="1400" dirty="0" smtClean="0">
                <a:solidFill>
                  <a:srgbClr val="003BB2"/>
                </a:solidFill>
              </a:rPr>
              <a:t>Иоанновной уже подписанных</a:t>
            </a:r>
          </a:p>
          <a:p>
            <a:pPr algn="ctr"/>
            <a:r>
              <a:rPr lang="ru-RU" sz="1400" dirty="0" smtClean="0">
                <a:solidFill>
                  <a:srgbClr val="003BB2"/>
                </a:solidFill>
              </a:rPr>
              <a:t>ею </a:t>
            </a:r>
            <a:r>
              <a:rPr lang="ru-RU" sz="1400" dirty="0">
                <a:solidFill>
                  <a:srgbClr val="003BB2"/>
                </a:solidFill>
              </a:rPr>
              <a:t>кондиций</a:t>
            </a:r>
          </a:p>
        </p:txBody>
      </p:sp>
    </p:spTree>
    <p:extLst>
      <p:ext uri="{BB962C8B-B14F-4D97-AF65-F5344CB8AC3E}">
        <p14:creationId xmlns:p14="http://schemas.microsoft.com/office/powerpoint/2010/main" val="17609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17" grpId="0" animBg="1"/>
      <p:bldP spid="19" grpId="0" animBg="1"/>
      <p:bldP spid="21" grpId="0" animBg="1"/>
      <p:bldP spid="25" grpId="0" animBg="1"/>
      <p:bldP spid="2" grpId="0"/>
      <p:bldP spid="4" grpId="0"/>
      <p:bldP spid="22" grpId="0"/>
      <p:bldP spid="23" grpId="0"/>
      <p:bldP spid="2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s://img-fotki.yandex.ru/get/15503/97833783.f46/0_14e64c_8cf6a314_XXX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" y="-67235"/>
            <a:ext cx="9144000" cy="521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6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3" name="AutoShape 4" descr="http://www.cirota.ru/forum/images/40/40710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655608" y="2122651"/>
            <a:ext cx="4870449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Анна Иоанновна очень боялась заговоров и не доверяла гвардейцам, которые привели её к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власти. </a:t>
            </a:r>
            <a:endParaRPr lang="ru-RU" sz="1800" dirty="0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1026" name="Picture 2" descr="ÐÐ°ÑÑÐ¸Ð½ÐºÐ¸ Ð¿Ð¾ Ð·Ð°Ð¿ÑÐ¾ÑÑ Ð³Ð²Ð°ÑÐ´Ð¸Ñ Ð°Ð½Ð½Ð° Ð¸Ð¾Ð°Ð½Ð½Ð¾Ð²Ð½Ð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372222" y="547687"/>
            <a:ext cx="3002990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74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2767" y="377003"/>
            <a:ext cx="832288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Нововведения при Анне Иоанновне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0457" y="1360230"/>
            <a:ext cx="643364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Создание Канцелярии тайных и розыскных дел для борьбы с государственными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преступлениями.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67137" y="13742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2767" y="22623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7" y="2264418"/>
            <a:ext cx="580651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Формирование Измайловского гвардейского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полка. 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52767" y="314926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7" y="3280766"/>
            <a:ext cx="653384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Упразднение Верховного тайного совета.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3582"/>
            <a:ext cx="1316571" cy="288000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366939" y="413632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4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00457" y="4136329"/>
            <a:ext cx="653384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Учреждение Кабинета министров, который подчинялся императрице.</a:t>
            </a:r>
          </a:p>
        </p:txBody>
      </p:sp>
      <p:pic>
        <p:nvPicPr>
          <p:cNvPr id="2056" name="Picture 8" descr="ÐÐ°ÑÑÐ¸Ð½ÐºÐ¸ Ð¿Ð¾ Ð·Ð°Ð¿ÑÐ¾ÑÑ Ð³Ð²Ð°ÑÐ´Ð¸Ñ Ð°Ð½Ð½Ð° Ð¸Ð¾Ð°Ð½Ð½Ð¾Ð²Ð½Ð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931" y="1842490"/>
            <a:ext cx="1905000" cy="2876551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  <p:bldP spid="18" grpId="0" animBg="1"/>
      <p:bldP spid="1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88515" y="1140589"/>
            <a:ext cx="286465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Князей Долгоруковых арестовали </a:t>
            </a:r>
            <a:endParaRPr lang="ru-RU" sz="1800" dirty="0" smtClean="0">
              <a:solidFill>
                <a:prstClr val="white"/>
              </a:solidFill>
              <a:latin typeface="+mj-lt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отправили </a:t>
            </a:r>
            <a:endParaRPr lang="ru-RU" sz="1800" dirty="0" smtClean="0">
              <a:solidFill>
                <a:prstClr val="white"/>
              </a:solidFill>
              <a:latin typeface="+mj-lt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ссылку в Берёзов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,</a:t>
            </a: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а Д. М. Голицына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заключили </a:t>
            </a:r>
            <a:endParaRPr lang="ru-RU" sz="1800" dirty="0" smtClean="0">
              <a:solidFill>
                <a:prstClr val="white"/>
              </a:solidFill>
              <a:latin typeface="+mj-lt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тюрьму.</a:t>
            </a:r>
          </a:p>
        </p:txBody>
      </p:sp>
    </p:spTree>
    <p:extLst>
      <p:ext uri="{BB962C8B-B14F-4D97-AF65-F5344CB8AC3E}">
        <p14:creationId xmlns:p14="http://schemas.microsoft.com/office/powerpoint/2010/main" val="18548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3" name="AutoShape 4" descr="http://www.cirota.ru/forum/images/40/40710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655608" y="2122651"/>
            <a:ext cx="5129617" cy="914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Анна Иоанновна не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имела необходимого образования, чтобы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управлять государством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. </a:t>
            </a:r>
            <a:endParaRPr lang="ru-RU" sz="1800" dirty="0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13336" t="11274" r="13049" b="11545"/>
          <a:stretch/>
        </p:blipFill>
        <p:spPr>
          <a:xfrm>
            <a:off x="358775" y="506994"/>
            <a:ext cx="2989262" cy="414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44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977534" y="34781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П. </a:t>
            </a:r>
            <a:r>
              <a:rPr lang="ru-RU" sz="1200" dirty="0" err="1">
                <a:solidFill>
                  <a:schemeClr val="tx1"/>
                </a:solidFill>
                <a:ea typeface="Theano Didot" panose="02060603060706020203" pitchFamily="18" charset="0"/>
              </a:rPr>
              <a:t>Алькин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.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Портрет </a:t>
            </a:r>
            <a:endParaRPr lang="ru-RU" sz="1200" dirty="0" smtClean="0">
              <a:solidFill>
                <a:schemeClr val="tx1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А. К. Нартова.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1808 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74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ÐÐ°ÑÐ¸Ð»Ð¸Ð¹ Ð¡ÑÑÐ¸ÐºÐ¾Ð². ÐÐ°Ð»ÐµÑÐµÑ Ð¶Ð¸Ð²Ð¾Ð¿Ð¸ÑÐ¸. ÐÐ¼Ð¿ÐµÑÐ°ÑÑÐ¸ÑÐ° ÐÐ½Ð½Ð° ÐÐ¾Ð°Ð½Ð½Ð¾Ð²Ð½Ð° Ð² Ð¿ÐµÑÐµÑÐ³Ð¾ÑÑÐºÐ¾Ð¼ Ð¢Ð°Ð¼Ð¿Ð»Ðµ ÑÑÑÐµÐ»ÑÐµÑ Ð¾Ð»ÐµÐ½ÐµÐ¹. 1900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369926" y="2922659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В. Суриков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.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Императрица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Анна Иоанновна в петергофском </a:t>
            </a:r>
            <a:r>
              <a:rPr lang="ru-RU" sz="1200" dirty="0" err="1">
                <a:solidFill>
                  <a:schemeClr val="tx1"/>
                </a:solidFill>
                <a:ea typeface="Theano Didot" panose="02060603060706020203" pitchFamily="18" charset="0"/>
              </a:rPr>
              <a:t>Тампле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 стреляет оленей.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1900</a:t>
            </a:r>
          </a:p>
        </p:txBody>
      </p:sp>
    </p:spTree>
    <p:extLst>
      <p:ext uri="{BB962C8B-B14F-4D97-AF65-F5344CB8AC3E}">
        <p14:creationId xmlns:p14="http://schemas.microsoft.com/office/powerpoint/2010/main" val="218687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345320"/>
            <a:ext cx="842644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Причины «Бироновщины»</a:t>
            </a:r>
            <a:endParaRPr lang="en-US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75142" y="1722724"/>
            <a:ext cx="3979182" cy="640876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8" name="Скругленная соединительная линия 17"/>
          <p:cNvCxnSpPr>
            <a:stCxn id="11" idx="1"/>
            <a:endCxn id="15" idx="1"/>
          </p:cNvCxnSpPr>
          <p:nvPr/>
        </p:nvCxnSpPr>
        <p:spPr>
          <a:xfrm rot="10800000" flipH="1">
            <a:off x="2492640" y="2043163"/>
            <a:ext cx="82502" cy="1266955"/>
          </a:xfrm>
          <a:prstGeom prst="curvedConnector3">
            <a:avLst>
              <a:gd name="adj1" fmla="val -277084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Скругленная соединительная линия 19"/>
          <p:cNvCxnSpPr>
            <a:stCxn id="15" idx="3"/>
            <a:endCxn id="11" idx="3"/>
          </p:cNvCxnSpPr>
          <p:nvPr/>
        </p:nvCxnSpPr>
        <p:spPr>
          <a:xfrm>
            <a:off x="6554324" y="2043162"/>
            <a:ext cx="89289" cy="1266955"/>
          </a:xfrm>
          <a:prstGeom prst="curvedConnector3">
            <a:avLst>
              <a:gd name="adj1" fmla="val 356023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695241" y="1788029"/>
            <a:ext cx="3756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Подозрительность императрицы  </a:t>
            </a:r>
            <a:endParaRPr lang="ru-RU" sz="1400" dirty="0" smtClean="0">
              <a:solidFill>
                <a:srgbClr val="404040"/>
              </a:solidFill>
            </a:endParaRP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по </a:t>
            </a:r>
            <a:r>
              <a:rPr lang="ru-RU" sz="1400" dirty="0">
                <a:solidFill>
                  <a:srgbClr val="404040"/>
                </a:solidFill>
              </a:rPr>
              <a:t>отношению к российскому дворянству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92640" y="2991440"/>
            <a:ext cx="4150973" cy="63735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42687" y="3048507"/>
            <a:ext cx="4258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Приближение ко </a:t>
            </a:r>
            <a:r>
              <a:rPr lang="ru-RU" sz="1400" dirty="0" smtClean="0">
                <a:solidFill>
                  <a:srgbClr val="404040"/>
                </a:solidFill>
              </a:rPr>
              <a:t>двору прибалтийских немцев, </a:t>
            </a: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приехавших </a:t>
            </a:r>
            <a:r>
              <a:rPr lang="ru-RU" sz="1400" dirty="0">
                <a:solidFill>
                  <a:srgbClr val="404040"/>
                </a:solidFill>
              </a:rPr>
              <a:t>вместе с ней из Курляндии </a:t>
            </a:r>
          </a:p>
        </p:txBody>
      </p:sp>
    </p:spTree>
    <p:extLst>
      <p:ext uri="{BB962C8B-B14F-4D97-AF65-F5344CB8AC3E}">
        <p14:creationId xmlns:p14="http://schemas.microsoft.com/office/powerpoint/2010/main" val="139477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/>
      <p:bldP spid="11" grpId="0" animBg="1"/>
      <p:bldP spid="1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18" t="15393" r="1126" b="8653"/>
          <a:stretch/>
        </p:blipFill>
        <p:spPr>
          <a:xfrm flipH="1">
            <a:off x="0" y="0"/>
            <a:ext cx="9144002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3" name="AutoShape 4" descr="http://www.cirota.ru/forum/images/40/40710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55575" y="1684257"/>
            <a:ext cx="2864651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Карл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Густав </a:t>
            </a:r>
            <a:r>
              <a:rPr lang="ru-RU" sz="1800" dirty="0" err="1">
                <a:solidFill>
                  <a:prstClr val="white"/>
                </a:solidFill>
                <a:latin typeface="+mj-lt"/>
              </a:rPr>
              <a:t>Левенвольде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 командовал Измайловским полком.</a:t>
            </a:r>
          </a:p>
        </p:txBody>
      </p:sp>
    </p:spTree>
    <p:extLst>
      <p:ext uri="{BB962C8B-B14F-4D97-AF65-F5344CB8AC3E}">
        <p14:creationId xmlns:p14="http://schemas.microsoft.com/office/powerpoint/2010/main" val="193062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2138" y="4439505"/>
            <a:ext cx="4379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+mj-lt"/>
              </a:rPr>
              <a:t>Эрнст Иоганн </a:t>
            </a:r>
            <a:r>
              <a:rPr lang="ru-RU" sz="2800" dirty="0" smtClean="0">
                <a:solidFill>
                  <a:schemeClr val="bg1"/>
                </a:solidFill>
                <a:latin typeface="+mj-lt"/>
              </a:rPr>
              <a:t>Бирон </a:t>
            </a:r>
            <a:endParaRPr lang="ru-RU" sz="2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2" descr="https://upload.wikimedia.org/wikipedia/commons/1/12/Ernst_Johann_von_Biron_11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16238" y="339725"/>
            <a:ext cx="3296993" cy="396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46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3" name="AutoShape 4" descr="http://www.cirota.ru/forum/images/40/40710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93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82436" y="4476280"/>
            <a:ext cx="2465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+mj-lt"/>
              </a:rPr>
              <a:t>Г. Остерман</a:t>
            </a:r>
            <a:endParaRPr lang="ru-RU" sz="2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194" name="Picture 2" descr="https://upload.wikimedia.org/wikipedia/commons/9/91/%D0%93%D0%B5%D0%BD%D1%80%D0%B8%D1%85_%D0%98%D0%BE%D0%B3%D0%B0%D0%BD%D0%BD_%D0%A4%D1%80%D0%B8%D0%B4%D1%80%D0%B8%D1%85_%28%D0%90%D0%BD%D0%B4%D1%80%D0%B5%D0%B9_%D0%98%D0%B2%D0%B0%D0%BD%D0%BE%D0%B2%D0%B8%D1%87%29_%D0%9E%D1%81%D1%82%D0%B5%D1%80%D0%BC%D0%B0%D0%BD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03075" y="339725"/>
            <a:ext cx="3224463" cy="414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upload.wikimedia.org/wikipedia/commons/8/8f/Minik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39725"/>
            <a:ext cx="3224379" cy="414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29019" y="4476280"/>
            <a:ext cx="1999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+mj-lt"/>
              </a:rPr>
              <a:t>Б. Миних</a:t>
            </a:r>
            <a:endParaRPr lang="ru-RU" sz="2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6501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-1"/>
            <a:ext cx="9144000" cy="514350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55575" y="807485"/>
            <a:ext cx="2864651" cy="3528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Соперничество между иностранцами</a:t>
            </a: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не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позволило им организовать единую «партию немцев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»,</a:t>
            </a: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на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которую смогла бы опираться императрица.</a:t>
            </a:r>
          </a:p>
        </p:txBody>
      </p:sp>
    </p:spTree>
    <p:extLst>
      <p:ext uri="{BB962C8B-B14F-4D97-AF65-F5344CB8AC3E}">
        <p14:creationId xmlns:p14="http://schemas.microsoft.com/office/powerpoint/2010/main" val="106218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3" name="AutoShape 4" descr="http://www.cirota.ru/forum/images/40/40710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655608" y="2122651"/>
            <a:ext cx="5129617" cy="914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Высшие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государственные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посты</a:t>
            </a: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при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Анне Иоанновне занимали сподвижники Петра </a:t>
            </a:r>
            <a:r>
              <a:rPr lang="en-US" sz="1800" dirty="0" smtClean="0">
                <a:solidFill>
                  <a:prstClr val="white"/>
                </a:solidFill>
                <a:latin typeface="+mj-lt"/>
              </a:rPr>
              <a:t>I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. </a:t>
            </a:r>
            <a:endParaRPr lang="ru-RU" sz="1800" dirty="0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11" name="Picture 2" descr="ÐÐ°ÑÑÐ¸Ð½ÐºÐ¸ Ð¿Ð¾ Ð·Ð°Ð¿ÑÐ¾ÑÑ Ð¿ÐµÑÑ Ð¿ÐµÑÐ²ÑÐ¹ Ð¸ Ð¼ÐµÐ½ÑÑÐ¸ÐºÐ¾Ð²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7" y="542924"/>
            <a:ext cx="2989261" cy="405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27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3" name="AutoShape 4" descr="http://www.cirota.ru/forum/images/40/40710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655608" y="2275002"/>
            <a:ext cx="5129617" cy="593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Д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олжность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генерал-прокурора Сената занимал Павел Иванович </a:t>
            </a:r>
            <a:r>
              <a:rPr lang="ru-RU" sz="1800" dirty="0" err="1" smtClean="0">
                <a:solidFill>
                  <a:prstClr val="white"/>
                </a:solidFill>
                <a:latin typeface="+mj-lt"/>
              </a:rPr>
              <a:t>Ягужинский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. </a:t>
            </a:r>
            <a:endParaRPr lang="ru-RU" sz="1800" dirty="0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7" name="Picture 2" descr="ÐÐ°ÑÑÐ¸Ð½ÐºÐ¸ Ð¿Ð¾ Ð·Ð°Ð¿ÑÐ¾ÑÑ Ð¿ Ð¸ ÑÐ³ÑÐ¶Ð¸Ð½ÑÐºÐ¸Ð¹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4" y="542925"/>
            <a:ext cx="2989263" cy="405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86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3" name="AutoShape 4" descr="http://www.cirota.ru/forum/images/40/40710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655608" y="2275002"/>
            <a:ext cx="5234392" cy="6093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На посту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начальника Тайной канцелярии находился Андрей Иванович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Ушаков. </a:t>
            </a:r>
            <a:endParaRPr lang="ru-RU" sz="1800" dirty="0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8" name="Picture 2" descr="https://upload.wikimedia.org/wikipedia/commons/1/1a/Ushakov_Andre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 bwMode="auto">
          <a:xfrm>
            <a:off x="358774" y="636513"/>
            <a:ext cx="2989263" cy="386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83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1111" y="-123568"/>
            <a:ext cx="9155112" cy="526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358775" y="34781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Пётр </a:t>
            </a:r>
            <a:r>
              <a:rPr lang="en-US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I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и А. Меншиков</a:t>
            </a:r>
          </a:p>
        </p:txBody>
      </p:sp>
    </p:spTree>
    <p:extLst>
      <p:ext uri="{BB962C8B-B14F-4D97-AF65-F5344CB8AC3E}">
        <p14:creationId xmlns:p14="http://schemas.microsoft.com/office/powerpoint/2010/main" val="145702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67938" y="4439505"/>
            <a:ext cx="6779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+mj-lt"/>
              </a:rPr>
              <a:t>Архиепископ </a:t>
            </a:r>
            <a:r>
              <a:rPr lang="ru-RU" sz="2800" dirty="0">
                <a:solidFill>
                  <a:schemeClr val="bg1"/>
                </a:solidFill>
                <a:latin typeface="+mj-lt"/>
              </a:rPr>
              <a:t>Феофан </a:t>
            </a:r>
            <a:r>
              <a:rPr lang="ru-RU" sz="2800" dirty="0" smtClean="0">
                <a:solidFill>
                  <a:schemeClr val="bg1"/>
                </a:solidFill>
                <a:latin typeface="+mj-lt"/>
              </a:rPr>
              <a:t>Прокопович</a:t>
            </a:r>
            <a:endParaRPr lang="ru-RU" sz="2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4338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16238" y="339726"/>
            <a:ext cx="3311525" cy="402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85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3" name="AutoShape 4" descr="http://www.cirota.ru/forum/images/40/40710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655608" y="1825302"/>
            <a:ext cx="5129617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Анна Иоанновна скончалась в 1740 году. </a:t>
            </a:r>
            <a:endParaRPr lang="ru-RU" sz="1800" dirty="0" smtClean="0">
              <a:solidFill>
                <a:prstClr val="white"/>
              </a:solidFill>
              <a:latin typeface="+mj-lt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+mj-lt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Она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подписала завещание в пользу сына своей племянницы Анны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Леопольдовны, внука Ивана</a:t>
            </a:r>
            <a:r>
              <a:rPr lang="en-US" sz="1800" dirty="0" smtClean="0">
                <a:solidFill>
                  <a:prstClr val="white"/>
                </a:solidFill>
                <a:latin typeface="+mj-lt"/>
              </a:rPr>
              <a:t> V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Алексеевича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. </a:t>
            </a:r>
            <a:endParaRPr lang="ru-RU" sz="1800" dirty="0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8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7530" y="692743"/>
            <a:ext cx="2989263" cy="376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45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ÐÐ°ÑÑÐ¸Ð½ÐºÐ¸ Ð¿Ð¾ Ð·Ð°Ð¿ÑÐ¾ÑÑ Ð°Ð½Ð½Ð° Ð»ÐµÐ¾Ð¿Ð¾Ð»ÑÐ´Ð¾Ð²Ð½Ð° Ð¸ Ð¸Ð²Ð°Ð½ Ð°Ð½ÑÐ¾Ð½Ð¾Ð²Ð¸Ñ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3" name="AutoShape 4" descr="http://www.cirota.ru/forum/images/40/40710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6990931" y="35242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Анна Леопольдовна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с сыном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339725"/>
            <a:ext cx="3595607" cy="794403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Регентом при несовершеннолетнем правителе был назначен Бирон. </a:t>
            </a:r>
          </a:p>
        </p:txBody>
      </p:sp>
    </p:spTree>
    <p:extLst>
      <p:ext uri="{BB962C8B-B14F-4D97-AF65-F5344CB8AC3E}">
        <p14:creationId xmlns:p14="http://schemas.microsoft.com/office/powerpoint/2010/main" val="201656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3" name="AutoShape 4" descr="http://www.cirota.ru/forum/images/40/40710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655608" y="2122653"/>
            <a:ext cx="5129617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Во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время правления Анны Иоанновны сложилась так называемая «бироновщина».</a:t>
            </a:r>
          </a:p>
        </p:txBody>
      </p:sp>
      <p:pic>
        <p:nvPicPr>
          <p:cNvPr id="18434" name="Picture 2" descr="https://upload.wikimedia.org/wikipedia/commons/a/ae/Sokolov_biro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50754"/>
            <a:ext cx="2989263" cy="365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59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8775" y="1531931"/>
            <a:ext cx="5665012" cy="6463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685766"/>
            <a:r>
              <a:rPr lang="ru-RU" sz="4000" dirty="0">
                <a:solidFill>
                  <a:srgbClr val="FFDC5A"/>
                </a:solidFill>
                <a:latin typeface="+mj-lt"/>
              </a:rPr>
              <a:t>«Бироновщина</a:t>
            </a:r>
            <a:r>
              <a:rPr lang="ru-RU" sz="4000" dirty="0" smtClean="0">
                <a:solidFill>
                  <a:srgbClr val="FFDC5A"/>
                </a:solidFill>
                <a:latin typeface="+mj-lt"/>
              </a:rPr>
              <a:t>» </a:t>
            </a:r>
            <a:r>
              <a:rPr lang="ru-RU" sz="4200" dirty="0" smtClean="0">
                <a:solidFill>
                  <a:srgbClr val="FFDC5A"/>
                </a:solidFill>
                <a:latin typeface="+mj-lt"/>
              </a:rPr>
              <a:t>—</a:t>
            </a:r>
            <a:endParaRPr lang="ru-RU" sz="4200" dirty="0">
              <a:solidFill>
                <a:srgbClr val="FFDC5A"/>
              </a:solidFill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8775" y="2395548"/>
            <a:ext cx="5416138" cy="12631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4000"/>
              </a:lnSpc>
            </a:pPr>
            <a:r>
              <a:rPr lang="ru-RU" sz="1800" dirty="0">
                <a:solidFill>
                  <a:schemeClr val="bg1"/>
                </a:solidFill>
                <a:latin typeface="+mj-lt"/>
              </a:rPr>
              <a:t>политический режим в России в 30-е годы </a:t>
            </a:r>
            <a:r>
              <a:rPr lang="en-US" sz="1800" dirty="0" smtClean="0">
                <a:solidFill>
                  <a:schemeClr val="bg1"/>
                </a:solidFill>
                <a:latin typeface="+mj-lt"/>
              </a:rPr>
              <a:t>XVIII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века, который характеризуется засильем иностранцев на государственных постах.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 flipV="1">
            <a:off x="6133688" y="1421885"/>
            <a:ext cx="3010312" cy="2320212"/>
          </a:xfrm>
          <a:prstGeom prst="homePlate">
            <a:avLst>
              <a:gd name="adj" fmla="val 2770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78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6046" y="387072"/>
            <a:ext cx="7117333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Эпоха дворцовых переворотов. </a:t>
            </a:r>
            <a:endParaRPr lang="en-US" sz="2800" dirty="0" smtClean="0">
              <a:solidFill>
                <a:srgbClr val="FFDC5A"/>
              </a:solidFill>
              <a:latin typeface="+mj-lt"/>
              <a:ea typeface="Theano Didot" panose="02060603060706020203" pitchFamily="18" charset="0"/>
            </a:endParaRPr>
          </a:p>
          <a:p>
            <a:r>
              <a:rPr lang="ru-RU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От </a:t>
            </a:r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Екатерины I до Анны Иоанновны</a:t>
            </a:r>
            <a:endParaRPr lang="en-US" sz="2800" dirty="0">
              <a:solidFill>
                <a:srgbClr val="FFDC5A"/>
              </a:solidFill>
              <a:latin typeface="+mj-lt"/>
              <a:ea typeface="Theano Didot" panose="020606030607060202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6046" y="1784040"/>
            <a:ext cx="6577334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Указ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о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престолонаследии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отменил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традицию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передачи власти от отца к старшему сыну.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8146" y="179316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69285" y="292324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047" y="402316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1820" y="2918374"/>
            <a:ext cx="6130664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Изменение системы наследования престола способствовало усилению борьбы за власть.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6046" y="4009166"/>
            <a:ext cx="6136438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В борьбе дворянских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группировок</a:t>
            </a:r>
            <a:endParaRPr lang="en-US" sz="1800" dirty="0" smtClean="0">
              <a:solidFill>
                <a:schemeClr val="bg1"/>
              </a:solidFill>
              <a:latin typeface="+mj-lt"/>
            </a:endParaRPr>
          </a:p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за власть участвовала гвардия.</a:t>
            </a:r>
            <a:endParaRPr lang="ru-RU" sz="1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0022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6046" y="387072"/>
            <a:ext cx="7117333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Эпоха дворцовых переворотов. </a:t>
            </a:r>
            <a:endParaRPr lang="en-US" sz="2800" dirty="0" smtClean="0">
              <a:solidFill>
                <a:srgbClr val="FFDC5A"/>
              </a:solidFill>
              <a:latin typeface="+mj-lt"/>
              <a:ea typeface="Theano Didot" panose="02060603060706020203" pitchFamily="18" charset="0"/>
            </a:endParaRPr>
          </a:p>
          <a:p>
            <a:r>
              <a:rPr lang="ru-RU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От </a:t>
            </a:r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Екатерины I до Анны Иоанновны</a:t>
            </a:r>
            <a:endParaRPr lang="en-US" sz="2800" dirty="0">
              <a:solidFill>
                <a:srgbClr val="FFDC5A"/>
              </a:solidFill>
              <a:latin typeface="+mj-lt"/>
              <a:ea typeface="Theano Didot" panose="02060603060706020203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66047" y="158975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en-US" sz="1800" dirty="0" smtClean="0">
                <a:solidFill>
                  <a:schemeClr val="tx1"/>
                </a:solidFill>
                <a:latin typeface="+mj-lt"/>
              </a:rPr>
              <a:t>4</a:t>
            </a:r>
            <a:endParaRPr lang="ru-RU" sz="1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06046" y="1575753"/>
            <a:ext cx="6136438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В результате дворцового переворота 1725 года императрицей стала Екатерина I.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06046" y="2700626"/>
            <a:ext cx="6136439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После переворота 1730 года к власти пришла Анна Иоанновна.</a:t>
            </a:r>
          </a:p>
        </p:txBody>
      </p:sp>
      <p:sp>
        <p:nvSpPr>
          <p:cNvPr id="20" name="Овал 19"/>
          <p:cNvSpPr/>
          <p:nvPr/>
        </p:nvSpPr>
        <p:spPr>
          <a:xfrm>
            <a:off x="368147" y="270062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en-US" sz="1800" dirty="0" smtClean="0">
                <a:solidFill>
                  <a:schemeClr val="tx1"/>
                </a:solidFill>
                <a:latin typeface="+mj-lt"/>
              </a:rPr>
              <a:t>5</a:t>
            </a:r>
            <a:endParaRPr lang="ru-RU" sz="1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366046" y="386134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en-US" sz="1800" dirty="0" smtClean="0">
                <a:solidFill>
                  <a:schemeClr val="tx1"/>
                </a:solidFill>
                <a:latin typeface="+mj-lt"/>
              </a:rPr>
              <a:t>6</a:t>
            </a:r>
            <a:endParaRPr lang="ru-RU" sz="1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08581" y="3581531"/>
            <a:ext cx="6918848" cy="1107996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Во время правления монархов, пришедших </a:t>
            </a:r>
            <a:endParaRPr lang="en-US" sz="1800" dirty="0" smtClean="0">
              <a:solidFill>
                <a:schemeClr val="bg1"/>
              </a:solidFill>
              <a:latin typeface="+mj-lt"/>
            </a:endParaRPr>
          </a:p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к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власти в результате дворцовых переворотов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,</a:t>
            </a:r>
            <a:endParaRPr lang="en-US" sz="1800" dirty="0" smtClean="0">
              <a:solidFill>
                <a:schemeClr val="bg1"/>
              </a:solidFill>
              <a:latin typeface="+mj-lt"/>
            </a:endParaRPr>
          </a:p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не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произошло существенных изменений </a:t>
            </a:r>
            <a:endParaRPr lang="en-US" sz="1800" dirty="0" smtClean="0">
              <a:solidFill>
                <a:schemeClr val="bg1"/>
              </a:solidFill>
              <a:latin typeface="+mj-lt"/>
            </a:endParaRPr>
          </a:p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в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жизни государства.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3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  <p:bldP spid="19" grpId="0"/>
      <p:bldP spid="20" grpId="0" animBg="1"/>
      <p:bldP spid="21" grpId="0" animBg="1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1132" y="356002"/>
            <a:ext cx="337592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8726" y="1437040"/>
            <a:ext cx="6154226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Причины и сущность дворцовых переворотов.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0825" y="130719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70825" y="197957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70825" y="264382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06340" y="2123830"/>
            <a:ext cx="5326452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Дворцовый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переворот 1725 года.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0825" y="2772893"/>
            <a:ext cx="4665814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Царствование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Петра </a:t>
            </a:r>
            <a:r>
              <a:rPr lang="en-US" sz="1800" dirty="0" smtClean="0">
                <a:solidFill>
                  <a:schemeClr val="bg1"/>
                </a:solidFill>
                <a:latin typeface="+mj-lt"/>
              </a:rPr>
              <a:t>II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.</a:t>
            </a:r>
            <a:endParaRPr lang="ru-RU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367186" y="334984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schemeClr val="tx1"/>
                </a:solidFill>
                <a:latin typeface="+mj-lt"/>
              </a:rPr>
              <a:t>4</a:t>
            </a:r>
            <a:endParaRPr lang="ru-RU" sz="1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370825" y="405393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schemeClr val="tx1"/>
                </a:solidFill>
                <a:latin typeface="+mj-lt"/>
              </a:rPr>
              <a:t>5</a:t>
            </a:r>
            <a:endParaRPr lang="ru-RU" sz="1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2701" y="3494098"/>
            <a:ext cx="5326452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Дворцовый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переворот 1730 года.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10825" y="4182999"/>
            <a:ext cx="4665814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Правление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Анны Иоанновны.</a:t>
            </a:r>
          </a:p>
        </p:txBody>
      </p:sp>
    </p:spTree>
    <p:extLst>
      <p:ext uri="{BB962C8B-B14F-4D97-AF65-F5344CB8AC3E}">
        <p14:creationId xmlns:p14="http://schemas.microsoft.com/office/powerpoint/2010/main" val="279829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19" grpId="0" animBg="1"/>
      <p:bldP spid="20" grpId="0" animBg="1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upload.wikimedia.org/wikipedia/commons/3/32/Elizabeth_of_Russia_in_cordergardi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" y="-16330"/>
            <a:ext cx="9143999" cy="515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77031" y="1313713"/>
            <a:ext cx="2557462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Период в истории России с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1725</a:t>
            </a:r>
            <a:endParaRPr lang="en-US" sz="1800" dirty="0" smtClean="0">
              <a:solidFill>
                <a:prstClr val="white"/>
              </a:solidFill>
              <a:latin typeface="+mj-lt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по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1762 год называется «эпохой дворцовых переворотов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».</a:t>
            </a:r>
            <a:endParaRPr lang="ru-RU" sz="1800" dirty="0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554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8775" y="1385532"/>
            <a:ext cx="3773469" cy="12926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685766"/>
            <a:r>
              <a:rPr lang="ru-RU" sz="4200" dirty="0">
                <a:solidFill>
                  <a:srgbClr val="FFDC5A"/>
                </a:solidFill>
                <a:latin typeface="+mj-lt"/>
              </a:rPr>
              <a:t>Дворцовый </a:t>
            </a:r>
            <a:endParaRPr lang="en-US" sz="4200" dirty="0" smtClean="0">
              <a:solidFill>
                <a:srgbClr val="FFDC5A"/>
              </a:solidFill>
              <a:latin typeface="+mj-lt"/>
            </a:endParaRPr>
          </a:p>
          <a:p>
            <a:pPr defTabSz="685766"/>
            <a:r>
              <a:rPr lang="ru-RU" sz="4200" dirty="0" smtClean="0">
                <a:solidFill>
                  <a:srgbClr val="FFDC5A"/>
                </a:solidFill>
                <a:latin typeface="+mj-lt"/>
              </a:rPr>
              <a:t>переворот —</a:t>
            </a:r>
            <a:endParaRPr lang="ru-RU" sz="4200" dirty="0">
              <a:solidFill>
                <a:srgbClr val="FFDC5A"/>
              </a:solidFill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8775" y="2819975"/>
            <a:ext cx="5416138" cy="9473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4000"/>
              </a:lnSpc>
            </a:pPr>
            <a:r>
              <a:rPr lang="ru-RU" sz="1800" dirty="0">
                <a:solidFill>
                  <a:schemeClr val="bg1"/>
                </a:solidFill>
                <a:latin typeface="+mj-lt"/>
              </a:rPr>
              <a:t>насильственное взятие верховной </a:t>
            </a:r>
            <a:endParaRPr lang="en-US" sz="1800" dirty="0" smtClean="0">
              <a:solidFill>
                <a:schemeClr val="bg1"/>
              </a:solidFill>
              <a:latin typeface="+mj-lt"/>
            </a:endParaRPr>
          </a:p>
          <a:p>
            <a:pPr defTabSz="685766">
              <a:lnSpc>
                <a:spcPct val="114000"/>
              </a:lnSpc>
            </a:pPr>
            <a:r>
              <a:rPr lang="ru-RU" sz="1800" dirty="0">
                <a:solidFill>
                  <a:schemeClr val="bg1"/>
                </a:solidFill>
                <a:latin typeface="+mj-lt"/>
              </a:rPr>
              <a:t>в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ласти</a:t>
            </a:r>
            <a:r>
              <a:rPr lang="en-US" sz="18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с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использованием военной </a:t>
            </a:r>
            <a:endParaRPr lang="en-US" sz="1800" dirty="0" smtClean="0">
              <a:solidFill>
                <a:schemeClr val="bg1"/>
              </a:solidFill>
              <a:latin typeface="+mj-lt"/>
            </a:endParaRPr>
          </a:p>
          <a:p>
            <a:pPr defTabSz="685766">
              <a:lnSpc>
                <a:spcPct val="114000"/>
              </a:lnSpc>
            </a:pPr>
            <a:r>
              <a:rPr lang="en-US" sz="1800" dirty="0">
                <a:solidFill>
                  <a:schemeClr val="bg1"/>
                </a:solidFill>
                <a:latin typeface="+mj-lt"/>
              </a:rPr>
              <a:t>c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илы</a:t>
            </a:r>
            <a:r>
              <a:rPr lang="en-US" sz="18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в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результате заговора.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 flipV="1">
            <a:off x="5807538" y="1596492"/>
            <a:ext cx="3348038" cy="1960932"/>
          </a:xfrm>
          <a:prstGeom prst="homePlate">
            <a:avLst>
              <a:gd name="adj" fmla="val 2770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75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1353</Words>
  <Application>Microsoft Office PowerPoint</Application>
  <PresentationFormat>Экран (16:9)</PresentationFormat>
  <Paragraphs>343</Paragraphs>
  <Slides>66</Slides>
  <Notes>66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72" baseType="lpstr">
      <vt:lpstr>Theano Didot</vt:lpstr>
      <vt:lpstr>Arial</vt:lpstr>
      <vt:lpstr>Roboto</vt:lpstr>
      <vt:lpstr>Merriweather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2018-06-29T13:18:52Z</dcterms:created>
  <dcterms:modified xsi:type="dcterms:W3CDTF">2018-06-29T13:19:30Z</dcterms:modified>
</cp:coreProperties>
</file>