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62"/>
  </p:notesMasterIdLst>
  <p:sldIdLst>
    <p:sldId id="31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erriweather" panose="00000500000000000000" pitchFamily="2" charset="-52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Roboto Slab" pitchFamily="2" charset="0"/>
      <p:regular r:id="rId75"/>
      <p:bold r:id="rId7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1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31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8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0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87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8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93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53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8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4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35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07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76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53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04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1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86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24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79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07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08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3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09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88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92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75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9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36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07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9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815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93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538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3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16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86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43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3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57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538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1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12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790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90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278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9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316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699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19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68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906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2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1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3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73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58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74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6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92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45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4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5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Ð¾Ð²ÐµÑÑÐºÐ¸Ðµ ÑÐ°Ð´Ð¸ÑÑÑ Ð²ÐµÐ»Ð¸ÐºÐ°Ñ Ð¾ÑÐµÑÐµÑÑÐ²ÐµÐ½Ð½Ð°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5944" y="148856"/>
            <a:ext cx="4957338" cy="48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Советская разведка </a:t>
            </a:r>
          </a:p>
          <a:p>
            <a:r>
              <a:rPr lang="ru-RU" sz="3600" dirty="0">
                <a:latin typeface="+mj-lt"/>
              </a:rPr>
              <a:t>и контрразведка в годы </a:t>
            </a:r>
          </a:p>
          <a:p>
            <a:r>
              <a:rPr lang="ru-RU" sz="3600" dirty="0">
                <a:latin typeface="+mj-lt"/>
              </a:rPr>
              <a:t>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0994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0974" y="2241712"/>
            <a:ext cx="2226001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2614" y="1076497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466975" y="1301949"/>
            <a:ext cx="595639" cy="149840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27" idx="1"/>
          </p:cNvCxnSpPr>
          <p:nvPr/>
        </p:nvCxnSpPr>
        <p:spPr>
          <a:xfrm flipV="1">
            <a:off x="2466975" y="2050508"/>
            <a:ext cx="595639" cy="7498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30" idx="1"/>
          </p:cNvCxnSpPr>
          <p:nvPr/>
        </p:nvCxnSpPr>
        <p:spPr>
          <a:xfrm>
            <a:off x="2466975" y="2800351"/>
            <a:ext cx="595639" cy="7498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3" idx="1"/>
          </p:cNvCxnSpPr>
          <p:nvPr/>
        </p:nvCxnSpPr>
        <p:spPr>
          <a:xfrm>
            <a:off x="2466975" y="2800351"/>
            <a:ext cx="595639" cy="14996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«Кембриджская пятёрка»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5938" y="2215574"/>
            <a:ext cx="20160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Агенты «Кембриджской пятёрки» занимали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Великобритании важные должности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1910" y="1148060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Дональд </a:t>
            </a:r>
            <a:r>
              <a:rPr lang="ru-RU" sz="1400" dirty="0" err="1">
                <a:solidFill>
                  <a:prstClr val="black"/>
                </a:solidFill>
              </a:rPr>
              <a:t>Маклин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2614" y="1825056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2614" y="2574898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62614" y="3324740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62614" y="4074582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4" name="Скругленная соединительная линия 33"/>
          <p:cNvCxnSpPr>
            <a:stCxn id="29" idx="3"/>
            <a:endCxn id="28" idx="1"/>
          </p:cNvCxnSpPr>
          <p:nvPr/>
        </p:nvCxnSpPr>
        <p:spPr>
          <a:xfrm flipV="1">
            <a:off x="2466975" y="2800350"/>
            <a:ext cx="595639" cy="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01089" y="1825056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01089" y="3324740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01089" y="4074582"/>
            <a:ext cx="2442836" cy="45090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2" name="Скругленная соединительная линия 41"/>
          <p:cNvCxnSpPr>
            <a:stCxn id="27" idx="3"/>
            <a:endCxn id="38" idx="1"/>
          </p:cNvCxnSpPr>
          <p:nvPr/>
        </p:nvCxnSpPr>
        <p:spPr>
          <a:xfrm>
            <a:off x="5505450" y="2050508"/>
            <a:ext cx="595639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>
            <a:stCxn id="17" idx="3"/>
            <a:endCxn id="38" idx="1"/>
          </p:cNvCxnSpPr>
          <p:nvPr/>
        </p:nvCxnSpPr>
        <p:spPr>
          <a:xfrm>
            <a:off x="5505450" y="1301949"/>
            <a:ext cx="595639" cy="74855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кругленная соединительная линия 48"/>
          <p:cNvCxnSpPr>
            <a:stCxn id="28" idx="3"/>
            <a:endCxn id="38" idx="1"/>
          </p:cNvCxnSpPr>
          <p:nvPr/>
        </p:nvCxnSpPr>
        <p:spPr>
          <a:xfrm flipV="1">
            <a:off x="5505450" y="2050508"/>
            <a:ext cx="595639" cy="7498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41"/>
          <p:cNvCxnSpPr>
            <a:stCxn id="30" idx="3"/>
            <a:endCxn id="40" idx="1"/>
          </p:cNvCxnSpPr>
          <p:nvPr/>
        </p:nvCxnSpPr>
        <p:spPr>
          <a:xfrm>
            <a:off x="5505450" y="3550192"/>
            <a:ext cx="595639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кругленная соединительная линия 41"/>
          <p:cNvCxnSpPr>
            <a:stCxn id="33" idx="3"/>
            <a:endCxn id="41" idx="1"/>
          </p:cNvCxnSpPr>
          <p:nvPr/>
        </p:nvCxnSpPr>
        <p:spPr>
          <a:xfrm>
            <a:off x="5505450" y="4300034"/>
            <a:ext cx="595639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411909" y="1897036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Гай </a:t>
            </a:r>
            <a:r>
              <a:rPr lang="ru-RU" sz="1400" dirty="0" err="1">
                <a:solidFill>
                  <a:prstClr val="black"/>
                </a:solidFill>
              </a:rPr>
              <a:t>Бёрджес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11908" y="2646460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Джон </a:t>
            </a:r>
            <a:r>
              <a:rPr lang="ru-RU" sz="1400" dirty="0" err="1">
                <a:solidFill>
                  <a:prstClr val="black"/>
                </a:solidFill>
              </a:rPr>
              <a:t>Кернкросс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4348" y="1788898"/>
            <a:ext cx="189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Министерство иностранных дел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1907" y="3396303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Ким </a:t>
            </a:r>
            <a:r>
              <a:rPr lang="ru-RU" sz="1400" dirty="0" err="1">
                <a:solidFill>
                  <a:prstClr val="black"/>
                </a:solidFill>
              </a:rPr>
              <a:t>Филби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50384" y="3396303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МИ-6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11906" y="4146145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Энтони </a:t>
            </a:r>
            <a:r>
              <a:rPr lang="ru-RU" sz="1400" dirty="0" err="1">
                <a:solidFill>
                  <a:prstClr val="black"/>
                </a:solidFill>
              </a:rPr>
              <a:t>Блант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50383" y="4146145"/>
            <a:ext cx="1744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Советник короля</a:t>
            </a:r>
          </a:p>
        </p:txBody>
      </p:sp>
    </p:spTree>
    <p:extLst>
      <p:ext uri="{BB962C8B-B14F-4D97-AF65-F5344CB8AC3E}">
        <p14:creationId xmlns:p14="http://schemas.microsoft.com/office/powerpoint/2010/main" val="33774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5" grpId="0"/>
      <p:bldP spid="18" grpId="0"/>
      <p:bldP spid="27" grpId="0" animBg="1"/>
      <p:bldP spid="28" grpId="0" animBg="1"/>
      <p:bldP spid="30" grpId="0" animBg="1"/>
      <p:bldP spid="33" grpId="0" animBg="1"/>
      <p:bldP spid="38" grpId="0" animBg="1"/>
      <p:bldP spid="40" grpId="0" animBg="1"/>
      <p:bldP spid="41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9445"/>
            <a:ext cx="376237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«Кембриджская пятёрка» передавала важные сведения о планах Германии.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Ким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Филби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, один из агентов «Кембриджской пятёрки»</a:t>
            </a:r>
          </a:p>
        </p:txBody>
      </p:sp>
    </p:spTree>
    <p:extLst>
      <p:ext uri="{BB962C8B-B14F-4D97-AF65-F5344CB8AC3E}">
        <p14:creationId xmlns:p14="http://schemas.microsoft.com/office/powerpoint/2010/main" val="28802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807485"/>
            <a:ext cx="2692769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Благодаря «Кембриджской пятёрке» командованию СССР были известны основные планы вермахта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советско-германском фронте. </a:t>
            </a:r>
          </a:p>
        </p:txBody>
      </p:sp>
    </p:spTree>
    <p:extLst>
      <p:ext uri="{BB962C8B-B14F-4D97-AF65-F5344CB8AC3E}">
        <p14:creationId xmlns:p14="http://schemas.microsoft.com/office/powerpoint/2010/main" val="27664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Немецкие танки перед началом операции «Цитадель»</a:t>
            </a:r>
          </a:p>
        </p:txBody>
      </p:sp>
    </p:spTree>
    <p:extLst>
      <p:ext uri="{BB962C8B-B14F-4D97-AF65-F5344CB8AC3E}">
        <p14:creationId xmlns:p14="http://schemas.microsoft.com/office/powerpoint/2010/main" val="29624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092757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Успех операции «Багратион» во многом зависел от информации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расположении войск противника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3" y="1200478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Разведотделы провели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около 60 тысяч разведывательных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операций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плен было взято большое количество немцев,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добыто множество документов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626280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Результатом этой непростой работы стало наличие подробной информации о силах вермахта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18177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1735160"/>
            <a:ext cx="4033837" cy="1658714"/>
            <a:chOff x="358776" y="1184509"/>
            <a:chExt cx="4033837" cy="165871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84509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Тегеранская конференция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 время подготовки Тегеранской конференции советские и британские спецслужбы активно сотрудничали.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550" y="829341"/>
            <a:ext cx="43624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28822"/>
            <a:ext cx="432745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Удалось предотвратить теракт в отношении лидеров Большой тройки.</a:t>
            </a:r>
          </a:p>
        </p:txBody>
      </p:sp>
    </p:spTree>
    <p:extLst>
      <p:ext uri="{BB962C8B-B14F-4D97-AF65-F5344CB8AC3E}">
        <p14:creationId xmlns:p14="http://schemas.microsoft.com/office/powerpoint/2010/main" val="26720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Иранская полиция проводила массовые аресты германских агентов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конце августа 1943 года был задержан координатор немецкой разведки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Иранцам удалось раскрыть участников прогерманских групп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Тегеранская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8380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Иосиф Сталин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Франклин Рузвельт</a:t>
            </a:r>
          </a:p>
        </p:txBody>
      </p:sp>
    </p:spTree>
    <p:extLst>
      <p:ext uri="{BB962C8B-B14F-4D97-AF65-F5344CB8AC3E}">
        <p14:creationId xmlns:p14="http://schemas.microsoft.com/office/powerpoint/2010/main" val="25393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382923"/>
            <a:ext cx="441892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1945 года советская разведка передала информацию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том, что Германия пытается заключить сепаратный мир с США и Великобританией.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Сделать это хотели без участия Советского Союза.</a:t>
            </a: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50873" y="882502"/>
            <a:ext cx="2923955" cy="33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2064774"/>
            <a:ext cx="4033837" cy="1013952"/>
            <a:chOff x="358776" y="1577920"/>
            <a:chExt cx="4033837" cy="101395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Разведка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годы войны воюющие стороны имели широкую агентурную сеть. </a:t>
              </a:r>
            </a:p>
          </p:txBody>
        </p:sp>
      </p:grpSp>
      <p:pic>
        <p:nvPicPr>
          <p:cNvPr id="2050" name="Picture 2" descr="ÐÐ°ÑÑÐ¸Ð½ÐºÐ¸ Ð¿Ð¾ Ð·Ð°Ð¿ÑÐ¾ÑÑ Ð°Ð³ÐµÐ½ÑÑÑÐ½Ð°Ñ ÑÐ°Ð·Ð²ÐµÐ´ÐºÐ° Ð²ÐµÐ»Ð¸ÐºÐ°Ñ Ð¾ÑÐµÑÐµÑÑÐ²ÐµÐ½Ð½Ð°Ñ Ð²Ð¾Ð¹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42341"/>
            <a:ext cx="4412513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Американцы называли операцию по заключению мира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Санрайз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англичане – «Кроссворд». </a:t>
            </a:r>
          </a:p>
        </p:txBody>
      </p:sp>
    </p:spTree>
    <p:extLst>
      <p:ext uri="{BB962C8B-B14F-4D97-AF65-F5344CB8AC3E}">
        <p14:creationId xmlns:p14="http://schemas.microsoft.com/office/powerpoint/2010/main" val="6047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6000" r="-12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9" y="296363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Рудольф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Рёсслер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2117936"/>
            <a:ext cx="4033837" cy="975154"/>
            <a:chOff x="358776" y="1184509"/>
            <a:chExt cx="4033837" cy="9751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84509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Рудольф </a:t>
              </a:r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Рёсслер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1685687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Сообщал СССР точные характеристики танка «Пантера» и о начале операции «Цитадель». </a:t>
              </a:r>
            </a:p>
          </p:txBody>
        </p:sp>
      </p:grpSp>
      <p:pic>
        <p:nvPicPr>
          <p:cNvPr id="6146" name="Picture 2" descr="ÐÐ°ÑÑÐ¸Ð½ÐºÐ¸ Ð¿Ð¾ Ð·Ð°Ð¿ÑÐ¾ÑÑ ÑÑÐ´Ð¾Ð»ÑÑ ÑÑÑÑÐ»Ðµ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8010" y="829341"/>
            <a:ext cx="4436623" cy="35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5151" y="293173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«Семнадцать мгновений весны»</a:t>
            </a:r>
          </a:p>
        </p:txBody>
      </p:sp>
    </p:spTree>
    <p:extLst>
      <p:ext uri="{BB962C8B-B14F-4D97-AF65-F5344CB8AC3E}">
        <p14:creationId xmlns:p14="http://schemas.microsoft.com/office/powerpoint/2010/main" val="4624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489253"/>
            <a:ext cx="434857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Необычайно ценной была информация разведки о работе над новой военной техникой.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Благодаря этому удалось достичь ядерного паритета в последующие годы.</a:t>
            </a:r>
          </a:p>
        </p:txBody>
      </p:sp>
      <p:pic>
        <p:nvPicPr>
          <p:cNvPr id="7170" name="Picture 2" descr="ÐÐ°ÑÑÐ¸Ð½ÐºÐ¸ Ð¿Ð¾ Ð·Ð°Ð¿ÑÐ¾ÑÑ ÑÐ´ÐµÑÐ½Ð¾Ðµ Ð±Ð¾Ð¼Ð±Ð° ÑÑÐ° 194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71" y="882501"/>
            <a:ext cx="2923957" cy="33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75151" y="294237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Разведчики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задании</a:t>
            </a:r>
          </a:p>
        </p:txBody>
      </p:sp>
    </p:spTree>
    <p:extLst>
      <p:ext uri="{BB962C8B-B14F-4D97-AF65-F5344CB8AC3E}">
        <p14:creationId xmlns:p14="http://schemas.microsoft.com/office/powerpoint/2010/main" val="36282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634360"/>
            <a:ext cx="2692769" cy="387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24 июня 1941 года вышло постановление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«О мероприятиях по борьбе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парашютными десантами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диверсантами противника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прифронтовой полосе». </a:t>
            </a:r>
          </a:p>
        </p:txBody>
      </p:sp>
    </p:spTree>
    <p:extLst>
      <p:ext uri="{BB962C8B-B14F-4D97-AF65-F5344CB8AC3E}">
        <p14:creationId xmlns:p14="http://schemas.microsoft.com/office/powerpoint/2010/main" val="12343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3000" r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Группа командиров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бойцов истребительного батальона Тульского отдела НКВД</a:t>
            </a:r>
          </a:p>
        </p:txBody>
      </p:sp>
    </p:spTree>
    <p:extLst>
      <p:ext uri="{BB962C8B-B14F-4D97-AF65-F5344CB8AC3E}">
        <p14:creationId xmlns:p14="http://schemas.microsoft.com/office/powerpoint/2010/main" val="6350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361660"/>
            <a:ext cx="4348571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Истребительные батальоны состояли из тех, кто не был призван на фронт и кто умел владеть оружием.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правило, это были партийные, комсомольские и профсоюзные активисты.</a:t>
            </a:r>
          </a:p>
        </p:txBody>
      </p:sp>
      <p:pic>
        <p:nvPicPr>
          <p:cNvPr id="1026" name="Picture 2" descr="ÐÐ°ÑÑÐ¸Ð½ÐºÐ¸ Ð¿Ð¾ Ð·Ð°Ð¿ÑÐ¾ÑÑ Ð¸ÑÑÑÐµÐ±Ð¸ÑÐµÐ»ÑÐ½ÑÐµ Ð±Ð°ÑÐ°Ð»ÑÐ¾Ð½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868" y="882501"/>
            <a:ext cx="2923959" cy="33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Истребительные батальоны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Розыск заброшенных вражеских агентов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62448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Охрана важных промышленных объектов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Борьба с диверсантами</a:t>
            </a:r>
          </a:p>
        </p:txBody>
      </p:sp>
    </p:spTree>
    <p:extLst>
      <p:ext uri="{BB962C8B-B14F-4D97-AF65-F5344CB8AC3E}">
        <p14:creationId xmlns:p14="http://schemas.microsoft.com/office/powerpoint/2010/main" val="12618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8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3670"/>
            <a:ext cx="455073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фальшивых документах, которыми фашисты снабжали своих агентов, использовалась скрепка из нержавеющей стали.</a:t>
            </a:r>
          </a:p>
        </p:txBody>
      </p:sp>
    </p:spTree>
    <p:extLst>
      <p:ext uri="{BB962C8B-B14F-4D97-AF65-F5344CB8AC3E}">
        <p14:creationId xmlns:p14="http://schemas.microsoft.com/office/powerpoint/2010/main" val="25857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7000" r="-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4541"/>
            <a:ext cx="4503906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осень – зиму 1941 года в Московской области истребительными отрядами было захвачено больше двухсот вражеских агентов.</a:t>
            </a:r>
          </a:p>
        </p:txBody>
      </p:sp>
    </p:spTree>
    <p:extLst>
      <p:ext uri="{BB962C8B-B14F-4D97-AF65-F5344CB8AC3E}">
        <p14:creationId xmlns:p14="http://schemas.microsoft.com/office/powerpoint/2010/main" val="1082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135161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Борьба с дезертирами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паникёрами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645532"/>
            <a:ext cx="21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Органы контрразведки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Выявление агентов спецслужб Германии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927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Обеспечение скрытности подготовки к наступлениям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Контрразведка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34769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начальном этапе войны Красная Армия была вынуждена отступать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3" y="1200478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Руководству страны пришлось проводить жёсткую карательную политику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отношении красноармейцев проводились репрессии, зачастую необоснованные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Солдаты, вырвавшиеся из окружения, подвергались тщательной проверке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Контрразведка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23521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1855287"/>
            <a:ext cx="4033837" cy="1449130"/>
            <a:chOff x="358776" y="1184509"/>
            <a:chExt cx="4033837" cy="144913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84509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СМЕРШ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1685687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апреле 1943 года задачу по обеспечению боеготовности армейских частей возложили на самостоятельное Главное управление контрразведки «СМЕРШ». </a:t>
              </a:r>
            </a:p>
          </p:txBody>
        </p:sp>
      </p:grpSp>
      <p:pic>
        <p:nvPicPr>
          <p:cNvPr id="2050" name="Picture 2" descr="ÐÐ°ÑÑÐ¸Ð½ÐºÐ¸ Ð¿Ð¾ Ð·Ð°Ð¿ÑÐ¾ÑÑ ÑÐ¼ÐµÑÑ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9276" y="829340"/>
            <a:ext cx="4445357" cy="350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86837"/>
            <a:ext cx="26927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Сотрудники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СМЕРШа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захватывали вражеских агентов и вербовали их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свою сторону. </a:t>
            </a:r>
          </a:p>
        </p:txBody>
      </p:sp>
    </p:spTree>
    <p:extLst>
      <p:ext uri="{BB962C8B-B14F-4D97-AF65-F5344CB8AC3E}">
        <p14:creationId xmlns:p14="http://schemas.microsoft.com/office/powerpoint/2010/main" val="3773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37192"/>
            <a:ext cx="332799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Одной из форм борьбы </a:t>
            </a:r>
            <a:r>
              <a:rPr lang="ru-RU" sz="1400" dirty="0" err="1">
                <a:solidFill>
                  <a:prstClr val="white"/>
                </a:solidFill>
              </a:rPr>
              <a:t>СМЕРШа</a:t>
            </a:r>
            <a:r>
              <a:rPr lang="ru-RU" sz="1400" dirty="0">
                <a:solidFill>
                  <a:prstClr val="white"/>
                </a:solidFill>
              </a:rPr>
              <a:t> с противником были радиоигры.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Советские радисты</a:t>
            </a:r>
          </a:p>
        </p:txBody>
      </p:sp>
    </p:spTree>
    <p:extLst>
      <p:ext uri="{BB962C8B-B14F-4D97-AF65-F5344CB8AC3E}">
        <p14:creationId xmlns:p14="http://schemas.microsoft.com/office/powerpoint/2010/main" val="10721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Немецкие радисты</a:t>
            </a:r>
          </a:p>
        </p:txBody>
      </p:sp>
    </p:spTree>
    <p:extLst>
      <p:ext uri="{BB962C8B-B14F-4D97-AF65-F5344CB8AC3E}">
        <p14:creationId xmlns:p14="http://schemas.microsoft.com/office/powerpoint/2010/main" val="22070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 августа 1944 года законспирированный связной Абвера передал Центру, что в районе реки Березины уцелел большой отряд вермахта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Немецкое командование десантировало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указанных координатах боеприпасы, продовольствие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радистов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Радисты немедленно сообщили, что немецкая часть остро нуждается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оружии, провианте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специалистах-подрывниках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Операция «Березино»</a:t>
            </a:r>
          </a:p>
        </p:txBody>
      </p:sp>
    </p:spTree>
    <p:extLst>
      <p:ext uri="{BB962C8B-B14F-4D97-AF65-F5344CB8AC3E}">
        <p14:creationId xmlns:p14="http://schemas.microsoft.com/office/powerpoint/2010/main" val="3351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1887186"/>
            <a:ext cx="4033837" cy="1434767"/>
            <a:chOff x="358776" y="1184509"/>
            <a:chExt cx="4033837" cy="143476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84509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«Березино»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1685687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Это была грандиозная операция советской разведки, в которой участвовали перешедшие на сторону Советского Союза немецкие офицеры, изображавшие уцелевший полк.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591" y="829340"/>
            <a:ext cx="4444409" cy="35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Немецкие парашютисты</a:t>
            </a:r>
          </a:p>
        </p:txBody>
      </p:sp>
    </p:spTree>
    <p:extLst>
      <p:ext uri="{BB962C8B-B14F-4D97-AF65-F5344CB8AC3E}">
        <p14:creationId xmlns:p14="http://schemas.microsoft.com/office/powerpoint/2010/main" val="13448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21153"/>
            <a:ext cx="441892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подлинных красноармейских книжках скрепки были железными и всегда оставляли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страницах ржавые следы.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Этот факт позволял советской разведке выявлять шпионов.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3" y="883442"/>
            <a:ext cx="2873672" cy="33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" y="-10633"/>
            <a:ext cx="9144000" cy="51545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32176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Воздушное снабжение несуществующего немецкого отряда Германия продолжала вплоть до мая 1945 года. </a:t>
            </a:r>
          </a:p>
        </p:txBody>
      </p:sp>
    </p:spTree>
    <p:extLst>
      <p:ext uri="{BB962C8B-B14F-4D97-AF65-F5344CB8AC3E}">
        <p14:creationId xmlns:p14="http://schemas.microsoft.com/office/powerpoint/2010/main" val="7581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7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9713"/>
            <a:ext cx="344494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Было создано специальное управление </a:t>
            </a:r>
            <a:r>
              <a:rPr lang="ru-RU" sz="1400" dirty="0" err="1">
                <a:solidFill>
                  <a:prstClr val="white"/>
                </a:solidFill>
              </a:rPr>
              <a:t>зафронтовой</a:t>
            </a:r>
            <a:r>
              <a:rPr lang="ru-RU" sz="1400" dirty="0">
                <a:solidFill>
                  <a:prstClr val="white"/>
                </a:solidFill>
              </a:rPr>
              <a:t>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2197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СМЕРШ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Специальное управление </a:t>
            </a:r>
            <a:r>
              <a:rPr lang="ru-RU" sz="1400" b="1" dirty="0" err="1">
                <a:solidFill>
                  <a:prstClr val="black"/>
                </a:solidFill>
              </a:rPr>
              <a:t>зафронтовой</a:t>
            </a:r>
            <a:r>
              <a:rPr lang="ru-RU" sz="1400" b="1" dirty="0">
                <a:solidFill>
                  <a:prstClr val="black"/>
                </a:solidFill>
              </a:rPr>
              <a:t> работы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3682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Разведка в тылу врага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Противостояние органам разведки противника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Проведение диверсий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4050041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Участие в боевых действиях</a:t>
            </a:r>
          </a:p>
        </p:txBody>
      </p:sp>
    </p:spTree>
    <p:extLst>
      <p:ext uri="{BB962C8B-B14F-4D97-AF65-F5344CB8AC3E}">
        <p14:creationId xmlns:p14="http://schemas.microsoft.com/office/powerpoint/2010/main" val="28233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695" y="1185985"/>
            <a:ext cx="4348571" cy="2742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многих оккупированных городах появлялись нелегальные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резедентуры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которые проводили разведывательно-диверсионные операции.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Разведчики взрывали немецкие комендатуры, кинотеатры, промышленные предприятия.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93" y="955547"/>
            <a:ext cx="2876331" cy="32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1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518" y="292110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Виктор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Лягин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r="-9000" b="-1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5173"/>
            <a:ext cx="383835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Лягину удалось уничтожить немецкие аэродром, нефтебазу, склады и другие стратегические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8647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695" y="1356108"/>
            <a:ext cx="4348571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территории оккупированных немцами Ровенской и Львовской областей действовал диверсионно-разведывательный отряд «Победители».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Руководил им сотрудник НКВД Дмитрий Медведев.</a:t>
            </a:r>
          </a:p>
        </p:txBody>
      </p:sp>
      <p:pic>
        <p:nvPicPr>
          <p:cNvPr id="5122" name="Picture 2" descr="ÐÐµÐ´Ð²ÐµÐ´ÐµÐ², ÐÐ¼Ð¸ÑÑÐ¸Ð¹ ÐÐ¸ÐºÐ¾Ð»Ð°ÐµÐ²Ð¸Ñ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40" y="882499"/>
            <a:ext cx="2923955" cy="3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5173"/>
            <a:ext cx="359380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Кузнецов владел немецким языком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выполнял задания под именем немецкого офицера Пауля </a:t>
            </a:r>
            <a:r>
              <a:rPr lang="ru-RU" sz="1400" dirty="0" err="1">
                <a:solidFill>
                  <a:prstClr val="white"/>
                </a:solidFill>
              </a:rPr>
              <a:t>Зиберта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Кузнецов</a:t>
            </a:r>
          </a:p>
        </p:txBody>
      </p:sp>
    </p:spTree>
    <p:extLst>
      <p:ext uri="{BB962C8B-B14F-4D97-AF65-F5344CB8AC3E}">
        <p14:creationId xmlns:p14="http://schemas.microsoft.com/office/powerpoint/2010/main" val="10411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Гитлер неподалёку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от бункера «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Вервольф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85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Самолёт-снаряд Фау-1</a:t>
            </a:r>
          </a:p>
        </p:txBody>
      </p:sp>
    </p:spTree>
    <p:extLst>
      <p:ext uri="{BB962C8B-B14F-4D97-AF65-F5344CB8AC3E}">
        <p14:creationId xmlns:p14="http://schemas.microsoft.com/office/powerpoint/2010/main" val="42222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204123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советской разведки.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2899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3421407"/>
            <a:ext cx="520431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советской контрразведки.</a:t>
            </a:r>
          </a:p>
        </p:txBody>
      </p:sp>
    </p:spTree>
    <p:extLst>
      <p:ext uri="{BB962C8B-B14F-4D97-AF65-F5344CB8AC3E}">
        <p14:creationId xmlns:p14="http://schemas.microsoft.com/office/powerpoint/2010/main" val="28933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695" y="1802681"/>
            <a:ext cx="488035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Кузнецов совершал акты возмездия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отношении оккупационных властей.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лично ликвидировал 11 генералов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высокопоставленных чиновников.</a:t>
            </a:r>
          </a:p>
        </p:txBody>
      </p:sp>
      <p:pic>
        <p:nvPicPr>
          <p:cNvPr id="6146" name="Picture 2" descr="ÐÐ°ÑÑÐ¸Ð½ÐºÐ¸ Ð¿Ð¾ Ð·Ð°Ð¿ÑÐ¾ÑÑ Ð½Ð¸ÐºÐ¾Ð»Ð°Ð¹ ÐºÑÐ·Ð½ÐµÑÐ¾Ð² Ð¿Ð°ÑÐ»Ñ Ð·Ð¸Ð±ÐµÑ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37" y="882499"/>
            <a:ext cx="2923957" cy="3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Органы НКВД должны были защитить советский тыл от попыток его дезорганизации германскими спецслужбами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Гитлер делал ставку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начало националистического движения в союзных республиках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Немецкие диверсанты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заброшены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Закавказский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регион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Контрразведка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42428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143250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1944 году была предотвращена попытка немцев создать повстанческие отряды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Калмыкии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3" y="1200478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мае 1944 года в район селения Утта был направлен немецкий диверсионный отряд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0" y="284172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Диверсанты должны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были организовать полевой аэродром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734002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Часть диверсантов была убита красноармейцами,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а часть привлечена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радиоигре «Арийцы»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Контрразведка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23152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634360"/>
            <a:ext cx="2692769" cy="387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Сотрудники органов государственной безопасности защищали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диверсий противника промышленные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военные объекты, находившиеся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тылу. </a:t>
            </a:r>
          </a:p>
        </p:txBody>
      </p:sp>
    </p:spTree>
    <p:extLst>
      <p:ext uri="{BB962C8B-B14F-4D97-AF65-F5344CB8AC3E}">
        <p14:creationId xmlns:p14="http://schemas.microsoft.com/office/powerpoint/2010/main" val="5984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5173"/>
            <a:ext cx="383835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сентябре 1942 года 90 сотрудников НКВД 4 дня отбивали атаки немецкого диверсионного отряда.</a:t>
            </a:r>
          </a:p>
        </p:txBody>
      </p:sp>
    </p:spTree>
    <p:extLst>
      <p:ext uri="{BB962C8B-B14F-4D97-AF65-F5344CB8AC3E}">
        <p14:creationId xmlns:p14="http://schemas.microsoft.com/office/powerpoint/2010/main" val="5754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5293" y="998730"/>
            <a:ext cx="2538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Особое внимание уделялось выявлению причин невыполнения военных заказов оборонными предприятиями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796" y="1106451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Контролирующие органы получали информацию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нарушениях технологии производства военной продукции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4219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должны были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следить, чтобы оборонные заказы выполнялись вовремя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4219" y="2518559"/>
            <a:ext cx="2557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Из-за огромного напряжения предприятий случались аварии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или выпускалась недоброкачественная продукция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6" y="2626280"/>
            <a:ext cx="25884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За такой позицией следовали необоснованные репрессии, которым подвергались руководители предприятий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2796" y="284172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расценивалось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как действия немецких агентов или вредителей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22321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НКВД</a:t>
            </a:r>
          </a:p>
        </p:txBody>
      </p:sp>
    </p:spTree>
    <p:extLst>
      <p:ext uri="{BB962C8B-B14F-4D97-AF65-F5344CB8AC3E}">
        <p14:creationId xmlns:p14="http://schemas.microsoft.com/office/powerpoint/2010/main" val="32163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Органы государственной безопасности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военной разведки внесли огромный вклад в победу СССР над Германией. </a:t>
            </a:r>
          </a:p>
        </p:txBody>
      </p:sp>
    </p:spTree>
    <p:extLst>
      <p:ext uri="{BB962C8B-B14F-4D97-AF65-F5344CB8AC3E}">
        <p14:creationId xmlns:p14="http://schemas.microsoft.com/office/powerpoint/2010/main" val="6520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t="-31000" r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81766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Советская разведка и контрразведка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годы Великой Отечественной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61931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было две разведывательные службы: внешняя разведка органов госбезопасности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военная разведка.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666097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Англии действовала советская разведывательная группа «Кембриджская пятёрка».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798749"/>
            <a:ext cx="601238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24 июня 1941 года началось формирование истребительных батальонов, подчинявшихся органам НКВД.</a:t>
            </a:r>
          </a:p>
        </p:txBody>
      </p:sp>
    </p:spTree>
    <p:extLst>
      <p:ext uri="{BB962C8B-B14F-4D97-AF65-F5344CB8AC3E}">
        <p14:creationId xmlns:p14="http://schemas.microsoft.com/office/powerpoint/2010/main" val="3066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81766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Советская разведка и контрразведка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годы Великой Отечественной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9355"/>
            <a:ext cx="63951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апреле 1943 года было создано самостоятельное Главное управление контрразведки «СМЕРШ».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611302"/>
            <a:ext cx="678856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Сотрудники органов государственной безопасности защищали от диверсий противника промышленные и военные объекты, находившиеся в тылу.</a:t>
            </a:r>
          </a:p>
        </p:txBody>
      </p:sp>
    </p:spTree>
    <p:extLst>
      <p:ext uri="{BB962C8B-B14F-4D97-AF65-F5344CB8AC3E}">
        <p14:creationId xmlns:p14="http://schemas.microsoft.com/office/powerpoint/2010/main" val="4300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Во время Великой Отечественной войны бои шли не только на фронтах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 менее важными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стали тайные, никому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 заметные, сражения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1" y="2734003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Советскому руководству была нужна информация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планах Гитлера и его союзников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Велась разведывательно-диверсионная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работа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31368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СССР было две разведывательные службы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Внешняя разведка органов госбезопасности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081" y="3114322"/>
            <a:ext cx="3346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Военная разведка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Разведка</a:t>
            </a:r>
          </a:p>
        </p:txBody>
      </p:sp>
    </p:spTree>
    <p:extLst>
      <p:ext uri="{BB962C8B-B14F-4D97-AF65-F5344CB8AC3E}">
        <p14:creationId xmlns:p14="http://schemas.microsoft.com/office/powerpoint/2010/main" val="42659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8825" y="1735160"/>
            <a:ext cx="4033837" cy="1658714"/>
            <a:chOff x="358776" y="1184509"/>
            <a:chExt cx="4033837" cy="165871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184509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«Кембриджская пятёрка»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32259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Советские агенты, завербованные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1934 году в Кембридже разведчиком Арнольдом </a:t>
              </a:r>
              <a:r>
                <a:rPr lang="ru-RU" sz="1400" dirty="0" err="1">
                  <a:solidFill>
                    <a:prstClr val="white"/>
                  </a:solidFill>
                </a:rPr>
                <a:t>Дейчем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3074" name="Picture 2" descr="ÐÐ¾ÑÑÑ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29341"/>
            <a:ext cx="4412514" cy="35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1160</Words>
  <Application>Microsoft Office PowerPoint</Application>
  <PresentationFormat>Экран (16:9)</PresentationFormat>
  <Paragraphs>269</Paragraphs>
  <Slides>59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6" baseType="lpstr">
      <vt:lpstr>Calibri</vt:lpstr>
      <vt:lpstr>Arial</vt:lpstr>
      <vt:lpstr>Roboto Slab</vt:lpstr>
      <vt:lpstr>Roboto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2019-04-23T08:15:26Z</dcterms:created>
  <dcterms:modified xsi:type="dcterms:W3CDTF">2019-04-23T08:15:37Z</dcterms:modified>
</cp:coreProperties>
</file>