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56"/>
  </p:notesMasterIdLst>
  <p:sldIdLst>
    <p:sldId id="31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erriweather" panose="00000500000000000000" pitchFamily="2" charset="-52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Roboto Slab" pitchFamily="2" charset="0"/>
      <p:regular r:id="rId69"/>
      <p:bold r:id="rId7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7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8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30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3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9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46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06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12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1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88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66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44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88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80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01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02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23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22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7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01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9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9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76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17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22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88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7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54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957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9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38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06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30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85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72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08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84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792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605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0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0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59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008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45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96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6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09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46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64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92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0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7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6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5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05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5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45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87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5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2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²Ð¾Ð¹Ð½Ð° Ð²ÐµÐ»Ð¸ÐºÐ°Ñ Ð¾ÑÐµÑÐµÑÑÐ²ÐµÐ½Ð½Ð°Ñ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9470" y="292254"/>
            <a:ext cx="5462650" cy="46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Народы СССР </a:t>
            </a:r>
          </a:p>
          <a:p>
            <a:r>
              <a:rPr lang="ru-RU" sz="3600" dirty="0">
                <a:latin typeface="+mj-lt"/>
              </a:rPr>
              <a:t>в борьбе </a:t>
            </a:r>
          </a:p>
          <a:p>
            <a:r>
              <a:rPr lang="ru-RU" sz="3600" dirty="0">
                <a:latin typeface="+mj-lt"/>
              </a:rPr>
              <a:t>с фашизмом</a:t>
            </a:r>
          </a:p>
        </p:txBody>
      </p:sp>
    </p:spTree>
    <p:extLst>
      <p:ext uri="{BB962C8B-B14F-4D97-AF65-F5344CB8AC3E}">
        <p14:creationId xmlns:p14="http://schemas.microsoft.com/office/powerpoint/2010/main" val="313973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Е. Зайцев.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Оборона Брестской крепости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1941 году.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390558"/>
            <a:ext cx="401910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Защитниками Брестской крепости были представители 30 национальностей.</a:t>
            </a:r>
          </a:p>
        </p:txBody>
      </p:sp>
    </p:spTree>
    <p:extLst>
      <p:ext uri="{BB962C8B-B14F-4D97-AF65-F5344CB8AC3E}">
        <p14:creationId xmlns:p14="http://schemas.microsoft.com/office/powerpoint/2010/main" val="26385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0735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7625" y="3883655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7625" y="1076496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625" y="2479146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5858850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5858850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5858850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11566" y="1240845"/>
            <a:ext cx="241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Молдаванин Ион </a:t>
            </a:r>
            <a:r>
              <a:rPr lang="ru-RU" sz="1400" dirty="0" err="1">
                <a:solidFill>
                  <a:prstClr val="black"/>
                </a:solidFill>
              </a:rPr>
              <a:t>Солтыс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0072" y="2321438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 единожды был повторён подвиг Александра Матросова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40140" y="2536882"/>
            <a:ext cx="195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Еврей Ефим Белинский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55710" y="3938046"/>
            <a:ext cx="251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Казах Султан </a:t>
            </a:r>
            <a:r>
              <a:rPr lang="ru-RU" sz="1400" dirty="0" err="1">
                <a:solidFill>
                  <a:prstClr val="black"/>
                </a:solidFill>
              </a:rPr>
              <a:t>Баймагамбетов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Герои</a:t>
            </a:r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flipH="1" flipV="1">
            <a:off x="2922059" y="1395843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 flipH="1" flipV="1">
            <a:off x="2922059" y="2798493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 flipH="1">
            <a:off x="2922059" y="2799422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6418" y="1074637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082" y="1132373"/>
            <a:ext cx="2205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Украинец Александр Шевченко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418" y="2478217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714" y="2535675"/>
            <a:ext cx="188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Белорус Пётр </a:t>
            </a:r>
            <a:r>
              <a:rPr lang="ru-RU" sz="1400" dirty="0" err="1">
                <a:solidFill>
                  <a:prstClr val="black"/>
                </a:solidFill>
              </a:rPr>
              <a:t>Костючек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6517" y="3879382"/>
            <a:ext cx="259564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746" y="4045768"/>
            <a:ext cx="1950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Эстонец Иосиф </a:t>
            </a:r>
            <a:r>
              <a:rPr lang="ru-RU" sz="1400" dirty="0" err="1">
                <a:solidFill>
                  <a:prstClr val="black"/>
                </a:solidFill>
              </a:rPr>
              <a:t>Лаар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  <p:bldP spid="28" grpId="0" animBg="1"/>
      <p:bldP spid="29" grpId="0"/>
      <p:bldP spid="34" grpId="0" animBg="1"/>
      <p:bldP spid="35" grpId="0"/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0558"/>
            <a:ext cx="373202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За форсирование Днепра звание Героя Советского Союза получили представители 33 национальностей.</a:t>
            </a:r>
          </a:p>
        </p:txBody>
      </p:sp>
    </p:spTree>
    <p:extLst>
      <p:ext uri="{BB962C8B-B14F-4D97-AF65-F5344CB8AC3E}">
        <p14:creationId xmlns:p14="http://schemas.microsoft.com/office/powerpoint/2010/main" val="1526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Экономика всех национальных республик переводилась на военные рельсы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Предприятия эвакуировались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восточные союзные республики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восточные союзные республики переезжали миллионы беженцев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276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345813"/>
            <a:ext cx="4426221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Большинство предприятий, которые были эвакуированы, остались в Закавказье и Средней Азии и после завершения войны.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способствовали укреплению экономического потенциала союзных республик.</a:t>
            </a:r>
          </a:p>
        </p:txBody>
      </p:sp>
      <p:pic>
        <p:nvPicPr>
          <p:cNvPr id="3074" name="Picture 2" descr="ÐÐ°ÑÑÐ¸Ð½ÐºÐ¸ Ð¿Ð¾ Ð·Ð°Ð¿ÑÐ¾ÑÑ Ð²Ð¾ÐµÐ½Ð½Ð°Ñ ÑÐºÐ¾Ð½Ð¾Ð¼Ð¸ÐºÐ° 194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1" y="883442"/>
            <a:ext cx="2919390" cy="33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8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" y="0"/>
            <a:ext cx="9143998" cy="514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народы Советского Союза участвовали в социалистическом соревновании. </a:t>
            </a:r>
          </a:p>
        </p:txBody>
      </p:sp>
    </p:spTree>
    <p:extLst>
      <p:ext uri="{BB962C8B-B14F-4D97-AF65-F5344CB8AC3E}">
        <p14:creationId xmlns:p14="http://schemas.microsoft.com/office/powerpoint/2010/main" val="25030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37202"/>
            <a:ext cx="442622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Станочница Екатерина Барышникова предложила сократить численный состав бригады для выполнения плана.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Сама она выполняла более пяти сменных норм.</a:t>
            </a:r>
          </a:p>
        </p:txBody>
      </p:sp>
      <p:pic>
        <p:nvPicPr>
          <p:cNvPr id="5122" name="Picture 2" descr="ÐÐ¾ÑÑÑÐµÑ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9" y="883441"/>
            <a:ext cx="2919392" cy="33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0820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Николай </a:t>
            </a:r>
            <a:r>
              <a:rPr lang="ru-RU" sz="1400" dirty="0" err="1">
                <a:solidFill>
                  <a:prstClr val="black"/>
                </a:solidFill>
              </a:rPr>
              <a:t>Геладзе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 машинистом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паровоза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2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использовал </a:t>
            </a:r>
          </a:p>
          <a:p>
            <a:pPr algn="ctr" defTabSz="685766"/>
            <a:r>
              <a:rPr lang="ru-RU" sz="1400" b="1" dirty="0" err="1">
                <a:solidFill>
                  <a:prstClr val="black"/>
                </a:solidFill>
              </a:rPr>
              <a:t>лунинский</a:t>
            </a:r>
            <a:r>
              <a:rPr lang="ru-RU" sz="1400" b="1" dirty="0">
                <a:solidFill>
                  <a:prstClr val="black"/>
                </a:solidFill>
              </a:rPr>
              <a:t> метод ухода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за паровозом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8657" y="2734004"/>
            <a:ext cx="2649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Ремонт паровоза осуществлялся силами паровозной бригады,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 не ремонтной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помогло </a:t>
            </a:r>
          </a:p>
          <a:p>
            <a:pPr algn="ctr" defTabSz="685766"/>
            <a:r>
              <a:rPr lang="ru-RU" sz="1400" b="1" dirty="0" err="1">
                <a:solidFill>
                  <a:prstClr val="black"/>
                </a:solidFill>
              </a:rPr>
              <a:t>Геладзе</a:t>
            </a:r>
            <a:r>
              <a:rPr lang="ru-RU" sz="1400" b="1" dirty="0">
                <a:solidFill>
                  <a:prstClr val="black"/>
                </a:solidFill>
              </a:rPr>
              <a:t> обеспечить бесперебойную работу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44700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Герои социалистического труда</a:t>
            </a:r>
          </a:p>
        </p:txBody>
      </p:sp>
    </p:spTree>
    <p:extLst>
      <p:ext uri="{BB962C8B-B14F-4D97-AF65-F5344CB8AC3E}">
        <p14:creationId xmlns:p14="http://schemas.microsoft.com/office/powerpoint/2010/main" val="27430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2465"/>
            <a:ext cx="27219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Казахстане появилось </a:t>
            </a:r>
            <a:r>
              <a:rPr lang="ru-RU" sz="1400" dirty="0" err="1">
                <a:solidFill>
                  <a:prstClr val="white"/>
                </a:solidFill>
              </a:rPr>
              <a:t>берсиевское</a:t>
            </a:r>
            <a:r>
              <a:rPr lang="ru-RU" sz="1400" dirty="0">
                <a:solidFill>
                  <a:prstClr val="white"/>
                </a:solidFill>
              </a:rPr>
              <a:t> движение.</a:t>
            </a:r>
          </a:p>
        </p:txBody>
      </p:sp>
    </p:spTree>
    <p:extLst>
      <p:ext uri="{BB962C8B-B14F-4D97-AF65-F5344CB8AC3E}">
        <p14:creationId xmlns:p14="http://schemas.microsoft.com/office/powerpoint/2010/main" val="37880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75924"/>
            <a:ext cx="4033837" cy="1822036"/>
            <a:chOff x="358776" y="1577920"/>
            <a:chExt cx="4033837" cy="182203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Герои социалистического труда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940343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Участники </a:t>
              </a:r>
              <a:r>
                <a:rPr lang="ru-RU" sz="1400" dirty="0" err="1">
                  <a:solidFill>
                    <a:prstClr val="white"/>
                  </a:solidFill>
                </a:rPr>
                <a:t>берсиевского</a:t>
              </a:r>
              <a:r>
                <a:rPr lang="ru-RU" sz="1400" dirty="0">
                  <a:solidFill>
                    <a:prstClr val="white"/>
                  </a:solidFill>
                </a:rPr>
                <a:t> движения добивались высоких урожаев на небольших площадях. </a:t>
              </a:r>
            </a:p>
          </p:txBody>
        </p:sp>
      </p:grpSp>
      <p:pic>
        <p:nvPicPr>
          <p:cNvPr id="6146" name="Picture 2" descr="ÐÐ°ÑÑÐ¸Ð½ÐºÐ¸ Ð¿Ð¾ Ð·Ð°Ð¿ÑÐ¾ÑÑ ÑÐ°Ð³Ð°Ð½Ð°Ðº Ð±ÐµÑÑÐ¸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6379" y="838604"/>
            <a:ext cx="4437661" cy="352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2894"/>
            <a:ext cx="4154857" cy="1601819"/>
            <a:chOff x="358776" y="1577920"/>
            <a:chExt cx="4154857" cy="160181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Герои Советского Союза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3138"/>
              <a:ext cx="415485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Самым пожилым обладателем звания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Героя Советского Союза стал крестьянин Матвей Кузьмин. </a:t>
              </a:r>
            </a:p>
          </p:txBody>
        </p:sp>
      </p:grpSp>
      <p:pic>
        <p:nvPicPr>
          <p:cNvPr id="2" name="Picture 2" descr="ÐÐ°ÑÑÐ¸Ð½ÐºÐ¸ Ð¿Ð¾ Ð·Ð°Ð¿ÑÐ¾ÑÑ Ð¼Ð°ÑÐ²ÐµÐ¹ ÐºÑÐ·ÑÐ¼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506" y="842338"/>
            <a:ext cx="4431494" cy="34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326858"/>
            <a:ext cx="2692769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всех национальных республиках собирали одежду, обувь и продукты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помощь армии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беженцам. </a:t>
            </a:r>
          </a:p>
        </p:txBody>
      </p:sp>
    </p:spTree>
    <p:extLst>
      <p:ext uri="{BB962C8B-B14F-4D97-AF65-F5344CB8AC3E}">
        <p14:creationId xmlns:p14="http://schemas.microsoft.com/office/powerpoint/2010/main" val="8582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Танк ИС-1</a:t>
            </a:r>
          </a:p>
        </p:txBody>
      </p:sp>
    </p:spTree>
    <p:extLst>
      <p:ext uri="{BB962C8B-B14F-4D97-AF65-F5344CB8AC3E}">
        <p14:creationId xmlns:p14="http://schemas.microsoft.com/office/powerpoint/2010/main" val="24208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707690"/>
            <a:ext cx="353114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1943 года велась работа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созданию специального фонда помощи освобождённым районам.</a:t>
            </a:r>
          </a:p>
        </p:txBody>
      </p:sp>
    </p:spTree>
    <p:extLst>
      <p:ext uri="{BB962C8B-B14F-4D97-AF65-F5344CB8AC3E}">
        <p14:creationId xmlns:p14="http://schemas.microsoft.com/office/powerpoint/2010/main" val="15486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1154"/>
            <a:ext cx="340468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национальных республиках восстанавливались 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3009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092757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Оживились национальные движения в тех районах, где население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устраивала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политика властей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200478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Появлялись организации, целью которых было получение национальной независимости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Наиболее крупной стала организация украинских националистов, созданная ещё в 1929 году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626281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Участники этой организации добивались создания и укрепления самостоятельного единого украинского государства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Национальные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7355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37202"/>
            <a:ext cx="491563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мере приближения немецких войск деятельность националистических организаций активировалась.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Появлялись вооружённые отряды, которые вступали в схватки с Красной Армией.</a:t>
            </a:r>
          </a:p>
        </p:txBody>
      </p:sp>
      <p:pic>
        <p:nvPicPr>
          <p:cNvPr id="1026" name="Picture 2" descr="https://upload.wikimedia.org/wikipedia/commons/9/98/%D0%9F%D0%B0%D1%80%D0%B0%D0%B4_%D0%B2_%D0%A1%D1%82%D0%B0%D0%BD%D0%B8%D1%81%D0%BB%D0%B0%D0%B2%D0%B5_%28%D0%98%D0%B2%D0%B0%D0%BD%D0%BE-%D0%A4%D1%80%D0%B0%D0%BD%D0%BA%D0%BE%D0%B2%D1%81%D0%BA%29_%D0%B2_%D1%87%D0%B5%D1%81%D1%82%D1%8C_%D0%B2%D0%B8%D0%B7%D0%B8%D1%82%D0%B0_%D0%B3%D0%B5%D0%BD%D0%B5%D1%80%D0%B0%D0%BB-%D0%B3%D1%83%D0%B1%D0%B5%D1%80%D0%BD%D0%B0%D1%82%D0%BE%D1%80%D0%B0_%D0%9F%D0%BE%D0%BB%D1%8C%D1%88%D0%B8_%D1%80%D0%B5%D0%B9%D1%85%D1%81%D0%BB%D1%8F%D0%B9%D1%82%D0%B5%D1%80%D0%B0_%D0%93%D0%B0%D0%BD%D1%81%D0%B0_%D0%A4%D1%80%D0%B0%D0%BD%D0%BA%D0%B0_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7" y="883441"/>
            <a:ext cx="2919394" cy="33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1154"/>
            <a:ext cx="36576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украинских землях была создана Украинская повстанческая армия.</a:t>
            </a:r>
          </a:p>
        </p:txBody>
      </p:sp>
    </p:spTree>
    <p:extLst>
      <p:ext uri="{BB962C8B-B14F-4D97-AF65-F5344CB8AC3E}">
        <p14:creationId xmlns:p14="http://schemas.microsoft.com/office/powerpoint/2010/main" val="24246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3027" y="29294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Бойцы УПА</a:t>
            </a:r>
          </a:p>
        </p:txBody>
      </p:sp>
    </p:spTree>
    <p:extLst>
      <p:ext uri="{BB962C8B-B14F-4D97-AF65-F5344CB8AC3E}">
        <p14:creationId xmlns:p14="http://schemas.microsoft.com/office/powerpoint/2010/main" val="10583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Против советской власти выступил Крымский мусульманский комитет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целью было содействие немецкой оккупационной администрации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Комитет занимался поиском партизан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коммунистов, боролся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евреями и советской властью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Национальные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90044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970" y="1140589"/>
            <a:ext cx="275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Контроль немцев над национальными движениями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западных районах СССР должен был облегчить задачу разгрома Красной Армии. </a:t>
            </a:r>
          </a:p>
        </p:txBody>
      </p:sp>
    </p:spTree>
    <p:extLst>
      <p:ext uri="{BB962C8B-B14F-4D97-AF65-F5344CB8AC3E}">
        <p14:creationId xmlns:p14="http://schemas.microsoft.com/office/powerpoint/2010/main" val="4973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956961"/>
            <a:ext cx="350874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Подвиг Матвей Кузьмин совершил в возрасте 83 лет.</a:t>
            </a:r>
          </a:p>
        </p:txBody>
      </p:sp>
    </p:spTree>
    <p:extLst>
      <p:ext uri="{BB962C8B-B14F-4D97-AF65-F5344CB8AC3E}">
        <p14:creationId xmlns:p14="http://schemas.microsoft.com/office/powerpoint/2010/main" val="30173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6271" y="1423744"/>
            <a:ext cx="4033837" cy="2296012"/>
            <a:chOff x="358776" y="1577920"/>
            <a:chExt cx="4033837" cy="22960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12926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Русская освободительная армия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940343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Советские военнослужащие, взятые в плен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согласившиеся сотрудничать с немцами, вошли в состав Русской освободительной армии.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914" y="838604"/>
            <a:ext cx="4426087" cy="35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10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Андрей Андреевич Власов</a:t>
            </a:r>
          </a:p>
        </p:txBody>
      </p:sp>
    </p:spTree>
    <p:extLst>
      <p:ext uri="{BB962C8B-B14F-4D97-AF65-F5344CB8AC3E}">
        <p14:creationId xmlns:p14="http://schemas.microsoft.com/office/powerpoint/2010/main" val="30107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37202"/>
            <a:ext cx="491563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Русская освободительная армия имела собственное командование, а также все виды войск.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Финансирование армии велось через министерство финансов Третьего рейха.</a:t>
            </a:r>
          </a:p>
        </p:txBody>
      </p:sp>
      <p:pic>
        <p:nvPicPr>
          <p:cNvPr id="2050" name="Picture 2" descr="ÐÐ°ÑÑÐ¸Ð½ÐºÐ¸ Ð¿Ð¾ Ð·Ð°Ð¿ÑÐ¾ÑÑ ÑÑÑÑÐºÐ°Ñ Ð¾ÑÐ²Ð¾Ð±Ð¾Ð´Ð¸ÑÐµÐ»ÑÐ½Ð°Ñ Ð°ÑÐ¼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7" y="883441"/>
            <a:ext cx="2919394" cy="33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9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1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43027" y="29294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Занятие в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Дабендорфской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школе</a:t>
            </a:r>
          </a:p>
        </p:txBody>
      </p:sp>
    </p:spTree>
    <p:extLst>
      <p:ext uri="{BB962C8B-B14F-4D97-AF65-F5344CB8AC3E}">
        <p14:creationId xmlns:p14="http://schemas.microsoft.com/office/powerpoint/2010/main" val="23816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1154"/>
            <a:ext cx="377433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конце апреля 1945 года Власов был задержан советскими солдатами.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Власов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Дабендорфе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970" y="1326858"/>
            <a:ext cx="2758600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Несмотря на все усилия, немцы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 смогли создать серьёзную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воинскую силу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национальных формирований. </a:t>
            </a:r>
          </a:p>
        </p:txBody>
      </p:sp>
    </p:spTree>
    <p:extLst>
      <p:ext uri="{BB962C8B-B14F-4D97-AF65-F5344CB8AC3E}">
        <p14:creationId xmlns:p14="http://schemas.microsoft.com/office/powerpoint/2010/main" val="39672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Рост национальных движений привёл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ужесточению политики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Предательством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считалось любое проявление национальной специфики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Предателями объявляли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 только конкретных людей, но и всех представителей какого-либо народа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Национальные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6133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6271" y="1793399"/>
            <a:ext cx="4033837" cy="1582367"/>
            <a:chOff x="358776" y="1577920"/>
            <a:chExt cx="4033837" cy="158236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Национальная политика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3686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Реакция властей проявилась в депортации народов и ликвидации национальных автономий. </a:t>
              </a:r>
            </a:p>
          </p:txBody>
        </p:sp>
      </p:grpSp>
      <p:pic>
        <p:nvPicPr>
          <p:cNvPr id="3074" name="Picture 2" descr="ÐÐ°ÑÑÐ¸Ð½ÐºÐ¸ Ð¿Ð¾ Ð·Ð°Ð¿ÑÐ¾ÑÑ Ð´ÐµÐ¿Ð¾ÑÑÐ°ÑÐ¸Ñ Ð½Ð°ÑÐ¾Ð´Ð¾Ð²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914" y="838603"/>
            <a:ext cx="4437961" cy="352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6" y="1723282"/>
            <a:ext cx="4299254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49"/>
            <a:r>
              <a:rPr lang="ru-RU" sz="4200" dirty="0">
                <a:solidFill>
                  <a:srgbClr val="FFDC5A"/>
                </a:solidFill>
                <a:latin typeface="Merriweather"/>
              </a:rPr>
              <a:t>Депортация 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6" y="2586901"/>
            <a:ext cx="5416138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принудительная высылка </a:t>
            </a:r>
          </a:p>
          <a:p>
            <a:pPr defTabSz="685749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 государства или насильственное переселение куда-либо.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538952" y="1222743"/>
            <a:ext cx="3605049" cy="2732568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9741"/>
            <a:ext cx="441251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августе 1941 года всё немецкое население СССР объявили шпионами и диверсантами.</a:t>
            </a:r>
          </a:p>
        </p:txBody>
      </p:sp>
    </p:spTree>
    <p:extLst>
      <p:ext uri="{BB962C8B-B14F-4D97-AF65-F5344CB8AC3E}">
        <p14:creationId xmlns:p14="http://schemas.microsoft.com/office/powerpoint/2010/main" val="32788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537202"/>
            <a:ext cx="491563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Ликвидировали Автономную республику немцев Поволжья.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течение 24 часов немцам было приказано подготовиться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переселению, взяв с собой самое необходимое.</a:t>
            </a:r>
          </a:p>
        </p:txBody>
      </p:sp>
      <p:pic>
        <p:nvPicPr>
          <p:cNvPr id="4098" name="Picture 2" descr="ÐÐ°ÑÑÐ¸Ð½ÐºÐ¸ Ð¿Ð¾ Ð·Ð°Ð¿ÑÐ¾ÑÑ Ð´ÐµÐ¿Ð¾ÑÑÐ°ÑÐ¸Ñ Ð½ÐµÐ¼ÑÐµÐ² Ð¿Ð¾Ð²Ð¾Ð»Ð¶Ñ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5" y="883442"/>
            <a:ext cx="2919396" cy="33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начала августа 1942 года Карачаевская автономная область находилась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 немецкой оккупацией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октябре 1943 года был издан приказ о депортации карачаевцев в Казахстан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обвинили в содействии немцам и вступлении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ряды борцов с советской властью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Депортация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37347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1154"/>
            <a:ext cx="377433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декабре 1943 года было объявлено о ликвидации Калмыцкой АССР.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Вагон-теплушка для переселенцев</a:t>
            </a:r>
          </a:p>
        </p:txBody>
      </p:sp>
    </p:spTree>
    <p:extLst>
      <p:ext uri="{BB962C8B-B14F-4D97-AF65-F5344CB8AC3E}">
        <p14:creationId xmlns:p14="http://schemas.microsoft.com/office/powerpoint/2010/main" val="23657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горных районах Северного Кавказа проживали балкарцы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земли было решено передать Грузии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1944 года была проведена депортация балкарцев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Депортация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8522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6271" y="1995420"/>
            <a:ext cx="4033837" cy="1213956"/>
            <a:chOff x="358776" y="1577920"/>
            <a:chExt cx="4033837" cy="121395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Депортация народов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8091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Все спецпереселенцы ставились на учёт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обязательной ежемесячной проверкой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 месту жительства в </a:t>
              </a:r>
              <a:r>
                <a:rPr lang="ru-RU" sz="1400" dirty="0" err="1">
                  <a:solidFill>
                    <a:prstClr val="white"/>
                  </a:solidFill>
                </a:rPr>
                <a:t>спецкомендатурах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914" y="838604"/>
            <a:ext cx="4437961" cy="35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200477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23 февраля 1944 года началась масштабная депортация чеченцев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ингушей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5" y="1200478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Эта операция получила название «Чечевица», руководил ею лично Лаврентий Берия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626281"/>
            <a:ext cx="2557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Людей пригласили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митинги, посвящённые Дню Красной Армии,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там зачитали приказ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выселении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626281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Причины депортации: сотрудничество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оккупантами, антисоветская деятельность и бандитизм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02168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Депортация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8838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3280" y="1135161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Названия населённых пунктов заменялись на русские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430089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Уничтожались любые следы пребывания чеченцев и ингушей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Шло разграбление мечетей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3280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Уничтожались книги на чеченском и ингушском языках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Депортация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1222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970" y="1499982"/>
            <a:ext cx="2758600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18–20 мая 1944 года из Крыма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Узбекистан переселили около 200 тысяч крымских татар. </a:t>
            </a:r>
          </a:p>
        </p:txBody>
      </p:sp>
    </p:spTree>
    <p:extLst>
      <p:ext uri="{BB962C8B-B14F-4D97-AF65-F5344CB8AC3E}">
        <p14:creationId xmlns:p14="http://schemas.microsoft.com/office/powerpoint/2010/main" val="16888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6271" y="1995420"/>
            <a:ext cx="4033837" cy="1199593"/>
            <a:chOff x="358776" y="1577920"/>
            <a:chExt cx="4033837" cy="119959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Депортация народов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8091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После крымских татар с Крымского полуострова депортировали армян,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болгар и греков. </a:t>
              </a:r>
            </a:p>
          </p:txBody>
        </p:sp>
      </p:grp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915" y="838603"/>
            <a:ext cx="4437960" cy="35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4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7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249" y="1367082"/>
            <a:ext cx="4923328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1948 году был издан указ, который запрещал спецпереселенцам покидать районы депортации и возвращаться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Родину.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Те, кто нарушал этот указ, приговаривались к лагерным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работам на 20 лет.</a:t>
            </a:r>
          </a:p>
        </p:txBody>
      </p:sp>
      <p:pic>
        <p:nvPicPr>
          <p:cNvPr id="7170" name="Picture 2" descr="ÐÐ°ÑÑÐ¸Ð½ÐºÐ¸ Ð¿Ð¾ Ð·Ð°Ð¿ÑÐ¾ÑÑ Ð´ÐµÐ¿Ð¾ÑÑÐ°ÑÐ¸Ñ Ð½Ð°ÑÐ¾Ð´Ð¾Ð²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43" y="883442"/>
            <a:ext cx="2919398" cy="33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728499"/>
            <a:ext cx="440187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Жестокие репрессии со стороны советской власти вызвали новую волну национальных движений уже в послевоенные годы.</a:t>
            </a:r>
          </a:p>
        </p:txBody>
      </p:sp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Заброшенный дом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депорти-рованных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1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СССР в борьбе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 фашизмом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Каждый народ СССР видел своей задачей защиту Отечества от вражеского наступления.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8954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годы войны экономика всех национальных республик переводилась на военные рельсы.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51246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народы Советского Союза участвовали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социалистическом соревновании.</a:t>
            </a:r>
          </a:p>
        </p:txBody>
      </p:sp>
    </p:spTree>
    <p:extLst>
      <p:ext uri="{BB962C8B-B14F-4D97-AF65-F5344CB8AC3E}">
        <p14:creationId xmlns:p14="http://schemas.microsoft.com/office/powerpoint/2010/main" val="37130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Народы СССР в борьбе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 фашизмом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619314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войны оживились национальные движения в тех районах, где население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устраивала политика властей.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472803"/>
            <a:ext cx="5895430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национальных движений привёл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 ужесточению национальной политики, которая проявилась в депортации некоторых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27156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7827" y="13036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Вклад каждого народа в дело освобождения Родины.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2326243"/>
            <a:ext cx="439623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Экономика союзных республик.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648" y="3204025"/>
            <a:ext cx="411073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Национальные движения.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4081807"/>
            <a:ext cx="421706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Национальная политика.</a:t>
            </a:r>
          </a:p>
        </p:txBody>
      </p:sp>
    </p:spTree>
    <p:extLst>
      <p:ext uri="{BB962C8B-B14F-4D97-AF65-F5344CB8AC3E}">
        <p14:creationId xmlns:p14="http://schemas.microsoft.com/office/powerpoint/2010/main" val="37616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Великая Отечественная война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Гитлер рассчитывал,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что многонациональный СССР быстро развалится под его ударами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Перед лицом опасности советский народ только сплотился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Каждый народ видел своей задачей защиту единого государства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708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ряды Красной Армии вступали представители всех народов Советского Союза. </a:t>
            </a:r>
          </a:p>
        </p:txBody>
      </p:sp>
    </p:spTree>
    <p:extLst>
      <p:ext uri="{BB962C8B-B14F-4D97-AF65-F5344CB8AC3E}">
        <p14:creationId xmlns:p14="http://schemas.microsoft.com/office/powerpoint/2010/main" val="8849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Microsoft Office PowerPoint</Application>
  <PresentationFormat>Экран (16:9)</PresentationFormat>
  <Paragraphs>252</Paragraphs>
  <Slides>53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Roboto</vt:lpstr>
      <vt:lpstr>Calibri</vt:lpstr>
      <vt:lpstr>Arial</vt:lpstr>
      <vt:lpstr>Roboto Slab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2019-04-23T08:14:44Z</dcterms:created>
  <dcterms:modified xsi:type="dcterms:W3CDTF">2019-04-23T08:14:53Z</dcterms:modified>
</cp:coreProperties>
</file>