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</p:sldMasterIdLst>
  <p:notesMasterIdLst>
    <p:notesMasterId r:id="rId82"/>
  </p:notesMasterIdLst>
  <p:sldIdLst>
    <p:sldId id="33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3" r:id="rId58"/>
    <p:sldId id="314" r:id="rId59"/>
    <p:sldId id="336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Merriweather" panose="00000500000000000000" pitchFamily="2" charset="-52"/>
      <p:regular r:id="rId87"/>
      <p:bold r:id="rId88"/>
      <p:italic r:id="rId89"/>
      <p:boldItalic r:id="rId90"/>
    </p:embeddedFont>
    <p:embeddedFont>
      <p:font typeface="Roboto" panose="02000000000000000000" pitchFamily="2" charset="0"/>
      <p:regular r:id="rId91"/>
      <p:bold r:id="rId92"/>
      <p:italic r:id="rId93"/>
      <p:boldItalic r:id="rId94"/>
    </p:embeddedFont>
    <p:embeddedFont>
      <p:font typeface="Roboto Slab" pitchFamily="2" charset="0"/>
      <p:regular r:id="rId95"/>
      <p:bold r:id="rId96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08"/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24" y="108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font" Target="fonts/font5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Relationship Id="rId90" Type="http://schemas.openxmlformats.org/officeDocument/2006/relationships/font" Target="fonts/font8.fntdata"/><Relationship Id="rId95" Type="http://schemas.openxmlformats.org/officeDocument/2006/relationships/font" Target="fonts/font1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font" Target="fonts/font3.fntdata"/><Relationship Id="rId93" Type="http://schemas.openxmlformats.org/officeDocument/2006/relationships/font" Target="fonts/font11.fntdata"/><Relationship Id="rId98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font" Target="fonts/font4.fntdata"/><Relationship Id="rId94" Type="http://schemas.openxmlformats.org/officeDocument/2006/relationships/font" Target="fonts/font12.fntdata"/><Relationship Id="rId9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79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05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886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554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851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40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996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8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40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87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872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460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00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2422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8417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107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5576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948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31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6078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6263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42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772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734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1314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670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613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9537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4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5695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53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8525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569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672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217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660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028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6575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369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7471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3954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064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309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52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284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8949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285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204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538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177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803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5440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5185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1007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0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8378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4901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4627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587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656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6199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366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2092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4207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4714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04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6180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47450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49385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8302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9972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84856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5771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30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58897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4726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9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079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462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9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47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77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31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73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4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72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75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658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50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61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7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Ð°ÑÑÐ¸Ð½ÐºÐ¸ Ð¿Ð¾ Ð·Ð°Ð¿ÑÐ¾ÑÑ Ð¿Ð°ÑÑÐ¸Ð·Ð°Ð½Ñ Ð²Ð¾Ð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4453" y="376238"/>
            <a:ext cx="4832815" cy="464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Человек и война. Единство фронта и тыла</a:t>
            </a:r>
          </a:p>
        </p:txBody>
      </p:sp>
    </p:spTree>
    <p:extLst>
      <p:ext uri="{BB962C8B-B14F-4D97-AF65-F5344CB8AC3E}">
        <p14:creationId xmlns:p14="http://schemas.microsoft.com/office/powerpoint/2010/main" val="4010625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Эвакуация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восток отправлялись эшелоны, перевозящие оборудование и людей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эвакуацию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 пути движения таких поездов разворачивали пункты питания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медпомощи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Эвакуированных людей селили в дома к местным жителям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7048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6000" r="-4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" y="-10633"/>
            <a:ext cx="9143999" cy="51567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670103"/>
            <a:ext cx="2692769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Важным направлением работы была организация госпиталей. </a:t>
            </a:r>
          </a:p>
        </p:txBody>
      </p:sp>
    </p:spTree>
    <p:extLst>
      <p:ext uri="{BB962C8B-B14F-4D97-AF65-F5344CB8AC3E}">
        <p14:creationId xmlns:p14="http://schemas.microsoft.com/office/powerpoint/2010/main" val="132855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9B960-57EF-442B-BFB1-FB965C06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0282" y="3446178"/>
            <a:ext cx="2239456" cy="1286845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be-BY" sz="20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Александр Николаевич Бакулев</a:t>
            </a:r>
            <a:endParaRPr lang="ru-RU" sz="20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1026" name="Picture 2" descr="ÐÐ°ÑÑÐ¸Ð½ÐºÐ¸ Ð¿Ð¾ Ð·Ð°Ð¿ÑÐ¾ÑÑ Ð±Ð°ÐºÑÐ»ÐµÐ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5" y="752272"/>
            <a:ext cx="1945599" cy="269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±ÑÑÐ´ÐµÐ½ÐºÐ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99" y="752272"/>
            <a:ext cx="1945601" cy="269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15072" y="3428121"/>
            <a:ext cx="2239456" cy="1286845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be-BY" sz="20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Николай Нилович Бурденко</a:t>
            </a:r>
            <a:endParaRPr lang="ru-RU" sz="20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1030" name="Picture 6" descr="ÐÐ°ÑÑÐ¸Ð½ÐºÐ¸ Ð¿Ð¾ Ð·Ð°Ð¿ÑÐ¾ÑÑ Ð²Ð¾Ð¹Ð½Ð¾ ÑÑÐµÐ½ÐµÑÐºÐ¸Ð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173" y="752272"/>
            <a:ext cx="1945603" cy="267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89046" y="3428121"/>
            <a:ext cx="2239456" cy="1594622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be-BY" sz="20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Валентин Феликсович Войно-Ясенецкий</a:t>
            </a:r>
            <a:endParaRPr lang="ru-RU" sz="20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006903"/>
            <a:ext cx="4154857" cy="1202980"/>
            <a:chOff x="358776" y="1577920"/>
            <a:chExt cx="4154857" cy="120298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Врачебное дело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84299"/>
              <a:ext cx="415485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1942 году микробиолог Зинаида Виссарионовна </a:t>
              </a:r>
              <a:r>
                <a:rPr lang="ru-RU" sz="1400" dirty="0" err="1">
                  <a:solidFill>
                    <a:prstClr val="white"/>
                  </a:solidFill>
                </a:rPr>
                <a:t>Ермольева</a:t>
              </a:r>
              <a:r>
                <a:rPr lang="ru-RU" sz="1400" dirty="0">
                  <a:solidFill>
                    <a:prstClr val="white"/>
                  </a:solidFill>
                </a:rPr>
                <a:t> впервые в СССР получила пенициллин. </a:t>
              </a:r>
            </a:p>
          </p:txBody>
        </p:sp>
      </p:grpSp>
      <p:pic>
        <p:nvPicPr>
          <p:cNvPr id="2" name="Picture 2" descr="ÐÑÐ¼Ð¾Ð»ÑÐµÐ²Ð° ÐÐ¸Ð½Ð°Ð¸Ð´Ð° ÐÐ¸ÑÑÐ°ÑÐ¸Ð¾Ð½Ð¾Ð²Ð½Ð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2506" y="842339"/>
            <a:ext cx="4431495" cy="349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86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Полевой госпиталь</a:t>
            </a:r>
          </a:p>
        </p:txBody>
      </p:sp>
    </p:spTree>
    <p:extLst>
      <p:ext uri="{BB962C8B-B14F-4D97-AF65-F5344CB8AC3E}">
        <p14:creationId xmlns:p14="http://schemas.microsoft.com/office/powerpoint/2010/main" val="22106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Подготовка резерва армии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Армии был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необходим резерв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октябре 1941 года ввели обязательное военное обучение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Обучение проходили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все, достигшие возраста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16 лет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3062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r="-2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35696"/>
            <a:ext cx="3774558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Осенью 1943 года стали создаваться суворовские и нахимовские училища.</a:t>
            </a:r>
          </a:p>
        </p:txBody>
      </p:sp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Воспитанники Тверского суворовского военного училища</a:t>
            </a:r>
          </a:p>
        </p:txBody>
      </p:sp>
    </p:spTree>
    <p:extLst>
      <p:ext uri="{BB962C8B-B14F-4D97-AF65-F5344CB8AC3E}">
        <p14:creationId xmlns:p14="http://schemas.microsoft.com/office/powerpoint/2010/main" val="4530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72209" y="293920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Воспитанники Ставропольского суворовского военного училища</a:t>
            </a:r>
          </a:p>
        </p:txBody>
      </p:sp>
    </p:spTree>
    <p:extLst>
      <p:ext uri="{BB962C8B-B14F-4D97-AF65-F5344CB8AC3E}">
        <p14:creationId xmlns:p14="http://schemas.microsoft.com/office/powerpoint/2010/main" val="301672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2416" y="2323296"/>
            <a:ext cx="2516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 июле 1941 года в Москве и Ленинграде ввели карточки на продукты питания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070880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Рабочие оборонных предприятий – 800 грамм хлеба в день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29201" y="3006601"/>
            <a:ext cx="340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Остальные рабочие и служащие – 400–500 грамм хлеба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Питание</a:t>
            </a:r>
          </a:p>
        </p:txBody>
      </p:sp>
    </p:spTree>
    <p:extLst>
      <p:ext uri="{BB962C8B-B14F-4D97-AF65-F5344CB8AC3E}">
        <p14:creationId xmlns:p14="http://schemas.microsoft.com/office/powerpoint/2010/main" val="293650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499982"/>
            <a:ext cx="26927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Остро не хватало продуктов, поэтому в городах появилось большое количество огородов. </a:t>
            </a:r>
          </a:p>
        </p:txBody>
      </p:sp>
    </p:spTree>
    <p:extLst>
      <p:ext uri="{BB962C8B-B14F-4D97-AF65-F5344CB8AC3E}">
        <p14:creationId xmlns:p14="http://schemas.microsoft.com/office/powerpoint/2010/main" val="253561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Picture 2" descr="Ussr04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30748" y="0"/>
            <a:ext cx="3482503" cy="514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29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Вагон-теплушка.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Реконструкция</a:t>
            </a:r>
          </a:p>
        </p:txBody>
      </p:sp>
    </p:spTree>
    <p:extLst>
      <p:ext uri="{BB962C8B-B14F-4D97-AF65-F5344CB8AC3E}">
        <p14:creationId xmlns:p14="http://schemas.microsoft.com/office/powerpoint/2010/main" val="144562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790234"/>
            <a:ext cx="4895576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Массовым явлением стало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проявление героизма.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Люди были готовы идти на смерть, чтобы защитить свою Родину от врага.</a:t>
            </a:r>
          </a:p>
        </p:txBody>
      </p:sp>
      <p:pic>
        <p:nvPicPr>
          <p:cNvPr id="3074" name="Picture 2" descr="ÐÐ°ÑÑÐ¸Ð½ÐºÐ¸ Ð¿Ð¾ Ð·Ð°Ð¿ÑÐ¾ÑÑ Ð³Ð°ÑÑÐµÐ»Ð»Ð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59" y="883441"/>
            <a:ext cx="2908318" cy="337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60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" y="-1"/>
            <a:ext cx="9143998" cy="51435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673105"/>
            <a:ext cx="2692769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первые месяцы войны появились герои, ставшие символами воинской доблести. </a:t>
            </a:r>
          </a:p>
        </p:txBody>
      </p:sp>
    </p:spTree>
    <p:extLst>
      <p:ext uri="{BB962C8B-B14F-4D97-AF65-F5344CB8AC3E}">
        <p14:creationId xmlns:p14="http://schemas.microsoft.com/office/powerpoint/2010/main" val="324382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31000" r="-2000" b="-1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Николай Гастелло</a:t>
            </a:r>
          </a:p>
        </p:txBody>
      </p:sp>
    </p:spTree>
    <p:extLst>
      <p:ext uri="{BB962C8B-B14F-4D97-AF65-F5344CB8AC3E}">
        <p14:creationId xmlns:p14="http://schemas.microsoft.com/office/powerpoint/2010/main" val="138881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113231"/>
            <a:ext cx="4154857" cy="965992"/>
            <a:chOff x="358776" y="1577920"/>
            <a:chExt cx="4154857" cy="96599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Николай Гастелло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84299"/>
              <a:ext cx="415485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Гастелло направил загоревшийся самолёт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 механизированную немецкую колонну. </a:t>
              </a:r>
            </a:p>
          </p:txBody>
        </p:sp>
      </p:grpSp>
      <p:pic>
        <p:nvPicPr>
          <p:cNvPr id="4098" name="Picture 2" descr="ÐÐ°ÑÑÐ¸Ð½ÐºÐ¸ Ð¿Ð¾ Ð·Ð°Ð¿ÑÐ¾ÑÑ Ð½Ð¸ÐºÐ¾Ð»Ð°Ð¹ Ð³Ð°ÑÑÐµÐ»Ð»Ð¾ Ð¿Ð¾Ð´Ð²Ð¸Ð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507" y="842339"/>
            <a:ext cx="4431494" cy="349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4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7000" b="-1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Виктор Талалихин</a:t>
            </a:r>
          </a:p>
        </p:txBody>
      </p:sp>
    </p:spTree>
    <p:extLst>
      <p:ext uri="{BB962C8B-B14F-4D97-AF65-F5344CB8AC3E}">
        <p14:creationId xmlns:p14="http://schemas.microsoft.com/office/powerpoint/2010/main" val="221221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673271"/>
            <a:ext cx="4895576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Партизанка Лиза Чайкина попала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плен к немцам.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Под пытками она отказалась выдать информацию о том, где находится её партизанский отряд.</a:t>
            </a:r>
          </a:p>
        </p:txBody>
      </p:sp>
      <p:pic>
        <p:nvPicPr>
          <p:cNvPr id="5122" name="Picture 2" descr="ÐÐ°ÑÑÐ¸Ð½ÐºÐ¸ Ð¿Ð¾ Ð·Ð°Ð¿ÑÐ¾ÑÑ Ð»Ð¸Ð·Ð° ÑÐ°Ð¹ÐºÐ¸Ð½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7" y="883441"/>
            <a:ext cx="2908320" cy="33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90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1000" b="-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100" dirty="0">
                <a:solidFill>
                  <a:prstClr val="black"/>
                </a:solidFill>
                <a:ea typeface="Theano Didot" panose="02060603060706020203" pitchFamily="18" charset="0"/>
              </a:rPr>
              <a:t>Зоя Космодемьянская </a:t>
            </a:r>
          </a:p>
        </p:txBody>
      </p:sp>
    </p:spTree>
    <p:extLst>
      <p:ext uri="{BB962C8B-B14F-4D97-AF65-F5344CB8AC3E}">
        <p14:creationId xmlns:p14="http://schemas.microsoft.com/office/powerpoint/2010/main" val="183074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100" dirty="0">
                <a:solidFill>
                  <a:prstClr val="black"/>
                </a:solidFill>
                <a:ea typeface="Theano Didot" panose="02060603060706020203" pitchFamily="18" charset="0"/>
              </a:rPr>
              <a:t>Зоя Космодемьянская перед казнью </a:t>
            </a:r>
          </a:p>
        </p:txBody>
      </p:sp>
    </p:spTree>
    <p:extLst>
      <p:ext uri="{BB962C8B-B14F-4D97-AF65-F5344CB8AC3E}">
        <p14:creationId xmlns:p14="http://schemas.microsoft.com/office/powerpoint/2010/main" val="339962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2" descr="Ussr04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846" y="0"/>
            <a:ext cx="3482503" cy="514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ÐÐ°ÑÑÐ¸Ð½ÐºÐ¸ Ð¿Ð¾ Ð·Ð°Ð¿ÑÐ¾ÑÑ ÑÐ¾Ð´Ð¸Ð½Ð° Ð¼Ð°ÑÑ Ð·Ð¾Ð²ÐµÑ Ð¿Ð»Ð°ÐºÐ°Ñ Ð¶ÐµÐ½Ð° ÑÐ¾Ð¸Ð´Ð·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66923" y="0"/>
            <a:ext cx="3489609" cy="514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8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83620"/>
            <a:ext cx="4154857" cy="1617655"/>
            <a:chOff x="358776" y="1577920"/>
            <a:chExt cx="4154857" cy="161765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Зоя Космодемьянская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98974"/>
              <a:ext cx="415485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Стала первой женщиной, удостоенной звания Героя Советского Союза во время Великой Отечественной войны. </a:t>
              </a:r>
            </a:p>
          </p:txBody>
        </p:sp>
      </p:grpSp>
      <p:pic>
        <p:nvPicPr>
          <p:cNvPr id="6146" name="Picture 2" descr="ÐÐ°ÑÑÐ¸Ð½ÐºÐ¸ Ð¿Ð¾ Ð·Ð°Ð¿ÑÐ¾ÑÑ Ð·Ð¾Ñ ÐºÐ¾ÑÐ¼Ð¾Ð´ÐµÐ¼ÑÑÐ½ÑÐºÐ°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2507" y="842339"/>
            <a:ext cx="4431494" cy="349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38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2000" b="-1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Александр Матросов</a:t>
            </a:r>
          </a:p>
        </p:txBody>
      </p:sp>
    </p:spTree>
    <p:extLst>
      <p:ext uri="{BB962C8B-B14F-4D97-AF65-F5344CB8AC3E}">
        <p14:creationId xmlns:p14="http://schemas.microsoft.com/office/powerpoint/2010/main" val="13961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326858"/>
            <a:ext cx="269276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Настоящим примером героизма и мужества стал подвиг бойцов, удерживавших «Дом Павлова»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Сталинграде. </a:t>
            </a:r>
          </a:p>
        </p:txBody>
      </p:sp>
    </p:spTree>
    <p:extLst>
      <p:ext uri="{BB962C8B-B14F-4D97-AF65-F5344CB8AC3E}">
        <p14:creationId xmlns:p14="http://schemas.microsoft.com/office/powerpoint/2010/main" val="7541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1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8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531659"/>
            <a:ext cx="4167963" cy="1225290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22 июня 1941 года местоблюститель патриаршего престола митрополит Сергий издал «Послание пастырям и </a:t>
            </a:r>
            <a:r>
              <a:rPr lang="ru-RU" sz="1400" dirty="0" err="1">
                <a:solidFill>
                  <a:prstClr val="white"/>
                </a:solidFill>
              </a:rPr>
              <a:t>пасомым</a:t>
            </a:r>
            <a:r>
              <a:rPr lang="ru-RU" sz="1400" dirty="0">
                <a:solidFill>
                  <a:prstClr val="white"/>
                </a:solidFill>
              </a:rPr>
              <a:t> Христовой Православной Церкви».</a:t>
            </a:r>
          </a:p>
        </p:txBody>
      </p:sp>
    </p:spTree>
    <p:extLst>
      <p:ext uri="{BB962C8B-B14F-4D97-AF65-F5344CB8AC3E}">
        <p14:creationId xmlns:p14="http://schemas.microsoft.com/office/powerpoint/2010/main" val="4118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83620"/>
            <a:ext cx="4154857" cy="1632018"/>
            <a:chOff x="358776" y="1577920"/>
            <a:chExt cx="4154857" cy="163201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«Послание»  митрополита Сергия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98974"/>
              <a:ext cx="415485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«Послание» зачитали во всех храмах СССР.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нём обозначалась патриотическая позиция церкви. </a:t>
              </a:r>
            </a:p>
          </p:txBody>
        </p:sp>
      </p:grpSp>
      <p:pic>
        <p:nvPicPr>
          <p:cNvPr id="7170" name="Picture 2" descr="ÐÐ°ÑÑÐ¸Ð½ÐºÐ¸ Ð¿Ð¾ Ð·Ð°Ð¿ÑÐ¾ÑÑ ÑÐµÑÐºÐ¾Ð²Ñ Ð²ÐµÐ»Ð¸ÐºÐ°Ñ Ð¾ÑÐµÑÐµÑÑÐ²ÐµÐ½Ð½Ð°Ñ Ð²Ð¾Ð¹Ð½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39" y="842338"/>
            <a:ext cx="4433862" cy="349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94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Церковь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Церковная благотворительность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была запрещена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местах продолжали собирать вещи и продукты для раненых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Церковь занималась сбором средств в фонд обороны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420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Передача частям Красной Армии танковой колонны «Димитрий Донской»</a:t>
            </a:r>
          </a:p>
        </p:txBody>
      </p:sp>
    </p:spTree>
    <p:extLst>
      <p:ext uri="{BB962C8B-B14F-4D97-AF65-F5344CB8AC3E}">
        <p14:creationId xmlns:p14="http://schemas.microsoft.com/office/powerpoint/2010/main" val="17063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23045"/>
            <a:ext cx="3455581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 собранные церковью средства снарядили самолёты эскадрильи «Александр Невский».</a:t>
            </a:r>
          </a:p>
        </p:txBody>
      </p:sp>
    </p:spTree>
    <p:extLst>
      <p:ext uri="{BB962C8B-B14F-4D97-AF65-F5344CB8AC3E}">
        <p14:creationId xmlns:p14="http://schemas.microsoft.com/office/powerpoint/2010/main" val="341251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2000" r="-6000" b="-1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4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153733"/>
            <a:ext cx="2692769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концу войны денежный вклад Русской Православной Церкви в фонд обороны составлял 300 миллионов рублей. </a:t>
            </a:r>
          </a:p>
        </p:txBody>
      </p:sp>
    </p:spTree>
    <p:extLst>
      <p:ext uri="{BB962C8B-B14F-4D97-AF65-F5344CB8AC3E}">
        <p14:creationId xmlns:p14="http://schemas.microsoft.com/office/powerpoint/2010/main" val="154126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64376"/>
            <a:ext cx="4154857" cy="1227975"/>
            <a:chOff x="358776" y="1577920"/>
            <a:chExt cx="4154857" cy="122797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Церковь и армия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94931"/>
              <a:ext cx="415485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Архиепископ Лука (Валентин Феликсович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 err="1">
                  <a:solidFill>
                    <a:prstClr val="white"/>
                  </a:solidFill>
                </a:rPr>
                <a:t>Войно-Ясенецкий</a:t>
              </a:r>
              <a:r>
                <a:rPr lang="ru-RU" sz="1400" dirty="0">
                  <a:solidFill>
                    <a:prstClr val="white"/>
                  </a:solidFill>
                </a:rPr>
                <a:t>) был главным хирургом эвакуационного госпиталя. </a:t>
              </a:r>
            </a:p>
          </p:txBody>
        </p:sp>
      </p:grpSp>
      <p:pic>
        <p:nvPicPr>
          <p:cNvPr id="8194" name="Picture 2" descr="ÐÐ°ÑÑÐ¸Ð½ÐºÐ¸ Ð¿Ð¾ Ð·Ð°Ð¿ÑÐ¾ÑÑ Ð°ÑÑÐ¸ÐµÐ¿Ð¸ÑÐºÐ¾Ð¿ Ð»ÑÐºÐ° Ð²Ð¾Ð¹Ð½Ð¾-ÑÑÐµÐ½ÐµÑÐºÐ¸Ð¹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0139" y="842337"/>
            <a:ext cx="4433861" cy="349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51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77054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Религиозная политика оккупантов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160415"/>
            <a:ext cx="43540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 1945 году в СССР действовало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104 монастыря.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1850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54036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540365"/>
            <a:ext cx="51152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Церкви, костёлы и кирхи открывались на оккупированных территориях.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956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9" y="3878258"/>
            <a:ext cx="54448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Крыму и на Кавказе снова заработали мечети.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9218" name="Picture 2" descr="ÐÐ°ÑÑÐ¸Ð½ÐºÐ¸ Ð¿Ð¾ Ð·Ð°Ð¿ÑÐ¾ÑÑ ÑÐµÑÐºÐ¾Ð²Ñ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49" y="1384255"/>
            <a:ext cx="20955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2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326858"/>
            <a:ext cx="269276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сентябре 1943 года было принято решение о созыве Архиерейского собора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избрания патриарха. </a:t>
            </a:r>
          </a:p>
        </p:txBody>
      </p:sp>
    </p:spTree>
    <p:extLst>
      <p:ext uri="{BB962C8B-B14F-4D97-AF65-F5344CB8AC3E}">
        <p14:creationId xmlns:p14="http://schemas.microsoft.com/office/powerpoint/2010/main" val="30926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Французские партизаны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925069"/>
            <a:ext cx="3434316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Русские эмигранты вступали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ряды движения Сопротивления.</a:t>
            </a:r>
          </a:p>
        </p:txBody>
      </p:sp>
    </p:spTree>
    <p:extLst>
      <p:ext uri="{BB962C8B-B14F-4D97-AF65-F5344CB8AC3E}">
        <p14:creationId xmlns:p14="http://schemas.microsoft.com/office/powerpoint/2010/main" val="201475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64376"/>
            <a:ext cx="4154857" cy="1578856"/>
            <a:chOff x="358776" y="1577920"/>
            <a:chExt cx="4154857" cy="157885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Движение Сопротивления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45812"/>
              <a:ext cx="415485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Движение получило название от газеты, издававшейся во Франции Борисом Вильде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Анатолием Левицким. </a:t>
              </a:r>
            </a:p>
          </p:txBody>
        </p:sp>
      </p:grpSp>
      <p:pic>
        <p:nvPicPr>
          <p:cNvPr id="10242" name="Picture 2" descr="ÐÐ°ÑÑÐ¸Ð½ÐºÐ¸ Ð¿Ð¾ Ð·Ð°Ð¿ÑÐ¾ÑÑ rÃ©sistance franÃ§aise 19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39" y="842336"/>
            <a:ext cx="4433861" cy="349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89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0" r="-9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Мать Мария</a:t>
            </a:r>
          </a:p>
        </p:txBody>
      </p:sp>
    </p:spTree>
    <p:extLst>
      <p:ext uri="{BB962C8B-B14F-4D97-AF65-F5344CB8AC3E}">
        <p14:creationId xmlns:p14="http://schemas.microsoft.com/office/powerpoint/2010/main" val="204736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520871"/>
            <a:ext cx="4895576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время оккупации Парижа общежитие Марии стало одним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из штабов движения Сопротивления.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1942 году мать Мария смогла спасти четырёх еврейских детей от отправки в Освенцим.</a:t>
            </a:r>
          </a:p>
        </p:txBody>
      </p:sp>
      <p:pic>
        <p:nvPicPr>
          <p:cNvPr id="112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64"/>
          <a:stretch/>
        </p:blipFill>
        <p:spPr bwMode="auto">
          <a:xfrm>
            <a:off x="358755" y="883441"/>
            <a:ext cx="2908322" cy="33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2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59645" y="293373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Сергей Васильевич Рахманинов</a:t>
            </a:r>
          </a:p>
        </p:txBody>
      </p:sp>
    </p:spTree>
    <p:extLst>
      <p:ext uri="{BB962C8B-B14F-4D97-AF65-F5344CB8AC3E}">
        <p14:creationId xmlns:p14="http://schemas.microsoft.com/office/powerpoint/2010/main" val="26847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Борьба с оккупантами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апреле 1942 года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 создан Еврейский антифашистский комитет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Комитет занимался пропагандой за рубежом, информировал о жизни евреев в СССР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За годы войны Комитету удалось собрать около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45 миллионов долларов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0549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098" name="Picture 2" descr="ÐÐ°ÑÑÐ¸Ð½ÐºÐ¸ Ð¿Ð¾ Ð·Ð°Ð¿ÑÐ¾ÑÑ Ð²Ð¾ Ð¸Ð¼Ñ Ð¼Ð¸ÑÐ° Ð¿Ð»Ð°ÐºÐ°Ñ ÑÐ¾Ð¸Ð´Ð·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893" y="0"/>
            <a:ext cx="3606214" cy="515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55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2416" y="2323296"/>
            <a:ext cx="2516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Цель Всеславянского комитета – объединение всех славян на борьбу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с нацизмом и фашизмом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070880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Отстоять славянскую культуру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от посягательств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29201" y="2898879"/>
            <a:ext cx="3402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Подготовить почву для сближения славянских государств Восточной Европы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Всеславянский комитет</a:t>
            </a:r>
          </a:p>
        </p:txBody>
      </p:sp>
    </p:spTree>
    <p:extLst>
      <p:ext uri="{BB962C8B-B14F-4D97-AF65-F5344CB8AC3E}">
        <p14:creationId xmlns:p14="http://schemas.microsoft.com/office/powerpoint/2010/main" val="261187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499982"/>
            <a:ext cx="26927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Художественные произведения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были проникнуты героико-патриотическим духом. </a:t>
            </a:r>
          </a:p>
        </p:txBody>
      </p:sp>
    </p:spTree>
    <p:extLst>
      <p:ext uri="{BB962C8B-B14F-4D97-AF65-F5344CB8AC3E}">
        <p14:creationId xmlns:p14="http://schemas.microsoft.com/office/powerpoint/2010/main" val="259664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134000" r="-1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25069"/>
            <a:ext cx="4267199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24 июня 1941 года в газетах появился текст будущей песни «Священная война».</a:t>
            </a:r>
          </a:p>
        </p:txBody>
      </p:sp>
    </p:spTree>
    <p:extLst>
      <p:ext uri="{BB962C8B-B14F-4D97-AF65-F5344CB8AC3E}">
        <p14:creationId xmlns:p14="http://schemas.microsoft.com/office/powerpoint/2010/main" val="17500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Василий Лебедев-Кумач</a:t>
            </a:r>
          </a:p>
        </p:txBody>
      </p:sp>
    </p:spTree>
    <p:extLst>
      <p:ext uri="{BB962C8B-B14F-4D97-AF65-F5344CB8AC3E}">
        <p14:creationId xmlns:p14="http://schemas.microsoft.com/office/powerpoint/2010/main" val="93451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3000" b="-1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Александр Александров</a:t>
            </a:r>
          </a:p>
        </p:txBody>
      </p:sp>
    </p:spTree>
    <p:extLst>
      <p:ext uri="{BB962C8B-B14F-4D97-AF65-F5344CB8AC3E}">
        <p14:creationId xmlns:p14="http://schemas.microsoft.com/office/powerpoint/2010/main" val="266843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100" dirty="0">
                <a:solidFill>
                  <a:prstClr val="black"/>
                </a:solidFill>
                <a:ea typeface="Theano Didot" panose="02060603060706020203" pitchFamily="18" charset="0"/>
              </a:rPr>
              <a:t>Мемориальная доска «Священная война», посвящённая первому исполнению песни</a:t>
            </a:r>
          </a:p>
        </p:txBody>
      </p:sp>
    </p:spTree>
    <p:extLst>
      <p:ext uri="{BB962C8B-B14F-4D97-AF65-F5344CB8AC3E}">
        <p14:creationId xmlns:p14="http://schemas.microsoft.com/office/powerpoint/2010/main" val="31453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69170" y="291468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А. Пластов.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Немцы идут (Подсолнухи).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1941</a:t>
            </a:r>
          </a:p>
        </p:txBody>
      </p:sp>
    </p:spTree>
    <p:extLst>
      <p:ext uri="{BB962C8B-B14F-4D97-AF65-F5344CB8AC3E}">
        <p14:creationId xmlns:p14="http://schemas.microsoft.com/office/powerpoint/2010/main" val="12427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0020" y="40960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Кукрыниксы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Бегство немцев из Новгорода.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1944</a:t>
            </a:r>
          </a:p>
        </p:txBody>
      </p:sp>
    </p:spTree>
    <p:extLst>
      <p:ext uri="{BB962C8B-B14F-4D97-AF65-F5344CB8AC3E}">
        <p14:creationId xmlns:p14="http://schemas.microsoft.com/office/powerpoint/2010/main" val="15573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6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0020" y="40960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А. Дейнека.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Оборона Севастополя.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1942</a:t>
            </a:r>
          </a:p>
        </p:txBody>
      </p:sp>
    </p:spTree>
    <p:extLst>
      <p:ext uri="{BB962C8B-B14F-4D97-AF65-F5344CB8AC3E}">
        <p14:creationId xmlns:p14="http://schemas.microsoft.com/office/powerpoint/2010/main" val="31151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6" y="1158714"/>
            <a:ext cx="557645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Повседневная жизнь военного времени.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0265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181481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261046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1952323"/>
            <a:ext cx="521494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Героические подвиги советских людей.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4" y="2741969"/>
            <a:ext cx="506387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Помощь церкви фронту.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58775" y="34057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8775" y="3537283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Борьба эмигрантов с фашизмом.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41892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8775" y="4318225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Культура военного времени.</a:t>
            </a:r>
          </a:p>
        </p:txBody>
      </p:sp>
    </p:spTree>
    <p:extLst>
      <p:ext uri="{BB962C8B-B14F-4D97-AF65-F5344CB8AC3E}">
        <p14:creationId xmlns:p14="http://schemas.microsoft.com/office/powerpoint/2010/main" val="49176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486837"/>
            <a:ext cx="269276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время войны появился новый народный литературный герой – Василий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Тёркин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5221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091969"/>
            <a:ext cx="4154857" cy="976626"/>
            <a:chOff x="358776" y="1577920"/>
            <a:chExt cx="4154857" cy="97662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«Василий </a:t>
              </a:r>
              <a:r>
                <a:rPr lang="ru-RU" sz="2800" dirty="0" err="1">
                  <a:solidFill>
                    <a:srgbClr val="FFDC5A"/>
                  </a:solidFill>
                  <a:latin typeface="Merriweather"/>
                </a:rPr>
                <a:t>Тёркин</a:t>
              </a:r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»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94933"/>
              <a:ext cx="415485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Твардовский называл своё произведение «Книга про бойца от начала до конца». </a:t>
              </a:r>
            </a:p>
          </p:txBody>
        </p:sp>
      </p:grpSp>
      <p:pic>
        <p:nvPicPr>
          <p:cNvPr id="12292" name="Picture 4" descr="ÐÐ°ÑÑÐ¸Ð½ÐºÐ¸ Ð¿Ð¾ Ð·Ð°Ð¿ÑÐ¾ÑÑ ÐÐ»ÐµÐºÑÐ°Ð½Ð´Ñ Ð¢ÑÐ¸ÑÐ¾Ð½Ð¾Ð²Ð¸Ñ Ð¢Ð²Ð°ÑÐ´Ð¾Ð²ÑÐºÐ¸Ð¹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0140" y="842337"/>
            <a:ext cx="4433862" cy="349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52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0020" y="40960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Василий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Гроссман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361379"/>
            <a:ext cx="4895576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время Битвы за Сталинград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Гроссман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находился в городе с первого до последнего дня уличных боёв.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Его «Сталинградские очерки»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стали своеобразным предисловием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главному роману автора «Жизнь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судьба».</a:t>
            </a:r>
          </a:p>
        </p:txBody>
      </p:sp>
      <p:pic>
        <p:nvPicPr>
          <p:cNvPr id="13314" name="Picture 2" descr="ÐÐ°ÑÑÐ¸Ð½ÐºÐ¸ Ð¿Ð¾ Ð·Ð°Ð¿ÑÐ¾ÑÑ Ð²Ð°ÑÐ¸Ð»Ð¸Ð¹ Ð³ÑÐ¾ÑÑÐ¼Ð°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3" y="883441"/>
            <a:ext cx="2908324" cy="3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59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5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0020" y="40960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Моряки Черноморского флота, бойцы Красной Армии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 местные жители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на концерте</a:t>
            </a:r>
          </a:p>
        </p:txBody>
      </p:sp>
    </p:spTree>
    <p:extLst>
      <p:ext uri="{BB962C8B-B14F-4D97-AF65-F5344CB8AC3E}">
        <p14:creationId xmlns:p14="http://schemas.microsoft.com/office/powerpoint/2010/main" val="38065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0020" y="40960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Выступление Клавдии Шульженко перед бойцами</a:t>
            </a:r>
          </a:p>
        </p:txBody>
      </p:sp>
    </p:spTree>
    <p:extLst>
      <p:ext uri="{BB962C8B-B14F-4D97-AF65-F5344CB8AC3E}">
        <p14:creationId xmlns:p14="http://schemas.microsoft.com/office/powerpoint/2010/main" val="12028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14836" y="1135161"/>
            <a:ext cx="324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 Свердловск перевезли коллекции Эрмитажа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436802"/>
            <a:ext cx="2159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С первых дней войны велась эвакуация учреждений культуры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7" y="2537811"/>
            <a:ext cx="353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Русский музей был эвакуирован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 Пермь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3832738"/>
            <a:ext cx="32555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 Новосибирском театре оперы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 балета разместилась Третьяковская галерея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Культурное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120158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648470"/>
            <a:ext cx="4603746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Театры и киностудии также оказались в эвакуации.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Большой театр находился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Куйбышеве, а Мариинский –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Перми.</a:t>
            </a:r>
          </a:p>
        </p:txBody>
      </p:sp>
      <p:pic>
        <p:nvPicPr>
          <p:cNvPr id="14338" name="Picture 2" descr="ÐÐ°ÑÑÐ¸Ð½ÐºÐ¸ Ð¿Ð¾ Ð·Ð°Ð¿ÑÐ¾ÑÑ Ð±Ð¾Ð»ÑÑÐ¾Ð¹ ÑÐµÐ°ÑÑ  Ð² ÑÐ²Ð°ÐºÑÐ°ÑÐ¸Ð¸ Ð²Ð¾Ð¹Ð½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0" y="882502"/>
            <a:ext cx="2908327" cy="342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49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44316"/>
            <a:ext cx="3721395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Самой громкой премьерой военного времени стала Седьмая симфония Дмитрия Шостаковича.</a:t>
            </a:r>
          </a:p>
        </p:txBody>
      </p:sp>
    </p:spTree>
    <p:extLst>
      <p:ext uri="{BB962C8B-B14F-4D97-AF65-F5344CB8AC3E}">
        <p14:creationId xmlns:p14="http://schemas.microsoft.com/office/powerpoint/2010/main" val="339998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2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54550" y="288699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Продажа билетов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на концерт оркестра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 исполнением Седьмой симфонии Шостаковича</a:t>
            </a:r>
          </a:p>
        </p:txBody>
      </p:sp>
    </p:spTree>
    <p:extLst>
      <p:ext uri="{BB962C8B-B14F-4D97-AF65-F5344CB8AC3E}">
        <p14:creationId xmlns:p14="http://schemas.microsoft.com/office/powerpoint/2010/main" val="20135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Алма-Ата на время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войны превратилась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кинематографическую столицу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Здесь на базе эвакуированных киностудий была создана Центральная объединённая студия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Алма-Ате были сняты такие фильмы, как «Секретарь райкома», «Парень из нашего города», «Два бойца»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Культурное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197087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2416" y="2431018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Невосполнимыми были потери культурного наследия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070880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Уничтожены около 3 тысяч памятников архитектуры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1816" y="3114322"/>
            <a:ext cx="340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Разграблены более 400 музеев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Культурное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19750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0020" y="40960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Пожар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Большом Петергофском дворце</a:t>
            </a:r>
          </a:p>
        </p:txBody>
      </p:sp>
    </p:spTree>
    <p:extLst>
      <p:ext uri="{BB962C8B-B14F-4D97-AF65-F5344CB8AC3E}">
        <p14:creationId xmlns:p14="http://schemas.microsoft.com/office/powerpoint/2010/main" val="214037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11218"/>
            <a:ext cx="4154857" cy="1373765"/>
            <a:chOff x="358776" y="1577920"/>
            <a:chExt cx="4154857" cy="137376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Потери культурного наследия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77709"/>
              <a:ext cx="4154857" cy="47397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Был разграблен музей в Михайловском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осквернена могила А. С. Пушкина. </a:t>
              </a:r>
            </a:p>
          </p:txBody>
        </p:sp>
      </p:grpSp>
      <p:pic>
        <p:nvPicPr>
          <p:cNvPr id="15362" name="Picture 2" descr="ÐÐ°ÑÑÐ¸Ð½ÐºÐ¸ Ð¿Ð¾ Ð·Ð°Ð¿ÑÐ¾ÑÑ Ð¼Ð¾Ð³Ð¸Ð»Ð° Ð¿ÑÑÐºÐ¸Ð½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9591" y="842336"/>
            <a:ext cx="4444409" cy="349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0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0020" y="40960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Советские бойцы у фрагментов памятника «Тысячелетие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303329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510245"/>
            <a:ext cx="4603746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ночь на 1 января 1944 года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радио прозвучал новый Государственный гимн СССР.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Автором музыки был Александр Александров, а слова написали Сергей Михалков и Эль-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Регистан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16386" name="Picture 2" descr="https://upload.wikimedia.org/wikipedia/commons/thumb/5/50/%D0%93%D0%B8%D0%BC%D0%BD_%D0%A1%D0%A1%D0%A1%D0%A0_%D0%BF%D0%B5%D1%80%D0%B2%D0%BE%D0%B5_%D0%B8%D0%B7%D0%B4%D0%B0%D0%BD%D0%B8%D0%B5_1944.jpg/800px-%D0%93%D0%B8%D0%BC%D0%BD_%D0%A1%D0%A1%D0%A1%D0%A0_%D0%BF%D0%B5%D1%80%D0%B2%D0%BE%D0%B5_%D0%B8%D0%B7%D0%B4%D0%B0%D0%BD%D0%B8%D0%B5_19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47" y="893136"/>
            <a:ext cx="2908329" cy="340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15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Человек и война.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Единство фронта и тыла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562356"/>
            <a:ext cx="554455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Важным направлением работы в военное время была организация госпиталей.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49802"/>
            <a:ext cx="554455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первые месяцы войны появились герои, ставшие символами воинской доблести.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933778"/>
            <a:ext cx="570404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Церковь занималась сбором средств в фонд обороны.</a:t>
            </a:r>
          </a:p>
        </p:txBody>
      </p:sp>
    </p:spTree>
    <p:extLst>
      <p:ext uri="{BB962C8B-B14F-4D97-AF65-F5344CB8AC3E}">
        <p14:creationId xmlns:p14="http://schemas.microsoft.com/office/powerpoint/2010/main" val="30220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Человек и война.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Единство фронта и тыла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562356"/>
            <a:ext cx="612934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Помощь советскому народу оказывали соотечественники, проживающие за границей.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611302"/>
            <a:ext cx="5544555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Художественные произведения военного периода были проникнуты героико-патриотическим духом.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933778"/>
            <a:ext cx="620377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ночь на 1 января 1944 года по радио прозвучал новый Государственный гимн СССР.</a:t>
            </a:r>
          </a:p>
        </p:txBody>
      </p:sp>
    </p:spTree>
    <p:extLst>
      <p:ext uri="{BB962C8B-B14F-4D97-AF65-F5344CB8AC3E}">
        <p14:creationId xmlns:p14="http://schemas.microsoft.com/office/powerpoint/2010/main" val="38461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8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1102</Words>
  <Application>Microsoft Office PowerPoint</Application>
  <PresentationFormat>Экран (16:9)</PresentationFormat>
  <Paragraphs>287</Paragraphs>
  <Slides>79</Slides>
  <Notes>79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79</vt:i4>
      </vt:variant>
    </vt:vector>
  </HeadingPairs>
  <TitlesOfParts>
    <vt:vector size="86" baseType="lpstr">
      <vt:lpstr>Calibri</vt:lpstr>
      <vt:lpstr>Arial</vt:lpstr>
      <vt:lpstr>Roboto Slab</vt:lpstr>
      <vt:lpstr>Roboto</vt:lpstr>
      <vt:lpstr>Merriweather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2019-04-23T08:13:56Z</dcterms:created>
  <dcterms:modified xsi:type="dcterms:W3CDTF">2019-04-23T08:14:06Z</dcterms:modified>
</cp:coreProperties>
</file>