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Merriweather" panose="00000500000000000000" pitchFamily="2" charset="-52"/>
      <p:regular r:id="rId82"/>
      <p:bold r:id="rId83"/>
      <p:italic r:id="rId84"/>
      <p:boldItalic r:id="rId85"/>
    </p:embeddedFont>
    <p:embeddedFont>
      <p:font typeface="Roboto" panose="02000000000000000000" pitchFamily="2" charset="0"/>
      <p:regular r:id="rId86"/>
      <p:bold r:id="rId87"/>
      <p:italic r:id="rId88"/>
      <p:boldItalic r:id="rId89"/>
    </p:embeddedFont>
    <p:embeddedFont>
      <p:font typeface="Roboto Slab" pitchFamily="2" charset="0"/>
      <p:regular r:id="rId90"/>
      <p:bold r:id="rId9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6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34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14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56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02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28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50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69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8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7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02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30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70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6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90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5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6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66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06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03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16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84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1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7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46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46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692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57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53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2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1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676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0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25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84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83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613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197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660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657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9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667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855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198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674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556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519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551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358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749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719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9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039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212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079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147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677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869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504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353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884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976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4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53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631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713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9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596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4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83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5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17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69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77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40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88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9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6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3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69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64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9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1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¿Ð°ÐºÑ Ð¼Ð¾Ð»Ð¾ÑÐ¾Ð²Ð° ÑÐ¸Ð±Ð±ÐµÐ½ÑÑÐ¾Ð¿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8810" y="376238"/>
            <a:ext cx="5154803" cy="45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500" dirty="0">
                <a:latin typeface="+mj-lt"/>
              </a:rPr>
              <a:t>СССР и мировое сообщество </a:t>
            </a:r>
          </a:p>
          <a:p>
            <a:r>
              <a:rPr lang="ru-RU" sz="3500" dirty="0">
                <a:latin typeface="+mj-lt"/>
              </a:rPr>
              <a:t>в 1929–1939 годах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Президент США Франклин Делано Рузвельт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35689"/>
            <a:ext cx="369651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США Рузвельт предложил принять либерально-реформаторский курс.</a:t>
            </a:r>
          </a:p>
        </p:txBody>
      </p:sp>
    </p:spTree>
    <p:extLst>
      <p:ext uri="{BB962C8B-B14F-4D97-AF65-F5344CB8AC3E}">
        <p14:creationId xmlns:p14="http://schemas.microsoft.com/office/powerpoint/2010/main" val="7920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Президент Франции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Гастон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Думерг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35689"/>
            <a:ext cx="426365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Франция и страны Скандинавии проводили социал-реформаторский курс.</a:t>
            </a:r>
          </a:p>
        </p:txBody>
      </p:sp>
    </p:spTree>
    <p:extLst>
      <p:ext uri="{BB962C8B-B14F-4D97-AF65-F5344CB8AC3E}">
        <p14:creationId xmlns:p14="http://schemas.microsoft.com/office/powerpoint/2010/main" val="1033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³Ð¸ÑÐ»ÐµÑ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" y="1"/>
            <a:ext cx="9143998" cy="51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9401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Германии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1930-е годы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власти пришёл Адольф Гитлер, лидер национал-социалистов. </a:t>
            </a:r>
          </a:p>
        </p:txBody>
      </p:sp>
    </p:spTree>
    <p:extLst>
      <p:ext uri="{BB962C8B-B14F-4D97-AF65-F5344CB8AC3E}">
        <p14:creationId xmlns:p14="http://schemas.microsoft.com/office/powerpoint/2010/main" val="171232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4514"/>
            <a:ext cx="4033837" cy="1487928"/>
            <a:chOff x="358776" y="1577920"/>
            <a:chExt cx="4033837" cy="1487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Германия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кризисом в Германии боролись чрезвычайными мерами, сделав ставку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милитаризацию экономики и ликвидацию демократических порядков.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487" y="842341"/>
            <a:ext cx="4412513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4844" y="2314104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Кризис перепроизводства изменил отношение западных государств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 СССР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СССР превратился в выгодный рынок сбыта продукции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3082" y="2898879"/>
            <a:ext cx="334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Вызывал интерес советский способ решения экономических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политических проблем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и страны Запада</a:t>
            </a:r>
          </a:p>
        </p:txBody>
      </p:sp>
    </p:spTree>
    <p:extLst>
      <p:ext uri="{BB962C8B-B14F-4D97-AF65-F5344CB8AC3E}">
        <p14:creationId xmlns:p14="http://schemas.microsoft.com/office/powerpoint/2010/main" val="40159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351030"/>
            <a:ext cx="441892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1930-е годы стала очевидной неспособность Версальско-Вашингтонской системы решать международные вопросы.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Появлялись государства, которые ставили своей целью пересмотр границ.</a:t>
            </a:r>
          </a:p>
        </p:txBody>
      </p:sp>
      <p:pic>
        <p:nvPicPr>
          <p:cNvPr id="5122" name="Picture 2" descr="Big fou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405" y="883442"/>
            <a:ext cx="2873670" cy="3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35689"/>
            <a:ext cx="426365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Гитлер ещё в 1920-е определил себе задачу борьбы с Западом и СССР.</a:t>
            </a:r>
          </a:p>
        </p:txBody>
      </p:sp>
    </p:spTree>
    <p:extLst>
      <p:ext uri="{BB962C8B-B14F-4D97-AF65-F5344CB8AC3E}">
        <p14:creationId xmlns:p14="http://schemas.microsoft.com/office/powerpoint/2010/main" val="17011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35689"/>
            <a:ext cx="455073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Бенито Муссолини призывал итальянцев продвигаться на Восток, к Индийскому океану.</a:t>
            </a:r>
          </a:p>
        </p:txBody>
      </p:sp>
    </p:spTree>
    <p:extLst>
      <p:ext uri="{BB962C8B-B14F-4D97-AF65-F5344CB8AC3E}">
        <p14:creationId xmlns:p14="http://schemas.microsoft.com/office/powerpoint/2010/main" val="5518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4514"/>
            <a:ext cx="4033837" cy="1487928"/>
            <a:chOff x="358776" y="1577920"/>
            <a:chExt cx="4033837" cy="1487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Япония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Япония разработала внешнеполитическую доктрину, которая предусматривала расширение территории государства за счёт Китая, Монголии, Дальнего Востока и Сибири. </a:t>
              </a:r>
            </a:p>
          </p:txBody>
        </p:sp>
      </p:grpSp>
      <p:pic>
        <p:nvPicPr>
          <p:cNvPr id="6146" name="Picture 2" descr="ÐÐ°ÑÑÐ¸Ð½ÐºÐ¸ Ð¿Ð¾ Ð·Ð°Ð¿ÑÐ¾ÑÑ è£ä»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42341"/>
            <a:ext cx="4412514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Император Японии Хирохито</a:t>
            </a:r>
          </a:p>
        </p:txBody>
      </p:sp>
    </p:spTree>
    <p:extLst>
      <p:ext uri="{BB962C8B-B14F-4D97-AF65-F5344CB8AC3E}">
        <p14:creationId xmlns:p14="http://schemas.microsoft.com/office/powerpoint/2010/main" val="18261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Итало-эфиопской войны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Италии провели кампанию «Золото для родины». </a:t>
            </a:r>
          </a:p>
        </p:txBody>
      </p:sp>
    </p:spTree>
    <p:extLst>
      <p:ext uri="{BB962C8B-B14F-4D97-AF65-F5344CB8AC3E}">
        <p14:creationId xmlns:p14="http://schemas.microsoft.com/office/powerpoint/2010/main" val="39458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Мировой экономический кризис отразился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внешней политике СССР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Советское руководство отказалось от идеи мировой революции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СССР прекратил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оказывать помощь коммунистическим партиям Европы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и страны Запада</a:t>
            </a:r>
          </a:p>
        </p:txBody>
      </p:sp>
    </p:spTree>
    <p:extLst>
      <p:ext uri="{BB962C8B-B14F-4D97-AF65-F5344CB8AC3E}">
        <p14:creationId xmlns:p14="http://schemas.microsoft.com/office/powerpoint/2010/main" val="36890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1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Максим Максимович Литвинов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935689"/>
            <a:ext cx="465706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Главной задачей СССР стало создание в Европе системы коллективной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28241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680639"/>
            <a:ext cx="441892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США стали одним из последних западных государств, признавших СССР.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1933 году США и СССР установили дипломатические отношения.</a:t>
            </a:r>
          </a:p>
        </p:txBody>
      </p:sp>
      <p:pic>
        <p:nvPicPr>
          <p:cNvPr id="7172" name="Picture 4" descr="ÐÐ°ÑÑÐ¸Ð½ÐºÐ¸ Ð¿Ð¾ Ð·Ð°Ð¿ÑÐ¾ÑÑ ÑÑÐ¾ÑÐ½Ð¾Ð²ÑÐºÐ¸Ð¹ Ð°Ð»ÐµÐºÑÐ°Ð½Ð´Ñ Ð°Ð½ÑÐ¾Ð½Ð¾Ð²Ð¸Ñ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05" y="882503"/>
            <a:ext cx="2907170" cy="33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7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8" y="289984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Антонович Трояновский (второй справа) в Белом доме</a:t>
            </a:r>
          </a:p>
        </p:txBody>
      </p:sp>
    </p:spTree>
    <p:extLst>
      <p:ext uri="{BB962C8B-B14F-4D97-AF65-F5344CB8AC3E}">
        <p14:creationId xmlns:p14="http://schemas.microsoft.com/office/powerpoint/2010/main" val="16719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1934 году СССР вступил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Лигу Наций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Инициатором этого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стала Франция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Франция видела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Германии потенциального агрессора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и страны Запада</a:t>
            </a:r>
          </a:p>
        </p:txBody>
      </p:sp>
    </p:spTree>
    <p:extLst>
      <p:ext uri="{BB962C8B-B14F-4D97-AF65-F5344CB8AC3E}">
        <p14:creationId xmlns:p14="http://schemas.microsoft.com/office/powerpoint/2010/main" val="19027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5290" y="1101150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СССР и Франция занимались подготовкой Восточного пакта о защите от агрессии со стороны Германии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2796" y="131659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Основной идеей пакта 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было недопущение безнаказанной агрессии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1" y="1092757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Участники пакта обещали не нападать друг на друга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гарантировать свою помощь в случае военных действий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Помимо Франции и СССР к Восточному пакту должны были присоединиться другие государства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9786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Восточный пакт так и не был заключён из-за отказа участия в нём Германии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02796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Латвия, Эстония и Великобритания потребовали участия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пакте Германии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и страны Запада</a:t>
            </a:r>
          </a:p>
        </p:txBody>
      </p:sp>
    </p:spTree>
    <p:extLst>
      <p:ext uri="{BB962C8B-B14F-4D97-AF65-F5344CB8AC3E}">
        <p14:creationId xmlns:p14="http://schemas.microsoft.com/office/powerpoint/2010/main" val="34291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Президент Чехословакии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Томаш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Масарик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935689"/>
            <a:ext cx="465706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мае 1935 года СССР заключил договоры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о взаимопомощи с Францией и Чехословакией.</a:t>
            </a:r>
          </a:p>
        </p:txBody>
      </p:sp>
    </p:spTree>
    <p:extLst>
      <p:ext uri="{BB962C8B-B14F-4D97-AF65-F5344CB8AC3E}">
        <p14:creationId xmlns:p14="http://schemas.microsoft.com/office/powerpoint/2010/main" val="41034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</a:t>
            </a:r>
            <a:r>
              <a:rPr lang="en-US" sz="1400" dirty="0">
                <a:solidFill>
                  <a:prstClr val="black"/>
                </a:solidFill>
              </a:rPr>
              <a:t>VII</a:t>
            </a:r>
            <a:r>
              <a:rPr lang="ru-RU" sz="1400" dirty="0">
                <a:solidFill>
                  <a:prstClr val="black"/>
                </a:solidFill>
              </a:rPr>
              <a:t> конгрессе Коминтерна обсуждались вопросы борьбы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фашизмом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Конгресс принял решение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сотрудничестве коммунистов с социал-демократами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профсоюзами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Было предложено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создать единый рабочий антифашистский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фронт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и страны Запада</a:t>
            </a:r>
          </a:p>
        </p:txBody>
      </p:sp>
    </p:spTree>
    <p:extLst>
      <p:ext uri="{BB962C8B-B14F-4D97-AF65-F5344CB8AC3E}">
        <p14:creationId xmlns:p14="http://schemas.microsoft.com/office/powerpoint/2010/main" val="10391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1935 году усилилась агрессивная политика Германии, Италии и Японии. </a:t>
            </a:r>
          </a:p>
        </p:txBody>
      </p:sp>
    </p:spTree>
    <p:extLst>
      <p:ext uri="{BB962C8B-B14F-4D97-AF65-F5344CB8AC3E}">
        <p14:creationId xmlns:p14="http://schemas.microsoft.com/office/powerpoint/2010/main" val="26060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4000" r="-2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Прощание итальянского солдата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 матерью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35689"/>
            <a:ext cx="359380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октябре 1935 года Италия напала на Эфиопию.</a:t>
            </a:r>
          </a:p>
        </p:txBody>
      </p:sp>
    </p:spTree>
    <p:extLst>
      <p:ext uri="{BB962C8B-B14F-4D97-AF65-F5344CB8AC3E}">
        <p14:creationId xmlns:p14="http://schemas.microsoft.com/office/powerpoint/2010/main" val="12513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10522"/>
            <a:ext cx="441892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площадях всех крупных городов были организованы пункты сбора золота.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Люди сдавали свои золотые обручальные кольца, а взамен получали железные.</a:t>
            </a:r>
          </a:p>
        </p:txBody>
      </p:sp>
      <p:pic>
        <p:nvPicPr>
          <p:cNvPr id="2050" name="Picture 2" descr="https://img06.rl0.ru/afisha/720x-/daily.afisha.ru/uploads/images/1/cd/1cd09c7ac44847e7a50f86226076ff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405" y="883442"/>
            <a:ext cx="2873671" cy="3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3886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Эфиопские воины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традиционных одеждах</a:t>
            </a:r>
          </a:p>
        </p:txBody>
      </p:sp>
    </p:spTree>
    <p:extLst>
      <p:ext uri="{BB962C8B-B14F-4D97-AF65-F5344CB8AC3E}">
        <p14:creationId xmlns:p14="http://schemas.microsoft.com/office/powerpoint/2010/main" val="697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02615"/>
            <a:ext cx="4033837" cy="1580553"/>
            <a:chOff x="358776" y="1577920"/>
            <a:chExt cx="4033837" cy="158055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Итало-эфиопская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187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Победа в войне с Эфиопией сделала Муссолини одним из самых значимых политиков в Европе. </a:t>
              </a:r>
            </a:p>
          </p:txBody>
        </p:sp>
      </p:grpSp>
      <p:pic>
        <p:nvPicPr>
          <p:cNvPr id="9218" name="Picture 2" descr="https://upload.wikimedia.org/wikipedia/commons/6/6f/Benito_Mussolini_color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42340"/>
            <a:ext cx="4412514" cy="35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1936 году в Германии была введена всеобщая воинская повинность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позволило ей укрепить свои вооружённые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силы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7 марта 1936 года германские войска вошли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Рейнскую демилитаризованную зону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35612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674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3047649" y="1862114"/>
            <a:ext cx="542354" cy="942866"/>
          </a:xfrm>
          <a:custGeom>
            <a:avLst/>
            <a:gdLst>
              <a:gd name="connsiteX0" fmla="*/ 145927 w 542354"/>
              <a:gd name="connsiteY0" fmla="*/ 805 h 942866"/>
              <a:gd name="connsiteX1" fmla="*/ 193694 w 542354"/>
              <a:gd name="connsiteY1" fmla="*/ 103164 h 942866"/>
              <a:gd name="connsiteX2" fmla="*/ 214166 w 542354"/>
              <a:gd name="connsiteY2" fmla="*/ 225993 h 942866"/>
              <a:gd name="connsiteX3" fmla="*/ 268757 w 542354"/>
              <a:gd name="connsiteY3" fmla="*/ 355647 h 942866"/>
              <a:gd name="connsiteX4" fmla="*/ 336996 w 542354"/>
              <a:gd name="connsiteY4" fmla="*/ 430710 h 942866"/>
              <a:gd name="connsiteX5" fmla="*/ 432530 w 542354"/>
              <a:gd name="connsiteY5" fmla="*/ 478477 h 942866"/>
              <a:gd name="connsiteX6" fmla="*/ 507593 w 542354"/>
              <a:gd name="connsiteY6" fmla="*/ 560364 h 942866"/>
              <a:gd name="connsiteX7" fmla="*/ 541712 w 542354"/>
              <a:gd name="connsiteY7" fmla="*/ 635426 h 942866"/>
              <a:gd name="connsiteX8" fmla="*/ 480297 w 542354"/>
              <a:gd name="connsiteY8" fmla="*/ 710489 h 942866"/>
              <a:gd name="connsiteX9" fmla="*/ 439354 w 542354"/>
              <a:gd name="connsiteY9" fmla="*/ 792376 h 942866"/>
              <a:gd name="connsiteX10" fmla="*/ 418882 w 542354"/>
              <a:gd name="connsiteY10" fmla="*/ 840143 h 942866"/>
              <a:gd name="connsiteX11" fmla="*/ 398411 w 542354"/>
              <a:gd name="connsiteY11" fmla="*/ 922029 h 942866"/>
              <a:gd name="connsiteX12" fmla="*/ 289229 w 542354"/>
              <a:gd name="connsiteY12" fmla="*/ 942501 h 942866"/>
              <a:gd name="connsiteX13" fmla="*/ 207342 w 542354"/>
              <a:gd name="connsiteY13" fmla="*/ 935677 h 942866"/>
              <a:gd name="connsiteX14" fmla="*/ 207342 w 542354"/>
              <a:gd name="connsiteY14" fmla="*/ 935677 h 942866"/>
              <a:gd name="connsiteX15" fmla="*/ 227814 w 542354"/>
              <a:gd name="connsiteY15" fmla="*/ 853790 h 942866"/>
              <a:gd name="connsiteX16" fmla="*/ 255109 w 542354"/>
              <a:gd name="connsiteY16" fmla="*/ 799199 h 942866"/>
              <a:gd name="connsiteX17" fmla="*/ 296052 w 542354"/>
              <a:gd name="connsiteY17" fmla="*/ 730961 h 942866"/>
              <a:gd name="connsiteX18" fmla="*/ 330172 w 542354"/>
              <a:gd name="connsiteY18" fmla="*/ 669546 h 942866"/>
              <a:gd name="connsiteX19" fmla="*/ 275581 w 542354"/>
              <a:gd name="connsiteY19" fmla="*/ 655898 h 942866"/>
              <a:gd name="connsiteX20" fmla="*/ 166399 w 542354"/>
              <a:gd name="connsiteY20" fmla="*/ 621779 h 942866"/>
              <a:gd name="connsiteX21" fmla="*/ 91336 w 542354"/>
              <a:gd name="connsiteY21" fmla="*/ 614955 h 942866"/>
              <a:gd name="connsiteX22" fmla="*/ 64041 w 542354"/>
              <a:gd name="connsiteY22" fmla="*/ 580835 h 942866"/>
              <a:gd name="connsiteX23" fmla="*/ 70864 w 542354"/>
              <a:gd name="connsiteY23" fmla="*/ 519420 h 942866"/>
              <a:gd name="connsiteX24" fmla="*/ 36745 w 542354"/>
              <a:gd name="connsiteY24" fmla="*/ 485301 h 942866"/>
              <a:gd name="connsiteX25" fmla="*/ 23097 w 542354"/>
              <a:gd name="connsiteY25" fmla="*/ 423886 h 942866"/>
              <a:gd name="connsiteX26" fmla="*/ 64041 w 542354"/>
              <a:gd name="connsiteY26" fmla="*/ 382943 h 942866"/>
              <a:gd name="connsiteX27" fmla="*/ 29921 w 542354"/>
              <a:gd name="connsiteY27" fmla="*/ 341999 h 942866"/>
              <a:gd name="connsiteX28" fmla="*/ 2626 w 542354"/>
              <a:gd name="connsiteY28" fmla="*/ 280585 h 942866"/>
              <a:gd name="connsiteX29" fmla="*/ 2626 w 542354"/>
              <a:gd name="connsiteY29" fmla="*/ 232817 h 942866"/>
              <a:gd name="connsiteX30" fmla="*/ 16273 w 542354"/>
              <a:gd name="connsiteY30" fmla="*/ 185050 h 942866"/>
              <a:gd name="connsiteX31" fmla="*/ 16273 w 542354"/>
              <a:gd name="connsiteY31" fmla="*/ 157755 h 942866"/>
              <a:gd name="connsiteX32" fmla="*/ 9450 w 542354"/>
              <a:gd name="connsiteY32" fmla="*/ 75868 h 942866"/>
              <a:gd name="connsiteX33" fmla="*/ 64041 w 542354"/>
              <a:gd name="connsiteY33" fmla="*/ 69044 h 942866"/>
              <a:gd name="connsiteX34" fmla="*/ 98160 w 542354"/>
              <a:gd name="connsiteY34" fmla="*/ 55396 h 942866"/>
              <a:gd name="connsiteX35" fmla="*/ 145927 w 542354"/>
              <a:gd name="connsiteY35" fmla="*/ 805 h 94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2354" h="942866">
                <a:moveTo>
                  <a:pt x="145927" y="805"/>
                </a:moveTo>
                <a:cubicBezTo>
                  <a:pt x="161849" y="8766"/>
                  <a:pt x="182321" y="65633"/>
                  <a:pt x="193694" y="103164"/>
                </a:cubicBezTo>
                <a:cubicBezTo>
                  <a:pt x="205067" y="140695"/>
                  <a:pt x="201655" y="183912"/>
                  <a:pt x="214166" y="225993"/>
                </a:cubicBezTo>
                <a:cubicBezTo>
                  <a:pt x="226677" y="268074"/>
                  <a:pt x="248285" y="321528"/>
                  <a:pt x="268757" y="355647"/>
                </a:cubicBezTo>
                <a:cubicBezTo>
                  <a:pt x="289229" y="389766"/>
                  <a:pt x="309701" y="410238"/>
                  <a:pt x="336996" y="430710"/>
                </a:cubicBezTo>
                <a:cubicBezTo>
                  <a:pt x="364291" y="451182"/>
                  <a:pt x="404097" y="456868"/>
                  <a:pt x="432530" y="478477"/>
                </a:cubicBezTo>
                <a:cubicBezTo>
                  <a:pt x="460963" y="500086"/>
                  <a:pt x="489396" y="534206"/>
                  <a:pt x="507593" y="560364"/>
                </a:cubicBezTo>
                <a:cubicBezTo>
                  <a:pt x="525790" y="586522"/>
                  <a:pt x="546261" y="610405"/>
                  <a:pt x="541712" y="635426"/>
                </a:cubicBezTo>
                <a:cubicBezTo>
                  <a:pt x="537163" y="660447"/>
                  <a:pt x="497357" y="684331"/>
                  <a:pt x="480297" y="710489"/>
                </a:cubicBezTo>
                <a:cubicBezTo>
                  <a:pt x="463237" y="736647"/>
                  <a:pt x="449590" y="770767"/>
                  <a:pt x="439354" y="792376"/>
                </a:cubicBezTo>
                <a:cubicBezTo>
                  <a:pt x="429118" y="813985"/>
                  <a:pt x="425706" y="818534"/>
                  <a:pt x="418882" y="840143"/>
                </a:cubicBezTo>
                <a:cubicBezTo>
                  <a:pt x="412058" y="861752"/>
                  <a:pt x="420020" y="904969"/>
                  <a:pt x="398411" y="922029"/>
                </a:cubicBezTo>
                <a:cubicBezTo>
                  <a:pt x="376802" y="939089"/>
                  <a:pt x="321074" y="940226"/>
                  <a:pt x="289229" y="942501"/>
                </a:cubicBezTo>
                <a:cubicBezTo>
                  <a:pt x="257384" y="944776"/>
                  <a:pt x="207342" y="935677"/>
                  <a:pt x="207342" y="935677"/>
                </a:cubicBezTo>
                <a:lnTo>
                  <a:pt x="207342" y="935677"/>
                </a:lnTo>
                <a:cubicBezTo>
                  <a:pt x="210754" y="922029"/>
                  <a:pt x="219853" y="876536"/>
                  <a:pt x="227814" y="853790"/>
                </a:cubicBezTo>
                <a:cubicBezTo>
                  <a:pt x="235775" y="831044"/>
                  <a:pt x="243736" y="819670"/>
                  <a:pt x="255109" y="799199"/>
                </a:cubicBezTo>
                <a:cubicBezTo>
                  <a:pt x="266482" y="778728"/>
                  <a:pt x="283542" y="752570"/>
                  <a:pt x="296052" y="730961"/>
                </a:cubicBezTo>
                <a:cubicBezTo>
                  <a:pt x="308562" y="709352"/>
                  <a:pt x="333584" y="682056"/>
                  <a:pt x="330172" y="669546"/>
                </a:cubicBezTo>
                <a:cubicBezTo>
                  <a:pt x="326760" y="657036"/>
                  <a:pt x="302877" y="663859"/>
                  <a:pt x="275581" y="655898"/>
                </a:cubicBezTo>
                <a:cubicBezTo>
                  <a:pt x="248285" y="647937"/>
                  <a:pt x="197106" y="628603"/>
                  <a:pt x="166399" y="621779"/>
                </a:cubicBezTo>
                <a:cubicBezTo>
                  <a:pt x="135692" y="614955"/>
                  <a:pt x="108396" y="621779"/>
                  <a:pt x="91336" y="614955"/>
                </a:cubicBezTo>
                <a:cubicBezTo>
                  <a:pt x="74276" y="608131"/>
                  <a:pt x="67453" y="596758"/>
                  <a:pt x="64041" y="580835"/>
                </a:cubicBezTo>
                <a:cubicBezTo>
                  <a:pt x="60629" y="564913"/>
                  <a:pt x="75413" y="535342"/>
                  <a:pt x="70864" y="519420"/>
                </a:cubicBezTo>
                <a:cubicBezTo>
                  <a:pt x="66315" y="503498"/>
                  <a:pt x="44706" y="501223"/>
                  <a:pt x="36745" y="485301"/>
                </a:cubicBezTo>
                <a:cubicBezTo>
                  <a:pt x="28784" y="469379"/>
                  <a:pt x="18548" y="440946"/>
                  <a:pt x="23097" y="423886"/>
                </a:cubicBezTo>
                <a:cubicBezTo>
                  <a:pt x="27646" y="406826"/>
                  <a:pt x="62904" y="396591"/>
                  <a:pt x="64041" y="382943"/>
                </a:cubicBezTo>
                <a:cubicBezTo>
                  <a:pt x="65178" y="369295"/>
                  <a:pt x="40157" y="359059"/>
                  <a:pt x="29921" y="341999"/>
                </a:cubicBezTo>
                <a:cubicBezTo>
                  <a:pt x="19685" y="324939"/>
                  <a:pt x="7175" y="298782"/>
                  <a:pt x="2626" y="280585"/>
                </a:cubicBezTo>
                <a:cubicBezTo>
                  <a:pt x="-1923" y="262388"/>
                  <a:pt x="351" y="248740"/>
                  <a:pt x="2626" y="232817"/>
                </a:cubicBezTo>
                <a:cubicBezTo>
                  <a:pt x="4901" y="216894"/>
                  <a:pt x="13998" y="197560"/>
                  <a:pt x="16273" y="185050"/>
                </a:cubicBezTo>
                <a:cubicBezTo>
                  <a:pt x="18547" y="172540"/>
                  <a:pt x="17410" y="175952"/>
                  <a:pt x="16273" y="157755"/>
                </a:cubicBezTo>
                <a:cubicBezTo>
                  <a:pt x="15136" y="139558"/>
                  <a:pt x="1489" y="90653"/>
                  <a:pt x="9450" y="75868"/>
                </a:cubicBezTo>
                <a:cubicBezTo>
                  <a:pt x="17411" y="61083"/>
                  <a:pt x="49256" y="72456"/>
                  <a:pt x="64041" y="69044"/>
                </a:cubicBezTo>
                <a:cubicBezTo>
                  <a:pt x="78826" y="65632"/>
                  <a:pt x="86787" y="64495"/>
                  <a:pt x="98160" y="55396"/>
                </a:cubicBezTo>
                <a:cubicBezTo>
                  <a:pt x="109533" y="46297"/>
                  <a:pt x="130005" y="-7156"/>
                  <a:pt x="145927" y="805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100838" y="2333547"/>
            <a:ext cx="2536814" cy="598053"/>
          </a:xfrm>
          <a:prstGeom prst="wedgeRectCallout">
            <a:avLst>
              <a:gd name="adj1" fmla="val -73514"/>
              <a:gd name="adj2" fmla="val -227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Рейнская демилитаризованная зона</a:t>
            </a:r>
          </a:p>
        </p:txBody>
      </p:sp>
    </p:spTree>
    <p:extLst>
      <p:ext uri="{BB962C8B-B14F-4D97-AF65-F5344CB8AC3E}">
        <p14:creationId xmlns:p14="http://schemas.microsoft.com/office/powerpoint/2010/main" val="31375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Франсиско Франко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935689"/>
            <a:ext cx="447630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июле 1936 года в Испании начался военный мятеж, переросший в Гражданскую войну.</a:t>
            </a:r>
          </a:p>
        </p:txBody>
      </p:sp>
    </p:spTree>
    <p:extLst>
      <p:ext uri="{BB962C8B-B14F-4D97-AF65-F5344CB8AC3E}">
        <p14:creationId xmlns:p14="http://schemas.microsoft.com/office/powerpoint/2010/main" val="9004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4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372292"/>
            <a:ext cx="441892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Западноевропейские государства решили не вмешиваться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испанские события.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начал оказание помощи законному правительству Испании, чтобы не допустить усиления фашистских государств.</a:t>
            </a:r>
          </a:p>
        </p:txBody>
      </p:sp>
      <p:pic>
        <p:nvPicPr>
          <p:cNvPr id="12290" name="Picture 2" descr="ÐÐ°ÑÑÐ¸Ð½ÐºÐ¸ Ð¿Ð¾ Ð·Ð°Ð¿ÑÐ¾ÑÑ Guerra Civil EspaÃ±o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03" y="882503"/>
            <a:ext cx="2907172" cy="33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0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58" y="-21265"/>
            <a:ext cx="9155558" cy="51780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боевых действиях участвовало около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 тысяч военнослужащих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военных советников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СССР. </a:t>
            </a:r>
          </a:p>
        </p:txBody>
      </p:sp>
    </p:spTree>
    <p:extLst>
      <p:ext uri="{BB962C8B-B14F-4D97-AF65-F5344CB8AC3E}">
        <p14:creationId xmlns:p14="http://schemas.microsoft.com/office/powerpoint/2010/main" val="1642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стороне Республики воевали коммунисты, анархисты и социалисты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 всего мира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209561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Однако их сил было недостаточно,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чтобы противостоять мятежникам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3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марте 1939 года Гражданская война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Испании завершилась победой генерала Франко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Испании был введён нацистский девиз «Один вождь, одно государство, один народ»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Гражданская война в Испании</a:t>
            </a:r>
          </a:p>
        </p:txBody>
      </p:sp>
    </p:spTree>
    <p:extLst>
      <p:ext uri="{BB962C8B-B14F-4D97-AF65-F5344CB8AC3E}">
        <p14:creationId xmlns:p14="http://schemas.microsoft.com/office/powerpoint/2010/main" val="10823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9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Подписание Анти-</a:t>
            </a:r>
            <a:r>
              <a:rPr lang="ru-RU" sz="1100" dirty="0" err="1">
                <a:solidFill>
                  <a:prstClr val="black"/>
                </a:solidFill>
                <a:ea typeface="Theano Didot" panose="02060603060706020203" pitchFamily="18" charset="0"/>
              </a:rPr>
              <a:t>коминтерновского</a:t>
            </a:r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 пакта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935689"/>
            <a:ext cx="400847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ноябре 1936 года Германия и Япония подписали Антикоминтерновский пакт.</a:t>
            </a:r>
          </a:p>
        </p:txBody>
      </p:sp>
    </p:spTree>
    <p:extLst>
      <p:ext uri="{BB962C8B-B14F-4D97-AF65-F5344CB8AC3E}">
        <p14:creationId xmlns:p14="http://schemas.microsoft.com/office/powerpoint/2010/main" val="15092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Германия, Япония и Италия договорились совместно бороться с Коминтерном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стремились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допустить распространения коммунистической идеологии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Капиталистические страны восприняли этот пакт как метод противодействия СССР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Антикоминтерновский пакт</a:t>
            </a:r>
          </a:p>
        </p:txBody>
      </p:sp>
    </p:spTree>
    <p:extLst>
      <p:ext uri="{BB962C8B-B14F-4D97-AF65-F5344CB8AC3E}">
        <p14:creationId xmlns:p14="http://schemas.microsoft.com/office/powerpoint/2010/main" val="8647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6978" y="1795384"/>
            <a:ext cx="488019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Государства Запада не препятствовали захватнической политике Германии.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марта 1938 года войска вермахта вошли в Австрию.</a:t>
            </a:r>
          </a:p>
        </p:txBody>
      </p:sp>
      <p:pic>
        <p:nvPicPr>
          <p:cNvPr id="13314" name="Picture 2" descr="ÐÐ°ÑÑÐ¸Ð½ÐºÐ¸ Ð¿Ð¾ Ð·Ð°Ð¿ÑÐ¾ÑÑ Anschlus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01" y="882503"/>
            <a:ext cx="2907174" cy="33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35689"/>
            <a:ext cx="559272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13 марта 1938 года опубликовали закон «О воссоединении Австрии с Германской империей».</a:t>
            </a:r>
          </a:p>
        </p:txBody>
      </p:sp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Въезд Гитлера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Вену</a:t>
            </a:r>
          </a:p>
        </p:txBody>
      </p:sp>
    </p:spTree>
    <p:extLst>
      <p:ext uri="{BB962C8B-B14F-4D97-AF65-F5344CB8AC3E}">
        <p14:creationId xmlns:p14="http://schemas.microsoft.com/office/powerpoint/2010/main" val="39422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2019355"/>
            <a:ext cx="2692769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Австрия получила новое название –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Остмарк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66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Европейские государства продолжали проводить политику умиротворения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8657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30 сентября 1938 года было подписано Мюнхенское соглашение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9" y="284172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его условиям Германия получала Судетскую область Чехословакии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обмен на Судеты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Гитлер обещал мир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долгие годы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5008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53756"/>
            <a:ext cx="4033837" cy="1831904"/>
            <a:chOff x="358776" y="1577920"/>
            <a:chExt cx="4033837" cy="183190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Мюнхенское соглашение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1872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Подписали английский премьер-министр Чемберлен, французский премьер-министр Даладье, рейхсканцлер Германии Гитлер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итальянский премьер-министр Муссолини.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489" y="842340"/>
            <a:ext cx="4412512" cy="35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Подписание Мюнхенского соглашения</a:t>
            </a:r>
          </a:p>
        </p:txBody>
      </p:sp>
    </p:spTree>
    <p:extLst>
      <p:ext uri="{BB962C8B-B14F-4D97-AF65-F5344CB8AC3E}">
        <p14:creationId xmlns:p14="http://schemas.microsoft.com/office/powerpoint/2010/main" val="39819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Германия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Великобритания подписали декларацию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ненападении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Позже подобную декларацию Германия подписала с Францией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Европейские правительства надеялись, что им удастся сдержать экспансию Германии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Политика умиротворения</a:t>
            </a:r>
          </a:p>
        </p:txBody>
      </p:sp>
    </p:spTree>
    <p:extLst>
      <p:ext uri="{BB962C8B-B14F-4D97-AF65-F5344CB8AC3E}">
        <p14:creationId xmlns:p14="http://schemas.microsoft.com/office/powerpoint/2010/main" val="13705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Новая расстановка сил представляла опасность для СССР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8657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Появилась угроза войны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со всеми европейскими государствами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9" y="2734002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Советскому руководству пришлось проводить более осторожную внешнюю политику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СССР старался лавировать между разными странами, чтобы обезопасить себя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 агрессии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02169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32779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4000" r="-4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35689"/>
            <a:ext cx="411480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Осенью 1929 года произошёл конфликт на Китайско-Восточной железной дороге.</a:t>
            </a:r>
          </a:p>
        </p:txBody>
      </p:sp>
    </p:spTree>
    <p:extLst>
      <p:ext uri="{BB962C8B-B14F-4D97-AF65-F5344CB8AC3E}">
        <p14:creationId xmlns:p14="http://schemas.microsoft.com/office/powerpoint/2010/main" val="1553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9737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Мировой экономический кризис 1929–1933 годов.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9404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СССР за создание системы коллективной безопасности.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055667"/>
            <a:ext cx="401504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Усиление угрозы мировой войны.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8" y="4081807"/>
            <a:ext cx="421706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Международная политика СССР.</a:t>
            </a:r>
          </a:p>
        </p:txBody>
      </p:sp>
    </p:spTree>
    <p:extLst>
      <p:ext uri="{BB962C8B-B14F-4D97-AF65-F5344CB8AC3E}">
        <p14:creationId xmlns:p14="http://schemas.microsoft.com/office/powerpoint/2010/main" val="39975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КВЖД проходила через Маньчжурию и была кратчайшим путём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Владивосток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1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Правитель Маньчжурии </a:t>
            </a:r>
            <a:r>
              <a:rPr lang="ru-RU" sz="1400" b="1" dirty="0" err="1">
                <a:solidFill>
                  <a:prstClr val="black"/>
                </a:solidFill>
              </a:rPr>
              <a:t>Чжан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err="1">
                <a:solidFill>
                  <a:prstClr val="black"/>
                </a:solidFill>
              </a:rPr>
              <a:t>Сюэлян</a:t>
            </a:r>
            <a:r>
              <a:rPr lang="ru-RU" sz="1400" b="1" dirty="0">
                <a:solidFill>
                  <a:prstClr val="black"/>
                </a:solidFill>
              </a:rPr>
              <a:t> попытался получить контроль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над КВЖД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8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ходе военных действий Красной Армии удалось разгромить противника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84172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22 декабря 1929 года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 подписан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Хабаровский протокол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1168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02615"/>
            <a:ext cx="4033837" cy="1580553"/>
            <a:chOff x="358776" y="1577920"/>
            <a:chExt cx="4033837" cy="158055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Хабаровский протокол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187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 условиям протокола КВЖД вновь признавалась совместным советско-китайским предприятием. </a:t>
              </a:r>
            </a:p>
          </p:txBody>
        </p:sp>
      </p:grpSp>
      <p:pic>
        <p:nvPicPr>
          <p:cNvPr id="15362" name="Picture 2" descr="ÐÐ°ÑÑÐ¸Ð½ÐºÐ¸ Ð¿Ð¾ Ð·Ð°Ð¿ÑÐ¾ÑÑ ÐºÐ²Ð¶Ð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6231" y="842339"/>
            <a:ext cx="440777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Угрозу войны создавала захватническая политика Японии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Японцы планировали захватить Сахалин, Приморье и Камчатку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3082" y="2898879"/>
            <a:ext cx="334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Японцы планировали создать «особые зоны» в Монголии и Северо-Восточном Китае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Япония</a:t>
            </a:r>
          </a:p>
        </p:txBody>
      </p:sp>
    </p:spTree>
    <p:extLst>
      <p:ext uri="{BB962C8B-B14F-4D97-AF65-F5344CB8AC3E}">
        <p14:creationId xmlns:p14="http://schemas.microsoft.com/office/powerpoint/2010/main" val="19549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сентябре 1931 года японцы вторглись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территорию Маньчжурии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1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результате военных действий в Маньчжурии японцы создали государство </a:t>
            </a:r>
            <a:r>
              <a:rPr lang="ru-RU" sz="1400" b="1" dirty="0" err="1">
                <a:solidFill>
                  <a:prstClr val="black"/>
                </a:solidFill>
              </a:rPr>
              <a:t>Маньчжоу-го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78338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ru-RU" sz="1400" dirty="0" err="1">
                <a:solidFill>
                  <a:prstClr val="black"/>
                </a:solidFill>
              </a:rPr>
              <a:t>Маньчжоу-го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/>
              <a:t>была сформирована </a:t>
            </a:r>
            <a:r>
              <a:rPr lang="ru-RU" sz="1400" dirty="0" err="1"/>
              <a:t>Квантунская</a:t>
            </a:r>
            <a:r>
              <a:rPr lang="ru-RU" sz="1400" dirty="0"/>
              <a:t> армия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8996" y="284172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марте 1933 года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Япония вышла из состава Лиги Наций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Япония</a:t>
            </a:r>
          </a:p>
        </p:txBody>
      </p:sp>
    </p:spTree>
    <p:extLst>
      <p:ext uri="{BB962C8B-B14F-4D97-AF65-F5344CB8AC3E}">
        <p14:creationId xmlns:p14="http://schemas.microsoft.com/office/powerpoint/2010/main" val="21065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0558"/>
            <a:ext cx="31242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июле 1937 года началось японское вторжение в Китай.</a:t>
            </a:r>
          </a:p>
        </p:txBody>
      </p:sp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Японские войска в окрестностях </a:t>
            </a:r>
            <a:r>
              <a:rPr lang="ru-RU" sz="1200">
                <a:solidFill>
                  <a:prstClr val="black"/>
                </a:solidFill>
                <a:ea typeface="Theano Didot" panose="02060603060706020203" pitchFamily="18" charset="0"/>
              </a:rPr>
              <a:t>Даньяна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8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2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6978" y="1689056"/>
            <a:ext cx="488019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июле 1938 года японцам удалось выбить советских пограничников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высот Безымянная и Заозёрная.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Красная Армия нанесла ответный удар и вернула себе позиции.</a:t>
            </a:r>
          </a:p>
        </p:txBody>
      </p:sp>
      <p:pic>
        <p:nvPicPr>
          <p:cNvPr id="18434" name="Picture 2" descr="Battle of Lake Khasan-Red Army soldiers setting the flag on the Zaozernaya Hi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899" y="882504"/>
            <a:ext cx="2907176" cy="33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мае 1939 года начался конфликт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японцами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районе реки Халхин-Гол. </a:t>
            </a:r>
          </a:p>
        </p:txBody>
      </p:sp>
    </p:spTree>
    <p:extLst>
      <p:ext uri="{BB962C8B-B14F-4D97-AF65-F5344CB8AC3E}">
        <p14:creationId xmlns:p14="http://schemas.microsoft.com/office/powerpoint/2010/main" val="13875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Танковая атака японцев перед рекой Халхин-Гол</a:t>
            </a:r>
          </a:p>
        </p:txBody>
      </p:sp>
    </p:spTree>
    <p:extLst>
      <p:ext uri="{BB962C8B-B14F-4D97-AF65-F5344CB8AC3E}">
        <p14:creationId xmlns:p14="http://schemas.microsoft.com/office/powerpoint/2010/main" val="12906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Георгий Константинович Жуков</a:t>
            </a:r>
          </a:p>
        </p:txBody>
      </p:sp>
    </p:spTree>
    <p:extLst>
      <p:ext uri="{BB962C8B-B14F-4D97-AF65-F5344CB8AC3E}">
        <p14:creationId xmlns:p14="http://schemas.microsoft.com/office/powerpoint/2010/main" val="40780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r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5680"/>
            <a:ext cx="3696511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Осенью 1929 года начался мировой экономический кризис, затронувший все крупные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28793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Советские танки</a:t>
            </a:r>
          </a:p>
        </p:txBody>
      </p:sp>
    </p:spTree>
    <p:extLst>
      <p:ext uri="{BB962C8B-B14F-4D97-AF65-F5344CB8AC3E}">
        <p14:creationId xmlns:p14="http://schemas.microsoft.com/office/powerpoint/2010/main" val="35625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Гитлер не сдержал своего обещания о ведении мирной политики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21121" y="2743438"/>
            <a:ext cx="2701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14 марта 1939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Словакии была образована республика, находившаяся под патронатом Германии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15 марта 1939 года немецкие войска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захватили Чехию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4394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Направления внешней политики СССР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Предотвращение войны Германии против СССР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308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Создание коалиции для борьбы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агрессорами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5026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возобновлены отношения СССР с Англией и Францией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1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Обсуждалось военно-политическое сотрудничество между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ними и СССР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8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Гитлер опасался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создания </a:t>
            </a:r>
            <a:r>
              <a:rPr lang="ru-RU" sz="1400" dirty="0" err="1">
                <a:solidFill>
                  <a:prstClr val="black"/>
                </a:solidFill>
              </a:rPr>
              <a:t>антигерманского</a:t>
            </a:r>
            <a:r>
              <a:rPr lang="ru-RU" sz="1400" dirty="0">
                <a:solidFill>
                  <a:prstClr val="black"/>
                </a:solidFill>
              </a:rPr>
              <a:t> блока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73400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Гитлер стал искать возможность заключения с СССР договора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ненападении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25279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5000" r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июне 1939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 начались переговоры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представителями Англии и Франции. </a:t>
            </a:r>
          </a:p>
        </p:txBody>
      </p:sp>
    </p:spTree>
    <p:extLst>
      <p:ext uri="{BB962C8B-B14F-4D97-AF65-F5344CB8AC3E}">
        <p14:creationId xmlns:p14="http://schemas.microsoft.com/office/powerpoint/2010/main" val="15802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Вячеслав Михайлович Молотов</a:t>
            </a:r>
          </a:p>
        </p:txBody>
      </p:sp>
    </p:spTree>
    <p:extLst>
      <p:ext uri="{BB962C8B-B14F-4D97-AF65-F5344CB8AC3E}">
        <p14:creationId xmlns:p14="http://schemas.microsoft.com/office/powerpoint/2010/main" val="340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Франция была готова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заключению договора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СССР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20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Англия всячески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затягивала принятие решения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626278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Польша отказалась пропускать через свою территорию Красную Армию в случае агрессии Германии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73400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вызвало усиление недоверия Сталина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своим западным союзникам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280905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Московские переговоры</a:t>
            </a:r>
          </a:p>
        </p:txBody>
      </p:sp>
    </p:spTree>
    <p:extLst>
      <p:ext uri="{BB962C8B-B14F-4D97-AF65-F5344CB8AC3E}">
        <p14:creationId xmlns:p14="http://schemas.microsoft.com/office/powerpoint/2010/main" val="41459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31200"/>
            <a:ext cx="428492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23 августа 1939 года Риббентроп и Молотов подписали договор о ненападении.</a:t>
            </a:r>
          </a:p>
        </p:txBody>
      </p:sp>
    </p:spTree>
    <p:extLst>
      <p:ext uri="{BB962C8B-B14F-4D97-AF65-F5344CB8AC3E}">
        <p14:creationId xmlns:p14="http://schemas.microsoft.com/office/powerpoint/2010/main" val="41182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60420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Договор о ненападении между Германией и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826636"/>
            <a:ext cx="46474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Обе стороны воздерживаются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 нападения друг на друга.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3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80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735114"/>
            <a:ext cx="55299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Стороны соблюдают нейтралитет в случае, если одна из них становится объектом военных действий третьей стороны.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75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06325"/>
            <a:ext cx="55299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Германия и СССР отказываются от союзных отношений с другими державами.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договору прилагался секретный протокол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разграничении сфер интересов в Восточной Европе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21121" y="2743438"/>
            <a:ext cx="2701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появление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было инициировано германской стороной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Советское руководство надеялось таким образом обезопасить свои границы от немецкого наступления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Договор о ненападении между </a:t>
            </a:r>
          </a:p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Германией и СССР</a:t>
            </a:r>
          </a:p>
        </p:txBody>
      </p:sp>
    </p:spTree>
    <p:extLst>
      <p:ext uri="{BB962C8B-B14F-4D97-AF65-F5344CB8AC3E}">
        <p14:creationId xmlns:p14="http://schemas.microsoft.com/office/powerpoint/2010/main" val="18433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Очередь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бесплатный магазин.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val="9228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Разграничение сфер интересов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СССР – </a:t>
            </a:r>
            <a:r>
              <a:rPr lang="ru-RU" sz="1400" dirty="0"/>
              <a:t>Латвия, Эстония, Финляндия, Бессарабия и Восточная Польша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2449" y="3114322"/>
            <a:ext cx="334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Германия – </a:t>
            </a:r>
            <a:r>
              <a:rPr lang="ru-RU" sz="1400" dirty="0"/>
              <a:t>Литва и запад Польши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Договор о ненападении между </a:t>
            </a:r>
          </a:p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Германией и СССР</a:t>
            </a:r>
          </a:p>
        </p:txBody>
      </p:sp>
    </p:spTree>
    <p:extLst>
      <p:ext uri="{BB962C8B-B14F-4D97-AF65-F5344CB8AC3E}">
        <p14:creationId xmlns:p14="http://schemas.microsoft.com/office/powerpoint/2010/main" val="6669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5000" r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" y="-10633"/>
            <a:ext cx="9143998" cy="51541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81720"/>
            <a:ext cx="26927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и Германия считали подписание договора несомненным успехом. </a:t>
            </a:r>
          </a:p>
        </p:txBody>
      </p:sp>
    </p:spTree>
    <p:extLst>
      <p:ext uri="{BB962C8B-B14F-4D97-AF65-F5344CB8AC3E}">
        <p14:creationId xmlns:p14="http://schemas.microsoft.com/office/powerpoint/2010/main" val="6656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Советско-германский договор вызвал огромный резонанс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1963158"/>
            <a:ext cx="3357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Правительство Польши расценило его как попытку очередного передела польской территории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62448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Англия и Франция прервали переговоры с Советским Союзом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Договор о ненападении между </a:t>
            </a:r>
          </a:p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Германией и СССР</a:t>
            </a:r>
          </a:p>
        </p:txBody>
      </p:sp>
    </p:spTree>
    <p:extLst>
      <p:ext uri="{BB962C8B-B14F-4D97-AF65-F5344CB8AC3E}">
        <p14:creationId xmlns:p14="http://schemas.microsoft.com/office/powerpoint/2010/main" val="35500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и мировое сообщество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1929–1939 годах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72052"/>
            <a:ext cx="565088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Мировой экономический кризис изменил отношение западных государств к СССР.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Главной задачей СССР в 1930-е годы было создание в Европе системы коллективной безопасности.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802277"/>
            <a:ext cx="471521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середины 1930-х годов усилилась агрессивная политика Германии, Италии и Японии.</a:t>
            </a:r>
          </a:p>
        </p:txBody>
      </p:sp>
    </p:spTree>
    <p:extLst>
      <p:ext uri="{BB962C8B-B14F-4D97-AF65-F5344CB8AC3E}">
        <p14:creationId xmlns:p14="http://schemas.microsoft.com/office/powerpoint/2010/main" val="4958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и мировое сообщество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1929–1939 годах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565088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июне 1939 года в Москве начались переговоры с представителями Англии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Франции, завершившиеся неудачей.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23 августа 1939 года Германия и СССР подписали договор о ненападении.</a:t>
            </a:r>
          </a:p>
        </p:txBody>
      </p:sp>
    </p:spTree>
    <p:extLst>
      <p:ext uri="{BB962C8B-B14F-4D97-AF65-F5344CB8AC3E}">
        <p14:creationId xmlns:p14="http://schemas.microsoft.com/office/powerpoint/2010/main" val="39488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«Великая депрессия»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516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1929–1933 годах значительно сократилось промышленное производство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3682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США – на 46,2 %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Германия – на 40 %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Франция – на 30,9 %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4050041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Англия – на 16,2 %</a:t>
            </a:r>
          </a:p>
        </p:txBody>
      </p:sp>
    </p:spTree>
    <p:extLst>
      <p:ext uri="{BB962C8B-B14F-4D97-AF65-F5344CB8AC3E}">
        <p14:creationId xmlns:p14="http://schemas.microsoft.com/office/powerpoint/2010/main" val="33378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10522"/>
            <a:ext cx="441892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Власти западных государств все силы направили на преодоление кризиса.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Общим во внутренней политике всех стран стало усиление роли государства в сфере экономики.</a:t>
            </a:r>
          </a:p>
        </p:txBody>
      </p:sp>
      <p:pic>
        <p:nvPicPr>
          <p:cNvPr id="3074" name="Picture 2" descr="ÐÐ°ÑÑÐ¸Ð½ÐºÐ¸ Ð¿Ð¾ Ð·Ð°Ð¿ÑÐ¾ÑÑ Great Depress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10" y="883442"/>
            <a:ext cx="2907165" cy="3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1575</Words>
  <Application>Microsoft Office PowerPoint</Application>
  <PresentationFormat>Экран (16:9)</PresentationFormat>
  <Paragraphs>373</Paragraphs>
  <Slides>74</Slides>
  <Notes>74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Roboto Slab</vt:lpstr>
      <vt:lpstr>Arial</vt:lpstr>
      <vt:lpstr>Calibri</vt:lpstr>
      <vt:lpstr>Roboto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2019-04-23T08:09:21Z</dcterms:created>
  <dcterms:modified xsi:type="dcterms:W3CDTF">2019-04-23T08:09:30Z</dcterms:modified>
</cp:coreProperties>
</file>