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0"/>
  </p:notesMasterIdLst>
  <p:sldIdLst>
    <p:sldId id="32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Merriweather" panose="00000500000000000000" pitchFamily="2" charset="-52"/>
      <p:regular r:id="rId75"/>
      <p:bold r:id="rId76"/>
      <p:italic r:id="rId77"/>
      <p:boldItalic r:id="rId78"/>
    </p:embeddedFont>
    <p:embeddedFont>
      <p:font typeface="Roboto" panose="02000000000000000000" pitchFamily="2" charset="0"/>
      <p:regular r:id="rId79"/>
      <p:bold r:id="rId80"/>
      <p:italic r:id="rId81"/>
      <p:boldItalic r:id="rId82"/>
    </p:embeddedFont>
    <p:embeddedFont>
      <p:font typeface="Roboto Slab" pitchFamily="2" charset="0"/>
      <p:regular r:id="rId83"/>
      <p:bold r:id="rId8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2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54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02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0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5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9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26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8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4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3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48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5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2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7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7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90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9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33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57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38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96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44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62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3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63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1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91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46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9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83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98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79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7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27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553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76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62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19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91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25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640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49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7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0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239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38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232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777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115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818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016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16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27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605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7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781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905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2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055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147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298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06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155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7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1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22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0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95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1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19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71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7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06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9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³ÐµÑÐ± ÑÑÑÑ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9997" y="376238"/>
            <a:ext cx="6135637" cy="462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Советская национальная политика </a:t>
            </a:r>
          </a:p>
          <a:p>
            <a:r>
              <a:rPr lang="ru-RU" sz="3600" dirty="0">
                <a:latin typeface="+mj-lt"/>
              </a:rPr>
              <a:t>в 1930-е годы</a:t>
            </a:r>
          </a:p>
        </p:txBody>
      </p:sp>
    </p:spTree>
    <p:extLst>
      <p:ext uri="{BB962C8B-B14F-4D97-AF65-F5344CB8AC3E}">
        <p14:creationId xmlns:p14="http://schemas.microsoft.com/office/powerpoint/2010/main" val="19728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масштабе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всей страны преимущественное развитие получила тяжёлая промышленность.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18757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6498"/>
            <a:ext cx="4184040" cy="1187140"/>
            <a:chOff x="358776" y="1577920"/>
            <a:chExt cx="4033837" cy="11871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Индустриализация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отдельных республиках преобладали пищевая и лёгкая промышленности. В первую очередь это касалось Средней Азии и Закавказья.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87" y="842066"/>
            <a:ext cx="4412514" cy="34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95477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Факторы, определяющие размещение предприятий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78601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Степень развития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Наличие кадров и сырьевых ресурсов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9676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2815"/>
            <a:ext cx="351937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годы первых пятилеток большая часть крупных предприятий строилась на украинских землях.</a:t>
            </a:r>
          </a:p>
        </p:txBody>
      </p:sp>
    </p:spTree>
    <p:extLst>
      <p:ext uri="{BB962C8B-B14F-4D97-AF65-F5344CB8AC3E}">
        <p14:creationId xmlns:p14="http://schemas.microsoft.com/office/powerpoint/2010/main" val="42915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85516" y="2642133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Предприятия УССР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Днепропетровский алюминиевый завод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Запорожсталь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Азовсталь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3942320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Новокраматорский машиностроительный завод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5544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Новые отрасли хозяйства создавались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учётом потребностей страны и наличия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республиках сырья. </a:t>
            </a:r>
          </a:p>
        </p:txBody>
      </p:sp>
    </p:spTree>
    <p:extLst>
      <p:ext uri="{BB962C8B-B14F-4D97-AF65-F5344CB8AC3E}">
        <p14:creationId xmlns:p14="http://schemas.microsoft.com/office/powerpoint/2010/main" val="41998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85516" y="2642133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Производство БССР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3569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Машиностроительное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Химическое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Топливное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4050041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Швейное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3064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Грузии активно эксплуатировали новые месторождения угля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ru-RU" sz="1400" dirty="0" err="1">
                <a:solidFill>
                  <a:prstClr val="black"/>
                </a:solidFill>
              </a:rPr>
              <a:t>Чиатурах</a:t>
            </a:r>
            <a:r>
              <a:rPr lang="ru-RU" sz="1400" dirty="0">
                <a:solidFill>
                  <a:prstClr val="black"/>
                </a:solidFill>
              </a:rPr>
              <a:t> началась добыча марганца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Тбилиси построили машиностроительный завод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9312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78047"/>
            <a:ext cx="4647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Армении увеличили мощность предприятий цветной металлургии.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4765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469574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Азербайджане реконструировали нефтяную промышленность.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81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746834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Закавказье заработали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Рионская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Канакерская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гидроэлектростанции.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202" y="1288346"/>
            <a:ext cx="2803026" cy="30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609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92984" y="3883655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984" y="1076496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2984" y="2012215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2984" y="2947936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93420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93420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293420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293420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014" y="2426689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Казахстане развивались горная промышленность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цветная металлургия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637" y="1136908"/>
            <a:ext cx="197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Джезказганский медный завод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9912" y="2074540"/>
            <a:ext cx="235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Чимкентский свинцовый завод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57511" y="2892928"/>
            <a:ext cx="2027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prstClr val="black"/>
                </a:solidFill>
              </a:rPr>
              <a:t>Риддерский</a:t>
            </a:r>
            <a:r>
              <a:rPr lang="ru-RU" sz="1400" dirty="0">
                <a:solidFill>
                  <a:prstClr val="black"/>
                </a:solidFill>
              </a:rPr>
              <a:t> полиметаллический комбинат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1694" y="3942320"/>
            <a:ext cx="239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Балхашский медеплавильный завод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  <p:cxnSp>
        <p:nvCxnSpPr>
          <p:cNvPr id="25" name="Скругленная соединительная линия 24"/>
          <p:cNvCxnSpPr/>
          <p:nvPr/>
        </p:nvCxnSpPr>
        <p:spPr>
          <a:xfrm flipH="1" flipV="1">
            <a:off x="5868906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/>
          <p:nvPr/>
        </p:nvCxnSpPr>
        <p:spPr>
          <a:xfrm flipH="1" flipV="1">
            <a:off x="5892721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/>
          <p:nvPr/>
        </p:nvCxnSpPr>
        <p:spPr>
          <a:xfrm flipH="1">
            <a:off x="5892721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H="1">
            <a:off x="5868906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1970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63505" y="2426689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Казахстан превратился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одну из основных баз цветной металлургии</a:t>
            </a:r>
          </a:p>
        </p:txBody>
      </p:sp>
    </p:spTree>
    <p:extLst>
      <p:ext uri="{BB962C8B-B14F-4D97-AF65-F5344CB8AC3E}">
        <p14:creationId xmlns:p14="http://schemas.microsoft.com/office/powerpoint/2010/main" val="28396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  <p:bldP spid="33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State Emblem of the Soviet Unio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81" y="303991"/>
            <a:ext cx="4413584" cy="45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792855"/>
            <a:ext cx="471804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Средней Азии развивалась текстильная промышленность.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Хлопчатобумажные фабрики были построены в Ашхабаде и Фергане.</a:t>
            </a:r>
          </a:p>
        </p:txBody>
      </p:sp>
      <p:pic>
        <p:nvPicPr>
          <p:cNvPr id="5122" name="Picture 2" descr="Ð¡Ð¡Ð¡Ð  20-30 Ð³Ð¾Ð´Ð¾Ð²  Ð³Ð»Ð°Ð·Ð°Ð¼Ð¸ ÐÐ°ÐºÑÐ° ÐÐµÐ½cÐ¾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9" y="883441"/>
            <a:ext cx="2917216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7364"/>
            <a:ext cx="351937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Узбекистане была построена </a:t>
            </a:r>
            <a:r>
              <a:rPr lang="ru-RU" sz="1400" dirty="0" err="1">
                <a:solidFill>
                  <a:prstClr val="white"/>
                </a:solidFill>
              </a:rPr>
              <a:t>Чирчикская</a:t>
            </a:r>
            <a:r>
              <a:rPr lang="ru-RU" sz="1400" dirty="0">
                <a:solidFill>
                  <a:prstClr val="white"/>
                </a:solidFill>
              </a:rPr>
              <a:t> гидроэлектростанция.</a:t>
            </a:r>
          </a:p>
        </p:txBody>
      </p:sp>
    </p:spTree>
    <p:extLst>
      <p:ext uri="{BB962C8B-B14F-4D97-AF65-F5344CB8AC3E}">
        <p14:creationId xmlns:p14="http://schemas.microsoft.com/office/powerpoint/2010/main" val="40242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Часто предприятия перевозились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промышленных районов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национальные республики. </a:t>
            </a:r>
          </a:p>
        </p:txBody>
      </p:sp>
    </p:spTree>
    <p:extLst>
      <p:ext uri="{BB962C8B-B14F-4D97-AF65-F5344CB8AC3E}">
        <p14:creationId xmlns:p14="http://schemas.microsoft.com/office/powerpoint/2010/main" val="11982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7549"/>
            <a:ext cx="515663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Узбекистан переехали 3 текстильные фабрики Московской и Ивановской областей, Киевский целлюлозный завод и Вологодская писчебумажная фабрика.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этих же районов в Туркменскую республику перевезли прядильную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2 текстильные фабрики.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47" y="883441"/>
            <a:ext cx="2917218" cy="33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Индустриализация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сводилась только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строительству новых предприятий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был процесс освоения природных богатств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подготовки рабочих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Квалифицированные кадры выпускались из вузов Москвы, Ленинграда и других крупных городов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Из центральных регионов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союзные республики направляли рабочих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инженеров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2418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6498"/>
            <a:ext cx="4184040" cy="1187140"/>
            <a:chOff x="358776" y="1577920"/>
            <a:chExt cx="4033837" cy="11871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Индустриализация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Несмотря на то, что планы пятилеток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 были выполнены в полной мере, уровень производства значительно увеличился. </a:t>
              </a:r>
            </a:p>
          </p:txBody>
        </p:sp>
      </p:grpSp>
      <p:pic>
        <p:nvPicPr>
          <p:cNvPr id="6146" name="Picture 2" descr="Ð¡Ð¡Ð¡Ð  20-30 Ð³Ð¾Ð´Ð¾Ð²  Ð³Ð»Ð°Ð·Ð°Ð¼Ð¸ ÐÐ°ÐºÑÐ° ÐÐµÐ½cÐ¾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066"/>
            <a:ext cx="4412513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3000" r="-11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Только в Дагестане с 1913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1940 год количество производимой промышленной продукции выросло в 11 раз. </a:t>
            </a:r>
          </a:p>
        </p:txBody>
      </p:sp>
    </p:spTree>
    <p:extLst>
      <p:ext uri="{BB962C8B-B14F-4D97-AF65-F5344CB8AC3E}">
        <p14:creationId xmlns:p14="http://schemas.microsoft.com/office/powerpoint/2010/main" val="3662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</a:blip>
          <a:srcRect/>
          <a:stretch>
            <a:fillRect t="-10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Цех завода «</a:t>
            </a:r>
            <a:r>
              <a:rPr lang="ru-RU" sz="1100" dirty="0" err="1">
                <a:solidFill>
                  <a:prstClr val="black"/>
                </a:solidFill>
                <a:ea typeface="Theano Didot" panose="02060603060706020203" pitchFamily="18" charset="0"/>
              </a:rPr>
              <a:t>Двигательстрой</a:t>
            </a:r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734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3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7364"/>
            <a:ext cx="382772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Дагестане появилась </a:t>
            </a:r>
            <a:r>
              <a:rPr lang="ru-RU" sz="1400" dirty="0" err="1">
                <a:solidFill>
                  <a:prstClr val="white"/>
                </a:solidFill>
              </a:rPr>
              <a:t>Гергебильская</a:t>
            </a:r>
            <a:r>
              <a:rPr lang="ru-RU" sz="1400" dirty="0">
                <a:solidFill>
                  <a:prstClr val="white"/>
                </a:solidFill>
              </a:rPr>
              <a:t> гидроэлектростанция.</a:t>
            </a:r>
          </a:p>
        </p:txBody>
      </p:sp>
    </p:spTree>
    <p:extLst>
      <p:ext uri="{BB962C8B-B14F-4D97-AF65-F5344CB8AC3E}">
        <p14:creationId xmlns:p14="http://schemas.microsoft.com/office/powerpoint/2010/main" val="38127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7364"/>
            <a:ext cx="388088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1940 году 20 % нефти добывалось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Башкирской автономной республике.</a:t>
            </a:r>
          </a:p>
        </p:txBody>
      </p:sp>
    </p:spTree>
    <p:extLst>
      <p:ext uri="{BB962C8B-B14F-4D97-AF65-F5344CB8AC3E}">
        <p14:creationId xmlns:p14="http://schemas.microsoft.com/office/powerpoint/2010/main" val="34079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973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Особенности индустриализации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национальных республиках.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87744"/>
            <a:ext cx="40240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Ход индустриализации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её итоги.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7" y="3058527"/>
            <a:ext cx="4110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Национально-государственное строительство.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7" y="3943308"/>
            <a:ext cx="42170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Направления национальной политики.</a:t>
            </a:r>
          </a:p>
        </p:txBody>
      </p:sp>
    </p:spTree>
    <p:extLst>
      <p:ext uri="{BB962C8B-B14F-4D97-AF65-F5344CB8AC3E}">
        <p14:creationId xmlns:p14="http://schemas.microsoft.com/office/powerpoint/2010/main" val="7168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41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Индустриализация привела к изменению всей экономической структуры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1914 году в России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было 40 отраслей промышленности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1940 году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количество отраслей возросло до 150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обеспечило техническую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экономическую независимость СССР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6689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96498"/>
            <a:ext cx="4184040" cy="1187140"/>
            <a:chOff x="358776" y="1577920"/>
            <a:chExt cx="4033837" cy="11871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Индустриализация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Важным итогом индустриализации стало выравнивание экономического и культурного развития всех республик. </a:t>
              </a:r>
            </a:p>
          </p:txBody>
        </p:sp>
      </p:grpSp>
      <p:pic>
        <p:nvPicPr>
          <p:cNvPr id="8194" name="Picture 2" descr="Ð¡Ð¡Ð¡Ð  20-30 Ð³Ð¾Ð´Ð¾Ð²  Ð³Ð»Ð°Ð·Ð°Ð¼Ð¸ ÐÐ°ÐºÑÐ° ÐÐµÐ½cÐ¾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066"/>
            <a:ext cx="4409176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415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Некоторые различия между республиками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всё же сохранялись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12949" y="1082075"/>
            <a:ext cx="28782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Туркмении,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Узбекистане и Киргизии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промышленности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было занято всего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 8 до 12 % населения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84172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Большая часть людей занималась сельским хозяйством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5128" y="2626281"/>
            <a:ext cx="2639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Отдельные задачи индустриализации решались после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завершения первых пятилеток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55141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55141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7892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4000" r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3571573" y="2430261"/>
            <a:ext cx="1437294" cy="598053"/>
          </a:xfrm>
          <a:prstGeom prst="wedgeRectCallout">
            <a:avLst>
              <a:gd name="adj1" fmla="val -49102"/>
              <a:gd name="adj2" fmla="val 8573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Казахская ССР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979811" y="3327347"/>
            <a:ext cx="1437294" cy="598053"/>
          </a:xfrm>
          <a:prstGeom prst="wedgeRectCallout">
            <a:avLst>
              <a:gd name="adj1" fmla="val -63897"/>
              <a:gd name="adj2" fmla="val 341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Киргизская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ССР</a:t>
            </a:r>
          </a:p>
        </p:txBody>
      </p:sp>
    </p:spTree>
    <p:extLst>
      <p:ext uri="{BB962C8B-B14F-4D97-AF65-F5344CB8AC3E}">
        <p14:creationId xmlns:p14="http://schemas.microsoft.com/office/powerpoint/2010/main" val="10551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609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92984" y="3883655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984" y="1076496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2984" y="2480056"/>
            <a:ext cx="260809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93420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934209" y="2800332"/>
            <a:ext cx="358775" cy="1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293420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745" y="2534411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Упразднили Закавказскую федерацию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2637" y="1136908"/>
            <a:ext cx="197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Азербайджанская ССР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9912" y="2542381"/>
            <a:ext cx="235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Армянская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ССР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1694" y="3942320"/>
            <a:ext cx="239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Грузинская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ССР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  <p:cxnSp>
        <p:nvCxnSpPr>
          <p:cNvPr id="25" name="Скругленная соединительная линия 24"/>
          <p:cNvCxnSpPr/>
          <p:nvPr/>
        </p:nvCxnSpPr>
        <p:spPr>
          <a:xfrm flipH="1" flipV="1">
            <a:off x="5868906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H="1">
            <a:off x="5868906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27681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49216" y="2426689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Они стали частью СССР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правах союзных республик</a:t>
            </a:r>
          </a:p>
        </p:txBody>
      </p:sp>
      <p:cxnSp>
        <p:nvCxnSpPr>
          <p:cNvPr id="36" name="Скругленная соединительная линия 35"/>
          <p:cNvCxnSpPr>
            <a:stCxn id="19" idx="3"/>
          </p:cNvCxnSpPr>
          <p:nvPr/>
        </p:nvCxnSpPr>
        <p:spPr>
          <a:xfrm>
            <a:off x="5901074" y="2800332"/>
            <a:ext cx="348142" cy="36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4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5" grpId="0"/>
      <p:bldP spid="18" grpId="0"/>
      <p:bldP spid="20" grpId="0"/>
      <p:bldP spid="23" grpId="0"/>
      <p:bldP spid="33" grpId="0" animBg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олилиния 1"/>
          <p:cNvSpPr/>
          <p:nvPr/>
        </p:nvSpPr>
        <p:spPr>
          <a:xfrm>
            <a:off x="6388179" y="3432053"/>
            <a:ext cx="228417" cy="156215"/>
          </a:xfrm>
          <a:custGeom>
            <a:avLst/>
            <a:gdLst>
              <a:gd name="connsiteX0" fmla="*/ 222303 w 228417"/>
              <a:gd name="connsiteY0" fmla="*/ 109626 h 156215"/>
              <a:gd name="connsiteX1" fmla="*/ 222303 w 228417"/>
              <a:gd name="connsiteY1" fmla="*/ 46126 h 156215"/>
              <a:gd name="connsiteX2" fmla="*/ 184203 w 228417"/>
              <a:gd name="connsiteY2" fmla="*/ 8026 h 156215"/>
              <a:gd name="connsiteX3" fmla="*/ 139753 w 228417"/>
              <a:gd name="connsiteY3" fmla="*/ 1676 h 156215"/>
              <a:gd name="connsiteX4" fmla="*/ 76253 w 228417"/>
              <a:gd name="connsiteY4" fmla="*/ 1676 h 156215"/>
              <a:gd name="connsiteX5" fmla="*/ 25453 w 228417"/>
              <a:gd name="connsiteY5" fmla="*/ 20726 h 156215"/>
              <a:gd name="connsiteX6" fmla="*/ 53 w 228417"/>
              <a:gd name="connsiteY6" fmla="*/ 39776 h 156215"/>
              <a:gd name="connsiteX7" fmla="*/ 19103 w 228417"/>
              <a:gd name="connsiteY7" fmla="*/ 84226 h 156215"/>
              <a:gd name="connsiteX8" fmla="*/ 31803 w 228417"/>
              <a:gd name="connsiteY8" fmla="*/ 128676 h 156215"/>
              <a:gd name="connsiteX9" fmla="*/ 44503 w 228417"/>
              <a:gd name="connsiteY9" fmla="*/ 154076 h 156215"/>
              <a:gd name="connsiteX10" fmla="*/ 82603 w 228417"/>
              <a:gd name="connsiteY10" fmla="*/ 154076 h 156215"/>
              <a:gd name="connsiteX11" fmla="*/ 114353 w 228417"/>
              <a:gd name="connsiteY11" fmla="*/ 147726 h 156215"/>
              <a:gd name="connsiteX12" fmla="*/ 139753 w 228417"/>
              <a:gd name="connsiteY12" fmla="*/ 141376 h 156215"/>
              <a:gd name="connsiteX13" fmla="*/ 222303 w 228417"/>
              <a:gd name="connsiteY13" fmla="*/ 109626 h 15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417" h="156215">
                <a:moveTo>
                  <a:pt x="222303" y="109626"/>
                </a:moveTo>
                <a:cubicBezTo>
                  <a:pt x="236061" y="93751"/>
                  <a:pt x="222303" y="46126"/>
                  <a:pt x="222303" y="46126"/>
                </a:cubicBezTo>
                <a:cubicBezTo>
                  <a:pt x="215953" y="29193"/>
                  <a:pt x="184203" y="8026"/>
                  <a:pt x="184203" y="8026"/>
                </a:cubicBezTo>
                <a:cubicBezTo>
                  <a:pt x="170445" y="618"/>
                  <a:pt x="157744" y="2734"/>
                  <a:pt x="139753" y="1676"/>
                </a:cubicBezTo>
                <a:cubicBezTo>
                  <a:pt x="121762" y="618"/>
                  <a:pt x="95303" y="-1499"/>
                  <a:pt x="76253" y="1676"/>
                </a:cubicBezTo>
                <a:cubicBezTo>
                  <a:pt x="57203" y="4851"/>
                  <a:pt x="38153" y="14376"/>
                  <a:pt x="25453" y="20726"/>
                </a:cubicBezTo>
                <a:cubicBezTo>
                  <a:pt x="12753" y="27076"/>
                  <a:pt x="1111" y="29193"/>
                  <a:pt x="53" y="39776"/>
                </a:cubicBezTo>
                <a:cubicBezTo>
                  <a:pt x="-1005" y="50359"/>
                  <a:pt x="13811" y="69409"/>
                  <a:pt x="19103" y="84226"/>
                </a:cubicBezTo>
                <a:cubicBezTo>
                  <a:pt x="24395" y="99043"/>
                  <a:pt x="27570" y="117034"/>
                  <a:pt x="31803" y="128676"/>
                </a:cubicBezTo>
                <a:cubicBezTo>
                  <a:pt x="36036" y="140318"/>
                  <a:pt x="36036" y="149843"/>
                  <a:pt x="44503" y="154076"/>
                </a:cubicBezTo>
                <a:cubicBezTo>
                  <a:pt x="52970" y="158309"/>
                  <a:pt x="70961" y="155134"/>
                  <a:pt x="82603" y="154076"/>
                </a:cubicBezTo>
                <a:cubicBezTo>
                  <a:pt x="94245" y="153018"/>
                  <a:pt x="104828" y="149843"/>
                  <a:pt x="114353" y="147726"/>
                </a:cubicBezTo>
                <a:cubicBezTo>
                  <a:pt x="123878" y="145609"/>
                  <a:pt x="125995" y="146668"/>
                  <a:pt x="139753" y="141376"/>
                </a:cubicBezTo>
                <a:cubicBezTo>
                  <a:pt x="153511" y="136084"/>
                  <a:pt x="208545" y="125501"/>
                  <a:pt x="222303" y="109626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4659954" y="2153964"/>
            <a:ext cx="2053918" cy="893940"/>
          </a:xfrm>
          <a:prstGeom prst="wedgeRectCallout">
            <a:avLst>
              <a:gd name="adj1" fmla="val 37760"/>
              <a:gd name="adj2" fmla="val 967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Автономная Еврейская национальная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14536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90168"/>
            <a:ext cx="4184040" cy="1424128"/>
            <a:chOff x="358776" y="1577920"/>
            <a:chExt cx="4033837" cy="14241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СССР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 второй половине 1930-х годов в состав СССР входило 11 союзных республик, 22 автономные республики, 9 автономных округов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9 национальных округов. </a:t>
              </a:r>
            </a:p>
          </p:txBody>
        </p:sp>
      </p:grpSp>
      <p:pic>
        <p:nvPicPr>
          <p:cNvPr id="9218" name="Picture 2" descr="ÐÐ°ÑÑÐ¸Ð½ÐºÐ¸ Ð¿Ð¾ Ð·Ð°Ð¿ÑÐ¾ÑÑ ÑÑÑÑ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8" y="842066"/>
            <a:ext cx="4412512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451813"/>
            <a:ext cx="5416138" cy="2278722"/>
            <a:chOff x="358776" y="1723282"/>
            <a:chExt cx="5416138" cy="227872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4611840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Национальный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район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3073288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административно-территориальный район, в котором компактно проживал какой-либо народ.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656521" y="1350335"/>
            <a:ext cx="3487480" cy="248801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Флаг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Таборинского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359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Индустриализация в разных регионах СССР имела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общие черты, так и различия. </a:t>
            </a:r>
          </a:p>
        </p:txBody>
      </p:sp>
    </p:spTree>
    <p:extLst>
      <p:ext uri="{BB962C8B-B14F-4D97-AF65-F5344CB8AC3E}">
        <p14:creationId xmlns:p14="http://schemas.microsoft.com/office/powerpoint/2010/main" val="10453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22000" r="-12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Конституции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1936 года, каждая республика могла свободно выйти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состава СССР. </a:t>
            </a:r>
          </a:p>
        </p:txBody>
      </p:sp>
    </p:spTree>
    <p:extLst>
      <p:ext uri="{BB962C8B-B14F-4D97-AF65-F5344CB8AC3E}">
        <p14:creationId xmlns:p14="http://schemas.microsoft.com/office/powerpoint/2010/main" val="35027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6406"/>
            <a:ext cx="515663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Конституцией было закреплено положение об одинаковом действии общесоюзных законов в республиках.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Если республиканский закон расходился с общесоюзным, то преимущественную силу имел общесоюзный закон.</a:t>
            </a:r>
          </a:p>
        </p:txBody>
      </p:sp>
      <p:pic>
        <p:nvPicPr>
          <p:cNvPr id="1026" name="Picture 2" descr="ÐÐ°ÑÑÐ¸Ð½ÐºÐ¸ Ð¿Ð¾ Ð·Ð°Ð¿ÑÐ¾ÑÑ ÐºÐ¾Ð½ÑÑÐ¸ÑÑÑÐ¸Ñ 193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5" y="883441"/>
            <a:ext cx="2905600" cy="33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84722"/>
            <a:ext cx="4184040" cy="950152"/>
            <a:chOff x="358776" y="1577920"/>
            <a:chExt cx="4033837" cy="9501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СССР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Население союзных республик имело статус граждан СССР.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698" y="847938"/>
            <a:ext cx="4407301" cy="34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национальную политику большое влияние оказало утверждение административно-командной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23711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 сути, СССР был централизованным унитарным государством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1963158"/>
            <a:ext cx="3357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Ни одна республика не могла принять какое-либо решение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без согласования с Центром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Формальным являлось право выхода из состава СССР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31460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1" cy="5144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346967" y="3446321"/>
            <a:ext cx="1437294" cy="598053"/>
          </a:xfrm>
          <a:prstGeom prst="wedgeRectCallout">
            <a:avLst>
              <a:gd name="adj1" fmla="val -2717"/>
              <a:gd name="adj2" fmla="val -12314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Литовская ССР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1443793" y="2584740"/>
            <a:ext cx="1437294" cy="598053"/>
          </a:xfrm>
          <a:prstGeom prst="wedgeRectCallout">
            <a:avLst>
              <a:gd name="adj1" fmla="val -66116"/>
              <a:gd name="adj2" fmla="val -1027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Латвийская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ССР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64775" y="1723161"/>
            <a:ext cx="1437294" cy="598053"/>
          </a:xfrm>
          <a:prstGeom prst="wedgeRectCallout">
            <a:avLst>
              <a:gd name="adj1" fmla="val -57979"/>
              <a:gd name="adj2" fmla="val 11417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Эстонская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ССР</a:t>
            </a:r>
          </a:p>
        </p:txBody>
      </p:sp>
    </p:spTree>
    <p:extLst>
      <p:ext uri="{BB962C8B-B14F-4D97-AF65-F5344CB8AC3E}">
        <p14:creationId xmlns:p14="http://schemas.microsoft.com/office/powerpoint/2010/main" val="38807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Советские порядки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Прибалтике зачастую вводились силой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Руководство государства не учитывало местные особенности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 в дальнейшем привело к многочисленным межнациональным конфликтам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Прибалтика</a:t>
            </a:r>
          </a:p>
        </p:txBody>
      </p:sp>
    </p:spTree>
    <p:extLst>
      <p:ext uri="{BB962C8B-B14F-4D97-AF65-F5344CB8AC3E}">
        <p14:creationId xmlns:p14="http://schemas.microsoft.com/office/powerpoint/2010/main" val="15817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54633"/>
            <a:ext cx="515663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Серьёзные конфликты были вызваны несоответствием границ республик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их национальным составом.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Узбекской ССР около 90 % населения были таджиками.</a:t>
            </a:r>
          </a:p>
        </p:txBody>
      </p:sp>
      <p:pic>
        <p:nvPicPr>
          <p:cNvPr id="2050" name="Picture 2" descr="ÐÐµÑÐ± (1937â199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5" y="1002580"/>
            <a:ext cx="2828260" cy="31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1920-е годы советское правительство проводило политику «</a:t>
            </a:r>
            <a:r>
              <a:rPr lang="ru-RU" sz="1400" b="1" dirty="0" err="1">
                <a:solidFill>
                  <a:prstClr val="black"/>
                </a:solidFill>
              </a:rPr>
              <a:t>коренизации</a:t>
            </a:r>
            <a:r>
              <a:rPr lang="ru-RU" sz="1400" b="1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1963158"/>
            <a:ext cx="3357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Продвижение на руководящие должности представителей национальных меньшинств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7132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Внедрение местных языков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культуру и образование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0263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30000" r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7364"/>
            <a:ext cx="498667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Политика «</a:t>
            </a:r>
            <a:r>
              <a:rPr lang="ru-RU" sz="1400" dirty="0" err="1">
                <a:solidFill>
                  <a:prstClr val="white"/>
                </a:solidFill>
              </a:rPr>
              <a:t>коренизации</a:t>
            </a:r>
            <a:r>
              <a:rPr lang="ru-RU" sz="1400" dirty="0">
                <a:solidFill>
                  <a:prstClr val="white"/>
                </a:solidFill>
              </a:rPr>
              <a:t>» привела к разобщённости и замкнутости союзных республик.</a:t>
            </a:r>
          </a:p>
        </p:txBody>
      </p:sp>
    </p:spTree>
    <p:extLst>
      <p:ext uri="{BB962C8B-B14F-4D97-AF65-F5344CB8AC3E}">
        <p14:creationId xmlns:p14="http://schemas.microsoft.com/office/powerpoint/2010/main" val="34181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0735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7625" y="3883655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7625" y="1076496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625" y="2479146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5858850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5858850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5858850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09698" y="1134264"/>
            <a:ext cx="241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Рост производительности труда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0022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Общие черты индустриализации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40140" y="2536882"/>
            <a:ext cx="195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Рост численности рабочего класса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54887" y="3830325"/>
            <a:ext cx="2519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Проведение индустриализации за счёт внутренних ресурсов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flipH="1" flipV="1">
            <a:off x="2922059" y="1395843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 flipH="1" flipV="1">
            <a:off x="2922059" y="2798493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 flipH="1">
            <a:off x="2922059" y="2799422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6418" y="1074637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082" y="1132373"/>
            <a:ext cx="2205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и развитие крупной индустрии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418" y="2478217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714" y="2436802"/>
            <a:ext cx="1887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Высокие темпы промышленного производства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6517" y="3879382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6551" y="3830325"/>
            <a:ext cx="1950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Реконструкция всех отраслей народного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5163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  <p:bldP spid="28" grpId="0" animBg="1"/>
      <p:bldP spid="29" grpId="0"/>
      <p:bldP spid="34" grpId="0" animBg="1"/>
      <p:bldP spid="35" grpId="0"/>
      <p:bldP spid="36" grpId="0" animBg="1"/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t="-9000" r="-5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Централизация общественной жизни требовала единства национальных республик. </a:t>
            </a:r>
          </a:p>
        </p:txBody>
      </p:sp>
    </p:spTree>
    <p:extLst>
      <p:ext uri="{BB962C8B-B14F-4D97-AF65-F5344CB8AC3E}">
        <p14:creationId xmlns:p14="http://schemas.microsoft.com/office/powerpoint/2010/main" val="24772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6406"/>
            <a:ext cx="515663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1930–1931 годах в БССР и УССР были репрессированы представители национальной интеллигенции.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Против них завели дело о создании контрреволюционных националистических организаций.</a:t>
            </a:r>
          </a:p>
        </p:txBody>
      </p:sp>
      <p:pic>
        <p:nvPicPr>
          <p:cNvPr id="3074" name="Picture 2" descr="Ð¤Ð°Ð¹Ð»:Emblem of the Byelorussian SSR (1981-1991)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9" y="1095749"/>
            <a:ext cx="2853438" cy="295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14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9552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Алексеевич </a:t>
            </a:r>
            <a:r>
              <a:rPr lang="ru-RU" sz="1100" dirty="0" err="1">
                <a:solidFill>
                  <a:prstClr val="black"/>
                </a:solidFill>
                <a:ea typeface="Theano Didot" panose="02060603060706020203" pitchFamily="18" charset="0"/>
              </a:rPr>
              <a:t>Скрыпник</a:t>
            </a:r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2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7548"/>
            <a:ext cx="5294863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Скрыпник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предложил писать географические названия в соответствии с их народно-исторической формой.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1933 году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Скрыпника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обвинили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попытке оторвать украинский язык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русского и «продать его польскому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немецкому языкам».</a:t>
            </a:r>
          </a:p>
        </p:txBody>
      </p:sp>
      <p:pic>
        <p:nvPicPr>
          <p:cNvPr id="4098" name="Picture 2" descr="ÐÐ°ÑÑÐ¸Ð½ÐºÐ¸ Ð¿Ð¾ Ð·Ð°Ð¿ÑÐ¾ÑÑ ÐÐ¸ÐºÐ¾ÌÐ»Ð° ÐÐ»ÐµÐºÑÑÌÐ¹Ð¾Ð²Ð¸Ñ Ð¡ÐºÑÐ¸ÌÐ¿Ð½Ð¸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3" y="925033"/>
            <a:ext cx="2905602" cy="33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1934 году Сталин особо выделил необходимость борьбы с национал-уклонизмом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всех республиках прошли разоблачения партийных работников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Всё чаще руководителями на местах становились направленные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Центра люди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1649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1000" r="-32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1937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1938 год полностью заменили партийных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хозяйственных руководителей.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1687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6089"/>
            <a:ext cx="3487479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территории Украины и районов, граничащих с Ленинградской областью, депортировали немцев и поляков.</a:t>
            </a:r>
          </a:p>
        </p:txBody>
      </p:sp>
    </p:spTree>
    <p:extLst>
      <p:ext uri="{BB962C8B-B14F-4D97-AF65-F5344CB8AC3E}">
        <p14:creationId xmlns:p14="http://schemas.microsoft.com/office/powerpoint/2010/main" val="33085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20924"/>
            <a:ext cx="4184040" cy="1187140"/>
            <a:chOff x="358776" y="1577920"/>
            <a:chExt cx="4033837" cy="11871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Депортация народов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сентябре 1937 года более 170 тысяч корейцев переселили с Дальнего Востока в необжитые районы Казахстана и Узбекистана. </a:t>
              </a:r>
            </a:p>
          </p:txBody>
        </p:sp>
      </p:grpSp>
      <p:pic>
        <p:nvPicPr>
          <p:cNvPr id="5122" name="Picture 2" descr="ÐÐ°ÑÑÐ¸Ð½ÐºÐ¸ Ð¿Ð¾ Ð·Ð°Ð¿ÑÐ¾ÑÑ ÐºÐ¾ÑÐµÐ¹ÑÑ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7937"/>
            <a:ext cx="4412512" cy="349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60420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«О новом латинизированном алфавите народов арабской письменности Союза ССР»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826636"/>
            <a:ext cx="46474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тюркоязычные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народы стали переходить на новый алфавит.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0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873614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Латиницу приспособили даже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якутского языка и языка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коми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75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06325"/>
            <a:ext cx="49664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 72 существовавших в СССР языков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латиницу перевели 50.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" r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6089"/>
            <a:ext cx="407227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июне 1935 года вышло постановление о переводе языков Севера на кириллицу.</a:t>
            </a:r>
          </a:p>
        </p:txBody>
      </p:sp>
    </p:spTree>
    <p:extLst>
      <p:ext uri="{BB962C8B-B14F-4D97-AF65-F5344CB8AC3E}">
        <p14:creationId xmlns:p14="http://schemas.microsoft.com/office/powerpoint/2010/main" val="21211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54634"/>
            <a:ext cx="471804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восточных районах СССР наладили добычу нефти и железной руды.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Нефть и железная руда были необходимы для успешного развития промышленности.</a:t>
            </a:r>
          </a:p>
        </p:txBody>
      </p:sp>
      <p:pic>
        <p:nvPicPr>
          <p:cNvPr id="3074" name="Picture 2" descr="ÐÐ°ÑÑÐ¸Ð½ÐºÐ¸ Ð¿Ð¾ Ð·Ð°Ð¿ÑÐ¾ÑÑ Ð´Ð¾Ð±ÑÑÐ° Ð½ÐµÑÑÐ¸ Ð²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1"/>
            <a:ext cx="2908324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1187" y="2743437"/>
            <a:ext cx="2671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Одной из важнейших причин отмены латинизации стал внешнеполитический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курс СССР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Руководство страны отказалось от идеи мировой революции, орудием которой мог стать латинский алфавит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Перейдя к построению социализма в отдельно взятом государстве, власти решили вернуться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кириллице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Реформы языка</a:t>
            </a:r>
          </a:p>
        </p:txBody>
      </p:sp>
    </p:spTree>
    <p:extLst>
      <p:ext uri="{BB962C8B-B14F-4D97-AF65-F5344CB8AC3E}">
        <p14:creationId xmlns:p14="http://schemas.microsoft.com/office/powerpoint/2010/main" val="2763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6000" r="-5000" b="-1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24833"/>
            <a:ext cx="419986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короткий промежуток времени многие языки подверглись двойной реформе.</a:t>
            </a:r>
          </a:p>
        </p:txBody>
      </p:sp>
    </p:spTree>
    <p:extLst>
      <p:ext uri="{BB962C8B-B14F-4D97-AF65-F5344CB8AC3E}">
        <p14:creationId xmlns:p14="http://schemas.microsoft.com/office/powerpoint/2010/main" val="15361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415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русификация образования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Вредным было признано существование национальных школ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626281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Издали постановление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«Об обязательном изучении русского языка в школах национальных республик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и областей»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государственных учреждениях отменили использование местных языков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27027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Русификация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3123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72066"/>
            <a:ext cx="4184040" cy="1424128"/>
            <a:chOff x="358776" y="1577920"/>
            <a:chExt cx="4033837" cy="14241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5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высших учебных заведениях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сохранялось преподавание на местных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языках, что способствовало формированию национальной элиты. </a:t>
              </a:r>
            </a:p>
          </p:txBody>
        </p:sp>
      </p:grpSp>
      <p:pic>
        <p:nvPicPr>
          <p:cNvPr id="6146" name="Picture 2" descr="ÐÐ°ÑÑÐ¸Ð½ÐºÐ¸ Ð¿Ð¾ Ð·Ð°Ð¿ÑÐ¾ÑÑ ÑÑÑÑ Ð²ÑÐ·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50602"/>
            <a:ext cx="4412511" cy="34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1187" y="2743437"/>
            <a:ext cx="2671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Признание русского языка общегосударственным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СССР привело к росту межнационального общения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Русские стали чувствовать себя более комфортно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национальных республиках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Руководство СССР приступило к созданию единой советской нации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Русификация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18408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Советская национальная политика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1930-е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72052"/>
            <a:ext cx="581036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Индустриализация в разных регионах СССР имела как общие черты, так и различия.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540633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Новые отрасли хозяйства создавались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учётом потребностей страны и наличия в республиках сырья.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663778"/>
            <a:ext cx="6320732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1930-х годов в состав СССР входило 11 союзных республик, 22 автономные республики, 9 автономных округов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9 национальных округов.</a:t>
            </a:r>
          </a:p>
        </p:txBody>
      </p:sp>
    </p:spTree>
    <p:extLst>
      <p:ext uri="{BB962C8B-B14F-4D97-AF65-F5344CB8AC3E}">
        <p14:creationId xmlns:p14="http://schemas.microsoft.com/office/powerpoint/2010/main" val="11430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Советская национальная политика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1930-е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581036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Несмотря на формальную автономность республик, СССР был централизованным унитарным государством.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40633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русификации способствовала созданию единой советской нации.</a:t>
            </a:r>
          </a:p>
        </p:txBody>
      </p:sp>
    </p:spTree>
    <p:extLst>
      <p:ext uri="{BB962C8B-B14F-4D97-AF65-F5344CB8AC3E}">
        <p14:creationId xmlns:p14="http://schemas.microsoft.com/office/powerpoint/2010/main" val="30870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" r="-3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2815"/>
            <a:ext cx="406163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востоке СССР главной особенностью индустриализации стал незначительный исходный уровень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089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6099"/>
            <a:ext cx="416796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окраинах СССР экономика продолжала носить аграрный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34475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56916"/>
            <a:ext cx="4718047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многих советских республиках небольшой оставалась численность рабочего класса и инженерно-технического состава.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Формированием кадров занимались работники центральных промышленных регионов.</a:t>
            </a:r>
          </a:p>
        </p:txBody>
      </p:sp>
      <p:pic>
        <p:nvPicPr>
          <p:cNvPr id="4098" name="Picture 2" descr="ÐÐ°ÑÑÐ¸Ð½ÐºÐ¸ Ð¿Ð¾ Ð·Ð°Ð¿ÑÐ¾ÑÑ ÑÐ°Ð±Ð¾ÑÐ¸Ðµ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1" y="883441"/>
            <a:ext cx="2917214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1296</Words>
  <Application>Microsoft Office PowerPoint</Application>
  <PresentationFormat>Экран (16:9)</PresentationFormat>
  <Paragraphs>333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Calibri</vt:lpstr>
      <vt:lpstr>Arial</vt:lpstr>
      <vt:lpstr>Roboto Slab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2019-04-23T08:08:36Z</dcterms:created>
  <dcterms:modified xsi:type="dcterms:W3CDTF">2019-04-23T08:08:47Z</dcterms:modified>
</cp:coreProperties>
</file>